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1"/>
  </p:notesMasterIdLst>
  <p:handoutMasterIdLst>
    <p:handoutMasterId r:id="rId152"/>
  </p:handoutMasterIdLst>
  <p:sldIdLst>
    <p:sldId id="853" r:id="rId2"/>
    <p:sldId id="1493" r:id="rId3"/>
    <p:sldId id="1555" r:id="rId4"/>
    <p:sldId id="1556" r:id="rId5"/>
    <p:sldId id="1541" r:id="rId6"/>
    <p:sldId id="1426" r:id="rId7"/>
    <p:sldId id="1425" r:id="rId8"/>
    <p:sldId id="1427" r:id="rId9"/>
    <p:sldId id="1428" r:id="rId10"/>
    <p:sldId id="1429" r:id="rId11"/>
    <p:sldId id="1430" r:id="rId12"/>
    <p:sldId id="1431" r:id="rId13"/>
    <p:sldId id="1432" r:id="rId14"/>
    <p:sldId id="1433" r:id="rId15"/>
    <p:sldId id="1434" r:id="rId16"/>
    <p:sldId id="1435" r:id="rId17"/>
    <p:sldId id="1436" r:id="rId18"/>
    <p:sldId id="1437" r:id="rId19"/>
    <p:sldId id="1438" r:id="rId20"/>
    <p:sldId id="1439" r:id="rId21"/>
    <p:sldId id="1561" r:id="rId22"/>
    <p:sldId id="1440" r:id="rId23"/>
    <p:sldId id="1442" r:id="rId24"/>
    <p:sldId id="1443" r:id="rId25"/>
    <p:sldId id="1444" r:id="rId26"/>
    <p:sldId id="1445" r:id="rId27"/>
    <p:sldId id="1446" r:id="rId28"/>
    <p:sldId id="1447" r:id="rId29"/>
    <p:sldId id="1448" r:id="rId30"/>
    <p:sldId id="1449" r:id="rId31"/>
    <p:sldId id="1450" r:id="rId32"/>
    <p:sldId id="1451" r:id="rId33"/>
    <p:sldId id="1452" r:id="rId34"/>
    <p:sldId id="1453" r:id="rId35"/>
    <p:sldId id="1454" r:id="rId36"/>
    <p:sldId id="1455" r:id="rId37"/>
    <p:sldId id="1456" r:id="rId38"/>
    <p:sldId id="1531" r:id="rId39"/>
    <p:sldId id="1532" r:id="rId40"/>
    <p:sldId id="1542" r:id="rId41"/>
    <p:sldId id="1457" r:id="rId42"/>
    <p:sldId id="1458" r:id="rId43"/>
    <p:sldId id="1459" r:id="rId44"/>
    <p:sldId id="1460" r:id="rId45"/>
    <p:sldId id="1461" r:id="rId46"/>
    <p:sldId id="1462" r:id="rId47"/>
    <p:sldId id="1463" r:id="rId48"/>
    <p:sldId id="1464" r:id="rId49"/>
    <p:sldId id="1465" r:id="rId50"/>
    <p:sldId id="1466" r:id="rId51"/>
    <p:sldId id="1467" r:id="rId52"/>
    <p:sldId id="1469" r:id="rId53"/>
    <p:sldId id="1470" r:id="rId54"/>
    <p:sldId id="1471" r:id="rId55"/>
    <p:sldId id="1472" r:id="rId56"/>
    <p:sldId id="1473" r:id="rId57"/>
    <p:sldId id="1474" r:id="rId58"/>
    <p:sldId id="1475" r:id="rId59"/>
    <p:sldId id="1476" r:id="rId60"/>
    <p:sldId id="1477" r:id="rId61"/>
    <p:sldId id="1499" r:id="rId62"/>
    <p:sldId id="1533" r:id="rId63"/>
    <p:sldId id="1534" r:id="rId64"/>
    <p:sldId id="1535" r:id="rId65"/>
    <p:sldId id="1543" r:id="rId66"/>
    <p:sldId id="1593" r:id="rId67"/>
    <p:sldId id="1594" r:id="rId68"/>
    <p:sldId id="1595" r:id="rId69"/>
    <p:sldId id="1596" r:id="rId70"/>
    <p:sldId id="1597" r:id="rId71"/>
    <p:sldId id="1481" r:id="rId72"/>
    <p:sldId id="1482" r:id="rId73"/>
    <p:sldId id="1483" r:id="rId74"/>
    <p:sldId id="1485" r:id="rId75"/>
    <p:sldId id="1545" r:id="rId76"/>
    <p:sldId id="1598" r:id="rId77"/>
    <p:sldId id="1599" r:id="rId78"/>
    <p:sldId id="1600" r:id="rId79"/>
    <p:sldId id="1503" r:id="rId80"/>
    <p:sldId id="1536" r:id="rId81"/>
    <p:sldId id="1516" r:id="rId82"/>
    <p:sldId id="1506" r:id="rId83"/>
    <p:sldId id="1562" r:id="rId84"/>
    <p:sldId id="1563" r:id="rId85"/>
    <p:sldId id="1546" r:id="rId86"/>
    <p:sldId id="1547" r:id="rId87"/>
    <p:sldId id="1358" r:id="rId88"/>
    <p:sldId id="1355" r:id="rId89"/>
    <p:sldId id="1367" r:id="rId90"/>
    <p:sldId id="1357" r:id="rId91"/>
    <p:sldId id="1359" r:id="rId92"/>
    <p:sldId id="1362" r:id="rId93"/>
    <p:sldId id="1361" r:id="rId94"/>
    <p:sldId id="1363" r:id="rId95"/>
    <p:sldId id="1364" r:id="rId96"/>
    <p:sldId id="1365" r:id="rId97"/>
    <p:sldId id="1366" r:id="rId98"/>
    <p:sldId id="1548" r:id="rId99"/>
    <p:sldId id="1368" r:id="rId100"/>
    <p:sldId id="1369" r:id="rId101"/>
    <p:sldId id="1601" r:id="rId102"/>
    <p:sldId id="1375" r:id="rId103"/>
    <p:sldId id="1374" r:id="rId104"/>
    <p:sldId id="1376" r:id="rId105"/>
    <p:sldId id="1377" r:id="rId106"/>
    <p:sldId id="1549" r:id="rId107"/>
    <p:sldId id="1378" r:id="rId108"/>
    <p:sldId id="1386" r:id="rId109"/>
    <p:sldId id="1387" r:id="rId110"/>
    <p:sldId id="1388" r:id="rId111"/>
    <p:sldId id="1389" r:id="rId112"/>
    <p:sldId id="1391" r:id="rId113"/>
    <p:sldId id="1392" r:id="rId114"/>
    <p:sldId id="1390" r:id="rId115"/>
    <p:sldId id="1550" r:id="rId116"/>
    <p:sldId id="1393" r:id="rId117"/>
    <p:sldId id="1394" r:id="rId118"/>
    <p:sldId id="1395" r:id="rId119"/>
    <p:sldId id="1396" r:id="rId120"/>
    <p:sldId id="1397" r:id="rId121"/>
    <p:sldId id="1398" r:id="rId122"/>
    <p:sldId id="1399" r:id="rId123"/>
    <p:sldId id="1400" r:id="rId124"/>
    <p:sldId id="1401" r:id="rId125"/>
    <p:sldId id="1402" r:id="rId126"/>
    <p:sldId id="1403" r:id="rId127"/>
    <p:sldId id="1551" r:id="rId128"/>
    <p:sldId id="1567" r:id="rId129"/>
    <p:sldId id="1568" r:id="rId130"/>
    <p:sldId id="1591" r:id="rId131"/>
    <p:sldId id="1553" r:id="rId132"/>
    <p:sldId id="1570" r:id="rId133"/>
    <p:sldId id="1571" r:id="rId134"/>
    <p:sldId id="1573" r:id="rId135"/>
    <p:sldId id="1574" r:id="rId136"/>
    <p:sldId id="1589" r:id="rId137"/>
    <p:sldId id="1577" r:id="rId138"/>
    <p:sldId id="1575" r:id="rId139"/>
    <p:sldId id="1583" r:id="rId140"/>
    <p:sldId id="1576" r:id="rId141"/>
    <p:sldId id="1578" r:id="rId142"/>
    <p:sldId id="1579" r:id="rId143"/>
    <p:sldId id="1580" r:id="rId144"/>
    <p:sldId id="1581" r:id="rId145"/>
    <p:sldId id="1582" r:id="rId146"/>
    <p:sldId id="1587" r:id="rId147"/>
    <p:sldId id="1590" r:id="rId148"/>
    <p:sldId id="1588" r:id="rId149"/>
    <p:sldId id="1584" r:id="rId150"/>
  </p:sldIdLst>
  <p:sldSz cx="9144000" cy="6858000" type="screen4x3"/>
  <p:notesSz cx="6781800" cy="99187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CC9900"/>
    <a:srgbClr val="0000CC"/>
    <a:srgbClr val="FFCC99"/>
    <a:srgbClr val="FFCC66"/>
    <a:srgbClr val="FF0701"/>
    <a:srgbClr val="3333CC"/>
    <a:srgbClr val="52B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71215" autoAdjust="0"/>
  </p:normalViewPr>
  <p:slideViewPr>
    <p:cSldViewPr>
      <p:cViewPr>
        <p:scale>
          <a:sx n="50" d="100"/>
          <a:sy n="50" d="100"/>
        </p:scale>
        <p:origin x="185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notesMaster" Target="notesMasters/notesMaster1.xml"/><Relationship Id="rId15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E5A8AB54-7787-4AC4-BDC4-86C8883C3FF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64546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9CEF06C-B910-4FAD-A5E6-775894F8EE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259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1781" indent="-28530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1201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97681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4162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0642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67122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3603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0083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DE1F7ADD-18D4-4577-8F7B-79FA0B24E5F0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51776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1781" indent="-28530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1201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97681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4162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0642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67122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3603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0083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DE1F7ADD-18D4-4577-8F7B-79FA0B24E5F0}" type="slidenum">
              <a:rPr lang="de-DE" sz="1200"/>
              <a:pPr/>
              <a:t>68</a:t>
            </a:fld>
            <a:endParaRPr lang="de-DE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770360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1781" indent="-28530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1201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97681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4162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0642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67122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3603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0083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DE1F7ADD-18D4-4577-8F7B-79FA0B24E5F0}" type="slidenum">
              <a:rPr lang="de-DE" sz="1200"/>
              <a:pPr/>
              <a:t>69</a:t>
            </a:fld>
            <a:endParaRPr lang="de-DE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822604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1781" indent="-28530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1201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97681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4162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0642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67122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3603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0083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DE1F7ADD-18D4-4577-8F7B-79FA0B24E5F0}" type="slidenum">
              <a:rPr lang="de-DE" sz="1200"/>
              <a:pPr/>
              <a:t>70</a:t>
            </a:fld>
            <a:endParaRPr lang="de-DE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33554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EF06C-B910-4FAD-A5E6-775894F8EE33}" type="slidenum">
              <a:rPr lang="de-DE" altLang="de-DE" smtClean="0"/>
              <a:pPr>
                <a:defRPr/>
              </a:pPr>
              <a:t>82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4365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EF06C-B910-4FAD-A5E6-775894F8EE33}" type="slidenum">
              <a:rPr lang="de-DE" altLang="de-DE" smtClean="0"/>
              <a:pPr>
                <a:defRPr/>
              </a:pPr>
              <a:t>112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4029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EF06C-B910-4FAD-A5E6-775894F8EE33}" type="slidenum">
              <a:rPr lang="de-DE" altLang="de-DE" smtClean="0"/>
              <a:pPr>
                <a:defRPr/>
              </a:pPr>
              <a:t>128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7529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EF06C-B910-4FAD-A5E6-775894F8EE33}" type="slidenum">
              <a:rPr lang="de-DE" altLang="de-DE" smtClean="0"/>
              <a:pPr>
                <a:defRPr/>
              </a:pPr>
              <a:t>129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1449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EF06C-B910-4FAD-A5E6-775894F8EE33}" type="slidenum">
              <a:rPr lang="de-DE" altLang="de-DE" smtClean="0"/>
              <a:pPr>
                <a:defRPr/>
              </a:pPr>
              <a:t>130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9343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1781" indent="-28530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1201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97681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4162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0642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67122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3603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0083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DA782272-9B6D-4BFF-B759-155ADD8C98C9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1483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1781" indent="-28530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1201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97681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4162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0642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67122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3603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0083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DA782272-9B6D-4BFF-B759-155ADD8C98C9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52591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28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57280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29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751478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30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38463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A04F2-2F6B-4C19-B887-B45E3F06F2A1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142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1781" indent="-28530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1201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97681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4162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0642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67122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3603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0083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DE1F7ADD-18D4-4577-8F7B-79FA0B24E5F0}" type="slidenum">
              <a:rPr lang="de-DE" sz="1200"/>
              <a:pPr/>
              <a:t>66</a:t>
            </a:fld>
            <a:endParaRPr lang="de-DE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528503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1781" indent="-28530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1201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97681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4162" indent="-228240" defTabSz="95100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0642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67122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3603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0083" indent="-228240" algn="ctr" defTabSz="951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DE1F7ADD-18D4-4577-8F7B-79FA0B24E5F0}" type="slidenum">
              <a:rPr lang="de-DE" sz="1200"/>
              <a:pPr/>
              <a:t>67</a:t>
            </a:fld>
            <a:endParaRPr lang="de-DE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99374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61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F6EFC-FC9D-4D19-8849-5E2A1F7162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976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7400" cy="65389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65389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1833A-3B55-4D9B-B178-5451B2B2B1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143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1A54-E60C-4E03-A5C6-08FAFB55BF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372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B0D5-BA17-432A-A083-5E9EB101FCD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224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F677-3C58-4D96-988C-15361F3C17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80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C323-AEB0-4F88-A9A5-750A8368DF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628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9343-E757-473A-B365-895B83CA8D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31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D45B8-53DB-4219-A026-0A728A6222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754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39BF1-67B1-444F-97F9-F113A91F13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22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BA4C-3508-49A6-A43E-A45DAA0475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671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6813550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453188"/>
            <a:ext cx="7921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CCB4AB-8E0F-44BD-A620-67E1C908652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2" name="Textfeld 1"/>
          <p:cNvSpPr txBox="1"/>
          <p:nvPr/>
        </p:nvSpPr>
        <p:spPr>
          <a:xfrm>
            <a:off x="29658" y="6553200"/>
            <a:ext cx="2117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Design digitaler Schaltkreise</a:t>
            </a:r>
            <a:endParaRPr lang="de-DE" sz="1200" dirty="0"/>
          </a:p>
        </p:txBody>
      </p:sp>
      <p:pic>
        <p:nvPicPr>
          <p:cNvPr id="299011" name="Picture 3" descr="C:\Users\ivan\Desktop\logos\Logo_KIT_v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3865"/>
            <a:ext cx="685800" cy="3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Quantenmechanik" TargetMode="External"/><Relationship Id="rId7" Type="http://schemas.openxmlformats.org/officeDocument/2006/relationships/hyperlink" Target="https://de.wikipedia.org/wiki/Lothar_Nordheim" TargetMode="External"/><Relationship Id="rId2" Type="http://schemas.openxmlformats.org/officeDocument/2006/relationships/hyperlink" Target="https://de.wikipedia.org/wiki/Austrittsarbe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Ralph_Howard_Fowler" TargetMode="External"/><Relationship Id="rId5" Type="http://schemas.openxmlformats.org/officeDocument/2006/relationships/hyperlink" Target="https://de.wikipedia.org/wiki/Tunneleffekt" TargetMode="External"/><Relationship Id="rId4" Type="http://schemas.openxmlformats.org/officeDocument/2006/relationships/hyperlink" Target="https://de.wikipedia.org/wiki/Festk%C3%B6rper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Quantenmechanik" TargetMode="External"/><Relationship Id="rId7" Type="http://schemas.openxmlformats.org/officeDocument/2006/relationships/hyperlink" Target="https://de.wikipedia.org/wiki/Lothar_Nordheim" TargetMode="External"/><Relationship Id="rId2" Type="http://schemas.openxmlformats.org/officeDocument/2006/relationships/hyperlink" Target="https://de.wikipedia.org/wiki/Austrittsarbe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Ralph_Howard_Fowler" TargetMode="External"/><Relationship Id="rId5" Type="http://schemas.openxmlformats.org/officeDocument/2006/relationships/hyperlink" Target="https://de.wikipedia.org/wiki/Tunneleffekt" TargetMode="External"/><Relationship Id="rId4" Type="http://schemas.openxmlformats.org/officeDocument/2006/relationships/hyperlink" Target="https://de.wikipedia.org/wiki/Festk%C3%B6rper" TargetMode="Externa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Design digitaler Schaltkreise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316913" y="6453188"/>
            <a:ext cx="792162" cy="215900"/>
          </a:xfrm>
        </p:spPr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34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Versuchen wir die RAM Zelle zu überschreiben…</a:t>
            </a:r>
          </a:p>
          <a:p>
            <a:r>
              <a:rPr lang="de-DE" dirty="0" smtClean="0"/>
              <a:t>Annahme: NMOS leitet starker als PMOS</a:t>
            </a:r>
          </a:p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P wird auf 1 aufgeladen,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N auf 0 entladen</a:t>
            </a:r>
          </a:p>
          <a:p>
            <a:r>
              <a:rPr lang="de-DE" dirty="0" smtClean="0"/>
              <a:t>Word </a:t>
            </a:r>
            <a:r>
              <a:rPr lang="de-DE" dirty="0" err="1" smtClean="0"/>
              <a:t>line</a:t>
            </a:r>
            <a:r>
              <a:rPr lang="de-DE" dirty="0" smtClean="0"/>
              <a:t> (</a:t>
            </a:r>
            <a:r>
              <a:rPr lang="de-DE" dirty="0" err="1" smtClean="0"/>
              <a:t>read</a:t>
            </a:r>
            <a:r>
              <a:rPr lang="de-DE" dirty="0" smtClean="0"/>
              <a:t>/</a:t>
            </a:r>
            <a:r>
              <a:rPr lang="de-DE" dirty="0" err="1" smtClean="0"/>
              <a:t>write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) wird geschaltet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62484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121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Ellipse 191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3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Gruppieren 194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197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6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19812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60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61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feld 62"/>
          <p:cNvSpPr txBox="1"/>
          <p:nvPr/>
        </p:nvSpPr>
        <p:spPr>
          <a:xfrm>
            <a:off x="6248400" y="3581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1676400" y="3429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65" name="Textfeld 64"/>
          <p:cNvSpPr txBox="1"/>
          <p:nvPr/>
        </p:nvSpPr>
        <p:spPr>
          <a:xfrm>
            <a:off x="3919953" y="3810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66" name="Textfeld 65"/>
          <p:cNvSpPr txBox="1"/>
          <p:nvPr/>
        </p:nvSpPr>
        <p:spPr>
          <a:xfrm>
            <a:off x="4495800" y="4191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67" name="Textfeld 66"/>
          <p:cNvSpPr txBox="1"/>
          <p:nvPr/>
        </p:nvSpPr>
        <p:spPr>
          <a:xfrm>
            <a:off x="1218456" y="5486400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line N</a:t>
            </a:r>
            <a:endParaRPr lang="en-US" dirty="0"/>
          </a:p>
        </p:txBody>
      </p:sp>
      <p:sp>
        <p:nvSpPr>
          <p:cNvPr id="68" name="Textfeld 67"/>
          <p:cNvSpPr txBox="1"/>
          <p:nvPr/>
        </p:nvSpPr>
        <p:spPr>
          <a:xfrm>
            <a:off x="6324600" y="5486400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line P</a:t>
            </a:r>
            <a:endParaRPr lang="en-US" dirty="0"/>
          </a:p>
        </p:txBody>
      </p:sp>
      <p:sp>
        <p:nvSpPr>
          <p:cNvPr id="69" name="Textfeld 68"/>
          <p:cNvSpPr txBox="1"/>
          <p:nvPr/>
        </p:nvSpPr>
        <p:spPr>
          <a:xfrm>
            <a:off x="5105400" y="44196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70" name="Textfeld 69"/>
          <p:cNvSpPr txBox="1"/>
          <p:nvPr/>
        </p:nvSpPr>
        <p:spPr>
          <a:xfrm>
            <a:off x="578457" y="2743200"/>
            <a:ext cx="1197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Read/write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1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Erase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EEPROM (</a:t>
            </a:r>
            <a:r>
              <a:rPr lang="en-US" dirty="0"/>
              <a:t>erase based on tunnel effect, program based on hot carriers injection</a:t>
            </a:r>
            <a:r>
              <a:rPr lang="de-DE" dirty="0"/>
              <a:t>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100</a:t>
            </a:fld>
            <a:endParaRPr lang="de-DE" altLang="de-DE"/>
          </a:p>
        </p:txBody>
      </p: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609600" y="2438400"/>
            <a:ext cx="6172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>
            <a:off x="609600" y="46482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76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Gerade Verbindung 100"/>
          <p:cNvCxnSpPr/>
          <p:nvPr/>
        </p:nvCxnSpPr>
        <p:spPr bwMode="auto">
          <a:xfrm>
            <a:off x="2209800" y="2590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 Verbindung 102"/>
          <p:cNvCxnSpPr/>
          <p:nvPr/>
        </p:nvCxnSpPr>
        <p:spPr bwMode="auto">
          <a:xfrm>
            <a:off x="1981200" y="2971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Gerade Verbindung 103"/>
          <p:cNvCxnSpPr/>
          <p:nvPr/>
        </p:nvCxnSpPr>
        <p:spPr bwMode="auto">
          <a:xfrm>
            <a:off x="1981200" y="2971800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>
            <a:off x="1981200" y="3429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 Verbindung 105"/>
          <p:cNvCxnSpPr/>
          <p:nvPr/>
        </p:nvCxnSpPr>
        <p:spPr bwMode="auto">
          <a:xfrm>
            <a:off x="2209800" y="2590800"/>
            <a:ext cx="0" cy="381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106"/>
          <p:cNvCxnSpPr/>
          <p:nvPr/>
        </p:nvCxnSpPr>
        <p:spPr bwMode="auto">
          <a:xfrm>
            <a:off x="2209800" y="3429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1752600" y="2971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Gerade Verbindung 110"/>
          <p:cNvCxnSpPr/>
          <p:nvPr/>
        </p:nvCxnSpPr>
        <p:spPr bwMode="auto">
          <a:xfrm>
            <a:off x="2209800" y="2133600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 Verbindung 111"/>
          <p:cNvCxnSpPr/>
          <p:nvPr/>
        </p:nvCxnSpPr>
        <p:spPr bwMode="auto">
          <a:xfrm>
            <a:off x="2057400" y="3810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Abgerundetes Rechteck 4"/>
          <p:cNvSpPr/>
          <p:nvPr/>
        </p:nvSpPr>
        <p:spPr bwMode="auto">
          <a:xfrm>
            <a:off x="1828800" y="2971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 flipH="1">
            <a:off x="16002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 flipV="1">
            <a:off x="1600200" y="2895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Abgerundetes Rechteck 74"/>
          <p:cNvSpPr/>
          <p:nvPr/>
        </p:nvSpPr>
        <p:spPr bwMode="auto">
          <a:xfrm>
            <a:off x="1828800" y="2971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3124200" y="4343400"/>
            <a:ext cx="838200" cy="1676400"/>
            <a:chOff x="3124200" y="4343400"/>
            <a:chExt cx="838200" cy="1676400"/>
          </a:xfrm>
        </p:grpSpPr>
        <p:cxnSp>
          <p:nvCxnSpPr>
            <p:cNvPr id="119" name="Gerade Verbindung 118"/>
            <p:cNvCxnSpPr/>
            <p:nvPr/>
          </p:nvCxnSpPr>
          <p:spPr bwMode="auto">
            <a:xfrm>
              <a:off x="3733800" y="4343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Gerade Verbindung 119"/>
            <p:cNvCxnSpPr/>
            <p:nvPr/>
          </p:nvCxnSpPr>
          <p:spPr bwMode="auto">
            <a:xfrm>
              <a:off x="3733800" y="4800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Gerade Verbindung 120"/>
            <p:cNvCxnSpPr/>
            <p:nvPr/>
          </p:nvCxnSpPr>
          <p:spPr bwMode="auto">
            <a:xfrm>
              <a:off x="3505200" y="5181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35052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3505200" y="563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37338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733800" y="5638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3276600" y="5181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37338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>
              <a:off x="3810000" y="4343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3581400" y="6019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0" name="Abgerundetes Rechteck 129"/>
            <p:cNvSpPr/>
            <p:nvPr/>
          </p:nvSpPr>
          <p:spPr bwMode="auto">
            <a:xfrm>
              <a:off x="3352800" y="5181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1" name="Gerade Verbindung 130"/>
            <p:cNvCxnSpPr/>
            <p:nvPr/>
          </p:nvCxnSpPr>
          <p:spPr bwMode="auto">
            <a:xfrm flipH="1">
              <a:off x="3124200" y="5410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 flipV="1">
              <a:off x="3124200" y="5105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" name="Abgerundetes Rechteck 132"/>
            <p:cNvSpPr/>
            <p:nvPr/>
          </p:nvSpPr>
          <p:spPr bwMode="auto">
            <a:xfrm>
              <a:off x="3352800" y="5181600"/>
              <a:ext cx="76200" cy="457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37" name="Gerade Verbindung 136"/>
          <p:cNvCxnSpPr/>
          <p:nvPr/>
        </p:nvCxnSpPr>
        <p:spPr bwMode="auto">
          <a:xfrm>
            <a:off x="2209800" y="4800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1981200" y="518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>
            <a:off x="19812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>
            <a:off x="1981200" y="5638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>
            <a:off x="2209800" y="480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>
            <a:off x="2209800" y="5638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>
            <a:off x="1752600" y="518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>
            <a:off x="2057400" y="6019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1" name="Abgerundetes Rechteck 190"/>
          <p:cNvSpPr/>
          <p:nvPr/>
        </p:nvSpPr>
        <p:spPr bwMode="auto">
          <a:xfrm>
            <a:off x="1828800" y="5181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2" name="Gerade Verbindung 191"/>
          <p:cNvCxnSpPr/>
          <p:nvPr/>
        </p:nvCxnSpPr>
        <p:spPr bwMode="auto">
          <a:xfrm flipH="1">
            <a:off x="1600200" y="5410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Gerade Verbindung 192"/>
          <p:cNvCxnSpPr/>
          <p:nvPr/>
        </p:nvCxnSpPr>
        <p:spPr bwMode="auto">
          <a:xfrm flipV="1">
            <a:off x="1600200" y="5105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" name="Abgerundetes Rechteck 193"/>
          <p:cNvSpPr/>
          <p:nvPr/>
        </p:nvSpPr>
        <p:spPr bwMode="auto">
          <a:xfrm>
            <a:off x="1828800" y="5181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5" name="Gerade Verbindung 224"/>
          <p:cNvCxnSpPr/>
          <p:nvPr/>
        </p:nvCxnSpPr>
        <p:spPr bwMode="auto">
          <a:xfrm>
            <a:off x="2209800" y="2286000"/>
            <a:ext cx="0" cy="304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225"/>
          <p:cNvCxnSpPr/>
          <p:nvPr/>
        </p:nvCxnSpPr>
        <p:spPr bwMode="auto">
          <a:xfrm>
            <a:off x="2209800" y="2133600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1" name="Gruppieren 230"/>
          <p:cNvGrpSpPr/>
          <p:nvPr/>
        </p:nvGrpSpPr>
        <p:grpSpPr>
          <a:xfrm>
            <a:off x="3124200" y="2133600"/>
            <a:ext cx="838200" cy="1676400"/>
            <a:chOff x="3124200" y="4343400"/>
            <a:chExt cx="838200" cy="1676400"/>
          </a:xfrm>
        </p:grpSpPr>
        <p:cxnSp>
          <p:nvCxnSpPr>
            <p:cNvPr id="232" name="Gerade Verbindung 231"/>
            <p:cNvCxnSpPr/>
            <p:nvPr/>
          </p:nvCxnSpPr>
          <p:spPr bwMode="auto">
            <a:xfrm>
              <a:off x="3733800" y="4343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" name="Gerade Verbindung 232"/>
            <p:cNvCxnSpPr/>
            <p:nvPr/>
          </p:nvCxnSpPr>
          <p:spPr bwMode="auto">
            <a:xfrm>
              <a:off x="3733800" y="4800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4" name="Gerade Verbindung 233"/>
            <p:cNvCxnSpPr/>
            <p:nvPr/>
          </p:nvCxnSpPr>
          <p:spPr bwMode="auto">
            <a:xfrm>
              <a:off x="3505200" y="5181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" name="Gerade Verbindung 234"/>
            <p:cNvCxnSpPr/>
            <p:nvPr/>
          </p:nvCxnSpPr>
          <p:spPr bwMode="auto">
            <a:xfrm>
              <a:off x="35052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" name="Gerade Verbindung 235"/>
            <p:cNvCxnSpPr/>
            <p:nvPr/>
          </p:nvCxnSpPr>
          <p:spPr bwMode="auto">
            <a:xfrm>
              <a:off x="3505200" y="563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7" name="Gerade Verbindung 236"/>
            <p:cNvCxnSpPr/>
            <p:nvPr/>
          </p:nvCxnSpPr>
          <p:spPr bwMode="auto">
            <a:xfrm>
              <a:off x="37338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" name="Gerade Verbindung 237"/>
            <p:cNvCxnSpPr/>
            <p:nvPr/>
          </p:nvCxnSpPr>
          <p:spPr bwMode="auto">
            <a:xfrm>
              <a:off x="3733800" y="5638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9" name="Gerade Verbindung 238"/>
            <p:cNvCxnSpPr/>
            <p:nvPr/>
          </p:nvCxnSpPr>
          <p:spPr bwMode="auto">
            <a:xfrm>
              <a:off x="3276600" y="5181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0" name="Gerade Verbindung 239"/>
            <p:cNvCxnSpPr/>
            <p:nvPr/>
          </p:nvCxnSpPr>
          <p:spPr bwMode="auto">
            <a:xfrm>
              <a:off x="37338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" name="Gerade Verbindung 240"/>
            <p:cNvCxnSpPr/>
            <p:nvPr/>
          </p:nvCxnSpPr>
          <p:spPr bwMode="auto">
            <a:xfrm>
              <a:off x="3810000" y="4343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2" name="Gerade Verbindung 241"/>
            <p:cNvCxnSpPr/>
            <p:nvPr/>
          </p:nvCxnSpPr>
          <p:spPr bwMode="auto">
            <a:xfrm>
              <a:off x="3581400" y="6019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3" name="Abgerundetes Rechteck 242"/>
            <p:cNvSpPr/>
            <p:nvPr/>
          </p:nvSpPr>
          <p:spPr bwMode="auto">
            <a:xfrm>
              <a:off x="3352800" y="5181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44" name="Gerade Verbindung 243"/>
            <p:cNvCxnSpPr/>
            <p:nvPr/>
          </p:nvCxnSpPr>
          <p:spPr bwMode="auto">
            <a:xfrm flipH="1">
              <a:off x="3124200" y="5410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" name="Gerade Verbindung 244"/>
            <p:cNvCxnSpPr/>
            <p:nvPr/>
          </p:nvCxnSpPr>
          <p:spPr bwMode="auto">
            <a:xfrm flipV="1">
              <a:off x="3124200" y="5105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6" name="Abgerundetes Rechteck 245"/>
            <p:cNvSpPr/>
            <p:nvPr/>
          </p:nvSpPr>
          <p:spPr bwMode="auto">
            <a:xfrm>
              <a:off x="3352800" y="5181600"/>
              <a:ext cx="76200" cy="457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9" name="Gerade Verbindung 18"/>
          <p:cNvCxnSpPr/>
          <p:nvPr/>
        </p:nvCxnSpPr>
        <p:spPr bwMode="auto">
          <a:xfrm flipV="1">
            <a:off x="3733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2209800" y="4343400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2209800" y="4343400"/>
            <a:ext cx="0" cy="2286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Gerade Verbindung 105"/>
          <p:cNvCxnSpPr/>
          <p:nvPr/>
        </p:nvCxnSpPr>
        <p:spPr bwMode="auto">
          <a:xfrm>
            <a:off x="2209800" y="4343400"/>
            <a:ext cx="0" cy="8382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 Verbindung 78"/>
          <p:cNvCxnSpPr/>
          <p:nvPr/>
        </p:nvCxnSpPr>
        <p:spPr bwMode="auto">
          <a:xfrm>
            <a:off x="3733800" y="4343400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Gerade Verbindung 105"/>
          <p:cNvCxnSpPr/>
          <p:nvPr/>
        </p:nvCxnSpPr>
        <p:spPr bwMode="auto">
          <a:xfrm>
            <a:off x="3733800" y="4343400"/>
            <a:ext cx="0" cy="8382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78"/>
          <p:cNvCxnSpPr/>
          <p:nvPr/>
        </p:nvCxnSpPr>
        <p:spPr bwMode="auto">
          <a:xfrm>
            <a:off x="3733800" y="2133600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105"/>
          <p:cNvCxnSpPr/>
          <p:nvPr/>
        </p:nvCxnSpPr>
        <p:spPr bwMode="auto">
          <a:xfrm>
            <a:off x="3733800" y="2133600"/>
            <a:ext cx="0" cy="8382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95"/>
          <p:cNvCxnSpPr/>
          <p:nvPr/>
        </p:nvCxnSpPr>
        <p:spPr bwMode="auto">
          <a:xfrm>
            <a:off x="609600" y="4648200"/>
            <a:ext cx="6172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26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feld 87"/>
          <p:cNvSpPr txBox="1"/>
          <p:nvPr/>
        </p:nvSpPr>
        <p:spPr>
          <a:xfrm>
            <a:off x="202952" y="2133600"/>
            <a:ext cx="1061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Program-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89" name="Textfeld 88"/>
          <p:cNvSpPr txBox="1"/>
          <p:nvPr/>
        </p:nvSpPr>
        <p:spPr>
          <a:xfrm>
            <a:off x="314361" y="2667000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90" name="Textfeld 89"/>
          <p:cNvSpPr txBox="1"/>
          <p:nvPr/>
        </p:nvSpPr>
        <p:spPr>
          <a:xfrm>
            <a:off x="2548207" y="5867400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Bit-</a:t>
            </a:r>
            <a:r>
              <a:rPr lang="de-DE" dirty="0" err="1" smtClean="0"/>
              <a:t>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90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Erase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EEPROM (</a:t>
            </a:r>
            <a:r>
              <a:rPr lang="en-US" dirty="0"/>
              <a:t>erase based on tunnel effect, program based on hot carriers injection</a:t>
            </a:r>
            <a:r>
              <a:rPr lang="de-DE" dirty="0"/>
              <a:t>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101</a:t>
            </a:fld>
            <a:endParaRPr lang="de-DE" altLang="de-DE"/>
          </a:p>
        </p:txBody>
      </p: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609600" y="2438400"/>
            <a:ext cx="6172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>
            <a:off x="609600" y="46482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76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Gerade Verbindung 100"/>
          <p:cNvCxnSpPr/>
          <p:nvPr/>
        </p:nvCxnSpPr>
        <p:spPr bwMode="auto">
          <a:xfrm>
            <a:off x="2209800" y="2590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 Verbindung 102"/>
          <p:cNvCxnSpPr/>
          <p:nvPr/>
        </p:nvCxnSpPr>
        <p:spPr bwMode="auto">
          <a:xfrm>
            <a:off x="1981200" y="2971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Gerade Verbindung 103"/>
          <p:cNvCxnSpPr/>
          <p:nvPr/>
        </p:nvCxnSpPr>
        <p:spPr bwMode="auto">
          <a:xfrm>
            <a:off x="1981200" y="2971800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>
            <a:off x="1981200" y="3429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 Verbindung 105"/>
          <p:cNvCxnSpPr/>
          <p:nvPr/>
        </p:nvCxnSpPr>
        <p:spPr bwMode="auto">
          <a:xfrm>
            <a:off x="2209800" y="2590800"/>
            <a:ext cx="0" cy="381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106"/>
          <p:cNvCxnSpPr/>
          <p:nvPr/>
        </p:nvCxnSpPr>
        <p:spPr bwMode="auto">
          <a:xfrm>
            <a:off x="2209800" y="3429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1752600" y="2971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Gerade Verbindung 110"/>
          <p:cNvCxnSpPr/>
          <p:nvPr/>
        </p:nvCxnSpPr>
        <p:spPr bwMode="auto">
          <a:xfrm>
            <a:off x="2209800" y="2133600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 Verbindung 111"/>
          <p:cNvCxnSpPr/>
          <p:nvPr/>
        </p:nvCxnSpPr>
        <p:spPr bwMode="auto">
          <a:xfrm>
            <a:off x="2057400" y="3810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Abgerundetes Rechteck 4"/>
          <p:cNvSpPr/>
          <p:nvPr/>
        </p:nvSpPr>
        <p:spPr bwMode="auto">
          <a:xfrm>
            <a:off x="1828800" y="2971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 flipH="1">
            <a:off x="16002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 flipV="1">
            <a:off x="1600200" y="2895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uppieren 16"/>
          <p:cNvGrpSpPr/>
          <p:nvPr/>
        </p:nvGrpSpPr>
        <p:grpSpPr>
          <a:xfrm>
            <a:off x="3124200" y="4343400"/>
            <a:ext cx="838200" cy="1676400"/>
            <a:chOff x="3124200" y="4343400"/>
            <a:chExt cx="838200" cy="1676400"/>
          </a:xfrm>
        </p:grpSpPr>
        <p:cxnSp>
          <p:nvCxnSpPr>
            <p:cNvPr id="119" name="Gerade Verbindung 118"/>
            <p:cNvCxnSpPr/>
            <p:nvPr/>
          </p:nvCxnSpPr>
          <p:spPr bwMode="auto">
            <a:xfrm>
              <a:off x="3733800" y="4343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Gerade Verbindung 119"/>
            <p:cNvCxnSpPr/>
            <p:nvPr/>
          </p:nvCxnSpPr>
          <p:spPr bwMode="auto">
            <a:xfrm>
              <a:off x="3733800" y="4800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Gerade Verbindung 120"/>
            <p:cNvCxnSpPr/>
            <p:nvPr/>
          </p:nvCxnSpPr>
          <p:spPr bwMode="auto">
            <a:xfrm>
              <a:off x="3505200" y="5181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35052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3505200" y="563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37338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733800" y="5638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3276600" y="5181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37338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>
              <a:off x="3810000" y="4343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3581400" y="6019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0" name="Abgerundetes Rechteck 129"/>
            <p:cNvSpPr/>
            <p:nvPr/>
          </p:nvSpPr>
          <p:spPr bwMode="auto">
            <a:xfrm>
              <a:off x="3352800" y="5181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1" name="Gerade Verbindung 130"/>
            <p:cNvCxnSpPr/>
            <p:nvPr/>
          </p:nvCxnSpPr>
          <p:spPr bwMode="auto">
            <a:xfrm flipH="1">
              <a:off x="3124200" y="5410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 flipV="1">
              <a:off x="3124200" y="5105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7" name="Gerade Verbindung 136"/>
          <p:cNvCxnSpPr/>
          <p:nvPr/>
        </p:nvCxnSpPr>
        <p:spPr bwMode="auto">
          <a:xfrm>
            <a:off x="2209800" y="4800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1981200" y="518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>
            <a:off x="19812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>
            <a:off x="1981200" y="5638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>
            <a:off x="2209800" y="480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>
            <a:off x="2209800" y="5638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>
            <a:off x="1752600" y="518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>
            <a:off x="2057400" y="6019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1" name="Abgerundetes Rechteck 190"/>
          <p:cNvSpPr/>
          <p:nvPr/>
        </p:nvSpPr>
        <p:spPr bwMode="auto">
          <a:xfrm>
            <a:off x="1828800" y="5181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2" name="Gerade Verbindung 191"/>
          <p:cNvCxnSpPr/>
          <p:nvPr/>
        </p:nvCxnSpPr>
        <p:spPr bwMode="auto">
          <a:xfrm flipH="1">
            <a:off x="1600200" y="5410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Gerade Verbindung 192"/>
          <p:cNvCxnSpPr/>
          <p:nvPr/>
        </p:nvCxnSpPr>
        <p:spPr bwMode="auto">
          <a:xfrm flipV="1">
            <a:off x="1600200" y="5105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" name="Gerade Verbindung 224"/>
          <p:cNvCxnSpPr/>
          <p:nvPr/>
        </p:nvCxnSpPr>
        <p:spPr bwMode="auto">
          <a:xfrm>
            <a:off x="2209800" y="2286000"/>
            <a:ext cx="0" cy="304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225"/>
          <p:cNvCxnSpPr/>
          <p:nvPr/>
        </p:nvCxnSpPr>
        <p:spPr bwMode="auto">
          <a:xfrm>
            <a:off x="2209800" y="2133600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1" name="Gruppieren 230"/>
          <p:cNvGrpSpPr/>
          <p:nvPr/>
        </p:nvGrpSpPr>
        <p:grpSpPr>
          <a:xfrm>
            <a:off x="3124200" y="2133600"/>
            <a:ext cx="838200" cy="1676400"/>
            <a:chOff x="3124200" y="4343400"/>
            <a:chExt cx="838200" cy="1676400"/>
          </a:xfrm>
        </p:grpSpPr>
        <p:cxnSp>
          <p:nvCxnSpPr>
            <p:cNvPr id="232" name="Gerade Verbindung 231"/>
            <p:cNvCxnSpPr/>
            <p:nvPr/>
          </p:nvCxnSpPr>
          <p:spPr bwMode="auto">
            <a:xfrm>
              <a:off x="3733800" y="4343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" name="Gerade Verbindung 232"/>
            <p:cNvCxnSpPr/>
            <p:nvPr/>
          </p:nvCxnSpPr>
          <p:spPr bwMode="auto">
            <a:xfrm>
              <a:off x="3733800" y="4800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4" name="Gerade Verbindung 233"/>
            <p:cNvCxnSpPr/>
            <p:nvPr/>
          </p:nvCxnSpPr>
          <p:spPr bwMode="auto">
            <a:xfrm>
              <a:off x="3505200" y="5181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" name="Gerade Verbindung 234"/>
            <p:cNvCxnSpPr/>
            <p:nvPr/>
          </p:nvCxnSpPr>
          <p:spPr bwMode="auto">
            <a:xfrm>
              <a:off x="35052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" name="Gerade Verbindung 235"/>
            <p:cNvCxnSpPr/>
            <p:nvPr/>
          </p:nvCxnSpPr>
          <p:spPr bwMode="auto">
            <a:xfrm>
              <a:off x="3505200" y="563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7" name="Gerade Verbindung 236"/>
            <p:cNvCxnSpPr/>
            <p:nvPr/>
          </p:nvCxnSpPr>
          <p:spPr bwMode="auto">
            <a:xfrm>
              <a:off x="37338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" name="Gerade Verbindung 237"/>
            <p:cNvCxnSpPr/>
            <p:nvPr/>
          </p:nvCxnSpPr>
          <p:spPr bwMode="auto">
            <a:xfrm>
              <a:off x="3733800" y="5638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9" name="Gerade Verbindung 238"/>
            <p:cNvCxnSpPr/>
            <p:nvPr/>
          </p:nvCxnSpPr>
          <p:spPr bwMode="auto">
            <a:xfrm>
              <a:off x="3276600" y="5181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0" name="Gerade Verbindung 239"/>
            <p:cNvCxnSpPr/>
            <p:nvPr/>
          </p:nvCxnSpPr>
          <p:spPr bwMode="auto">
            <a:xfrm>
              <a:off x="37338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" name="Gerade Verbindung 240"/>
            <p:cNvCxnSpPr/>
            <p:nvPr/>
          </p:nvCxnSpPr>
          <p:spPr bwMode="auto">
            <a:xfrm>
              <a:off x="3810000" y="4343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2" name="Gerade Verbindung 241"/>
            <p:cNvCxnSpPr/>
            <p:nvPr/>
          </p:nvCxnSpPr>
          <p:spPr bwMode="auto">
            <a:xfrm>
              <a:off x="3581400" y="6019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3" name="Abgerundetes Rechteck 242"/>
            <p:cNvSpPr/>
            <p:nvPr/>
          </p:nvSpPr>
          <p:spPr bwMode="auto">
            <a:xfrm>
              <a:off x="3352800" y="5181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44" name="Gerade Verbindung 243"/>
            <p:cNvCxnSpPr/>
            <p:nvPr/>
          </p:nvCxnSpPr>
          <p:spPr bwMode="auto">
            <a:xfrm flipH="1">
              <a:off x="3124200" y="5410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" name="Gerade Verbindung 244"/>
            <p:cNvCxnSpPr/>
            <p:nvPr/>
          </p:nvCxnSpPr>
          <p:spPr bwMode="auto">
            <a:xfrm flipV="1">
              <a:off x="3124200" y="5105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" name="Gerade Verbindung 18"/>
          <p:cNvCxnSpPr/>
          <p:nvPr/>
        </p:nvCxnSpPr>
        <p:spPr bwMode="auto">
          <a:xfrm flipV="1">
            <a:off x="3733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2209800" y="4343400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2209800" y="4343400"/>
            <a:ext cx="0" cy="2286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Gerade Verbindung 105"/>
          <p:cNvCxnSpPr/>
          <p:nvPr/>
        </p:nvCxnSpPr>
        <p:spPr bwMode="auto">
          <a:xfrm>
            <a:off x="2209800" y="4343400"/>
            <a:ext cx="0" cy="8382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 Verbindung 78"/>
          <p:cNvCxnSpPr/>
          <p:nvPr/>
        </p:nvCxnSpPr>
        <p:spPr bwMode="auto">
          <a:xfrm>
            <a:off x="3733800" y="4343400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Gerade Verbindung 105"/>
          <p:cNvCxnSpPr/>
          <p:nvPr/>
        </p:nvCxnSpPr>
        <p:spPr bwMode="auto">
          <a:xfrm>
            <a:off x="3733800" y="4343400"/>
            <a:ext cx="0" cy="8382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78"/>
          <p:cNvCxnSpPr/>
          <p:nvPr/>
        </p:nvCxnSpPr>
        <p:spPr bwMode="auto">
          <a:xfrm>
            <a:off x="3733800" y="2133600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105"/>
          <p:cNvCxnSpPr/>
          <p:nvPr/>
        </p:nvCxnSpPr>
        <p:spPr bwMode="auto">
          <a:xfrm>
            <a:off x="3733800" y="2133600"/>
            <a:ext cx="0" cy="8382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95"/>
          <p:cNvCxnSpPr/>
          <p:nvPr/>
        </p:nvCxnSpPr>
        <p:spPr bwMode="auto">
          <a:xfrm>
            <a:off x="609600" y="4648200"/>
            <a:ext cx="6172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26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64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Program</a:t>
            </a:r>
            <a:r>
              <a:rPr lang="de-DE" b="1" dirty="0" smtClean="0"/>
              <a:t> </a:t>
            </a:r>
            <a:r>
              <a:rPr lang="de-DE" b="1" dirty="0" err="1" smtClean="0"/>
              <a:t>particular</a:t>
            </a:r>
            <a:r>
              <a:rPr lang="de-DE" b="1" dirty="0" smtClean="0"/>
              <a:t> </a:t>
            </a:r>
            <a:r>
              <a:rPr lang="de-DE" b="1" dirty="0" err="1" smtClean="0"/>
              <a:t>bit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EEPROM (</a:t>
            </a:r>
            <a:r>
              <a:rPr lang="en-US" dirty="0"/>
              <a:t>erase based on tunnel effect, program based on hot carriers injection</a:t>
            </a:r>
            <a:r>
              <a:rPr lang="de-DE" dirty="0"/>
              <a:t>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102</a:t>
            </a:fld>
            <a:endParaRPr lang="de-DE" altLang="de-DE"/>
          </a:p>
        </p:txBody>
      </p:sp>
      <p:cxnSp>
        <p:nvCxnSpPr>
          <p:cNvPr id="82" name="Gerade Verbindung 81"/>
          <p:cNvCxnSpPr/>
          <p:nvPr/>
        </p:nvCxnSpPr>
        <p:spPr bwMode="auto">
          <a:xfrm flipH="1" flipV="1">
            <a:off x="3581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609600" y="2438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Gerade Verbindung 113"/>
          <p:cNvCxnSpPr/>
          <p:nvPr/>
        </p:nvCxnSpPr>
        <p:spPr bwMode="auto">
          <a:xfrm flipH="1" flipV="1">
            <a:off x="3581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>
            <a:off x="609600" y="46482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H="1" flipV="1">
            <a:off x="2057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 flipH="1" flipV="1">
            <a:off x="2057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100" name="Gerade Verbindung 99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bgerundetes Rechteck 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uppieren 92"/>
          <p:cNvGrpSpPr/>
          <p:nvPr/>
        </p:nvGrpSpPr>
        <p:grpSpPr>
          <a:xfrm>
            <a:off x="3124200" y="2133600"/>
            <a:ext cx="838200" cy="1676400"/>
            <a:chOff x="7010400" y="2819400"/>
            <a:chExt cx="838200" cy="16764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Abgerundetes Rechteck 15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6" name="Gerade Verbindung 15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uppieren 157"/>
          <p:cNvGrpSpPr/>
          <p:nvPr/>
        </p:nvGrpSpPr>
        <p:grpSpPr>
          <a:xfrm>
            <a:off x="3124200" y="4343400"/>
            <a:ext cx="838200" cy="1676400"/>
            <a:chOff x="7010400" y="2819400"/>
            <a:chExt cx="838200" cy="1676400"/>
          </a:xfrm>
        </p:grpSpPr>
        <p:cxnSp>
          <p:nvCxnSpPr>
            <p:cNvPr id="159" name="Gerade Verbindung 158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64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0" name="Abgerundetes Rechteck 169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1" name="Gerade Verbindung 170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Gerade Verbindung 171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Abgerundetes Rechteck 18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86" name="Gerade Verbindung 18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Abgerundetes Rechteck 3"/>
          <p:cNvSpPr/>
          <p:nvPr/>
        </p:nvSpPr>
        <p:spPr bwMode="auto">
          <a:xfrm>
            <a:off x="1219200" y="1752600"/>
            <a:ext cx="1676400" cy="2286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4" name="Gerade Verbindung 83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feld 75"/>
          <p:cNvSpPr txBox="1"/>
          <p:nvPr/>
        </p:nvSpPr>
        <p:spPr>
          <a:xfrm>
            <a:off x="202952" y="2133600"/>
            <a:ext cx="1061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Program-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77" name="Textfeld 76"/>
          <p:cNvSpPr txBox="1"/>
          <p:nvPr/>
        </p:nvSpPr>
        <p:spPr>
          <a:xfrm>
            <a:off x="314361" y="2667000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79" name="Textfeld 78"/>
          <p:cNvSpPr txBox="1"/>
          <p:nvPr/>
        </p:nvSpPr>
        <p:spPr>
          <a:xfrm>
            <a:off x="2548207" y="5867400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Bit-</a:t>
            </a:r>
            <a:r>
              <a:rPr lang="de-DE" dirty="0" err="1" smtClean="0"/>
              <a:t>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69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Program</a:t>
            </a:r>
            <a:r>
              <a:rPr lang="de-DE" b="1" dirty="0" smtClean="0"/>
              <a:t> </a:t>
            </a:r>
            <a:r>
              <a:rPr lang="de-DE" b="1" dirty="0" err="1" smtClean="0"/>
              <a:t>particular</a:t>
            </a:r>
            <a:r>
              <a:rPr lang="de-DE" b="1" dirty="0" smtClean="0"/>
              <a:t> </a:t>
            </a:r>
            <a:r>
              <a:rPr lang="de-DE" b="1" dirty="0" err="1" smtClean="0"/>
              <a:t>bit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EEPROM (</a:t>
            </a:r>
            <a:r>
              <a:rPr lang="en-US" dirty="0"/>
              <a:t>erase based on tunnel effect, program based on hot carriers injection</a:t>
            </a:r>
            <a:r>
              <a:rPr lang="de-DE" dirty="0"/>
              <a:t>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103</a:t>
            </a:fld>
            <a:endParaRPr lang="de-DE" altLang="de-DE"/>
          </a:p>
        </p:txBody>
      </p:sp>
      <p:cxnSp>
        <p:nvCxnSpPr>
          <p:cNvPr id="82" name="Gerade Verbindung 81"/>
          <p:cNvCxnSpPr/>
          <p:nvPr/>
        </p:nvCxnSpPr>
        <p:spPr bwMode="auto">
          <a:xfrm flipV="1">
            <a:off x="3733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609600" y="2438400"/>
            <a:ext cx="61722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Gerade Verbindung 113"/>
          <p:cNvCxnSpPr/>
          <p:nvPr/>
        </p:nvCxnSpPr>
        <p:spPr bwMode="auto">
          <a:xfrm flipH="1" flipV="1">
            <a:off x="3581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>
            <a:off x="609600" y="46482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V="1">
            <a:off x="2209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 flipH="1" flipV="1">
            <a:off x="2057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100" name="Gerade Verbindung 99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bgerundetes Rechteck 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uppieren 92"/>
          <p:cNvGrpSpPr/>
          <p:nvPr/>
        </p:nvGrpSpPr>
        <p:grpSpPr>
          <a:xfrm>
            <a:off x="3124200" y="2133600"/>
            <a:ext cx="838200" cy="1676400"/>
            <a:chOff x="7010400" y="2819400"/>
            <a:chExt cx="838200" cy="16764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Abgerundetes Rechteck 15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6" name="Gerade Verbindung 15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uppieren 157"/>
          <p:cNvGrpSpPr/>
          <p:nvPr/>
        </p:nvGrpSpPr>
        <p:grpSpPr>
          <a:xfrm>
            <a:off x="3124200" y="4343400"/>
            <a:ext cx="838200" cy="1676400"/>
            <a:chOff x="7010400" y="2819400"/>
            <a:chExt cx="838200" cy="1676400"/>
          </a:xfrm>
        </p:grpSpPr>
        <p:cxnSp>
          <p:nvCxnSpPr>
            <p:cNvPr id="159" name="Gerade Verbindung 158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64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0" name="Abgerundetes Rechteck 169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1" name="Gerade Verbindung 170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Gerade Verbindung 171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Abgerundetes Rechteck 18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86" name="Gerade Verbindung 18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7" name="Gerade Verbindung 76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Abgerundetes Rechteck 3"/>
          <p:cNvSpPr/>
          <p:nvPr/>
        </p:nvSpPr>
        <p:spPr bwMode="auto">
          <a:xfrm>
            <a:off x="1219200" y="1752600"/>
            <a:ext cx="1676400" cy="2286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1600200" y="2895600"/>
            <a:ext cx="0" cy="304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/>
          <p:nvPr/>
        </p:nvCxnSpPr>
        <p:spPr bwMode="auto">
          <a:xfrm>
            <a:off x="1600200" y="3200400"/>
            <a:ext cx="1524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3124200" y="2895600"/>
            <a:ext cx="0" cy="304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>
            <a:off x="3124200" y="3200400"/>
            <a:ext cx="1524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87"/>
          <p:cNvCxnSpPr/>
          <p:nvPr/>
        </p:nvCxnSpPr>
        <p:spPr bwMode="auto">
          <a:xfrm>
            <a:off x="1752600" y="2971800"/>
            <a:ext cx="0" cy="4572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3276600" y="2971800"/>
            <a:ext cx="0" cy="4572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feld 83"/>
          <p:cNvSpPr txBox="1"/>
          <p:nvPr/>
        </p:nvSpPr>
        <p:spPr>
          <a:xfrm>
            <a:off x="202952" y="2133600"/>
            <a:ext cx="1061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Program-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85" name="Textfeld 84"/>
          <p:cNvSpPr txBox="1"/>
          <p:nvPr/>
        </p:nvSpPr>
        <p:spPr>
          <a:xfrm>
            <a:off x="314361" y="2667000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89" name="Textfeld 88"/>
          <p:cNvSpPr txBox="1"/>
          <p:nvPr/>
        </p:nvSpPr>
        <p:spPr>
          <a:xfrm>
            <a:off x="2548207" y="5867400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Bit-</a:t>
            </a:r>
            <a:r>
              <a:rPr lang="de-DE" dirty="0" err="1" smtClean="0"/>
              <a:t>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897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Program</a:t>
            </a:r>
            <a:r>
              <a:rPr lang="de-DE" b="1" dirty="0" smtClean="0"/>
              <a:t> </a:t>
            </a:r>
            <a:r>
              <a:rPr lang="de-DE" b="1" dirty="0" err="1" smtClean="0"/>
              <a:t>particular</a:t>
            </a:r>
            <a:r>
              <a:rPr lang="de-DE" b="1" dirty="0" smtClean="0"/>
              <a:t> </a:t>
            </a:r>
            <a:r>
              <a:rPr lang="de-DE" b="1" dirty="0" err="1" smtClean="0"/>
              <a:t>bit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EEPROM (</a:t>
            </a:r>
            <a:r>
              <a:rPr lang="en-US" dirty="0"/>
              <a:t>erase based on tunnel effect, program based on hot carriers injection</a:t>
            </a:r>
            <a:r>
              <a:rPr lang="de-DE" dirty="0"/>
              <a:t>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104</a:t>
            </a:fld>
            <a:endParaRPr lang="de-DE" altLang="de-DE"/>
          </a:p>
        </p:txBody>
      </p:sp>
      <p:cxnSp>
        <p:nvCxnSpPr>
          <p:cNvPr id="82" name="Gerade Verbindung 81"/>
          <p:cNvCxnSpPr/>
          <p:nvPr/>
        </p:nvCxnSpPr>
        <p:spPr bwMode="auto">
          <a:xfrm flipV="1">
            <a:off x="3733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609600" y="2438400"/>
            <a:ext cx="61722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Gerade Verbindung 113"/>
          <p:cNvCxnSpPr/>
          <p:nvPr/>
        </p:nvCxnSpPr>
        <p:spPr bwMode="auto">
          <a:xfrm flipH="1" flipV="1">
            <a:off x="3581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>
            <a:off x="609600" y="46482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V="1">
            <a:off x="2209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 flipH="1" flipV="1">
            <a:off x="2057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100" name="Gerade Verbindung 99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bgerundetes Rechteck 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uppieren 92"/>
          <p:cNvGrpSpPr/>
          <p:nvPr/>
        </p:nvGrpSpPr>
        <p:grpSpPr>
          <a:xfrm>
            <a:off x="3124200" y="2133600"/>
            <a:ext cx="838200" cy="1676400"/>
            <a:chOff x="7010400" y="2819400"/>
            <a:chExt cx="838200" cy="16764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Abgerundetes Rechteck 15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6" name="Gerade Verbindung 15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uppieren 157"/>
          <p:cNvGrpSpPr/>
          <p:nvPr/>
        </p:nvGrpSpPr>
        <p:grpSpPr>
          <a:xfrm>
            <a:off x="3124200" y="4343400"/>
            <a:ext cx="838200" cy="1676400"/>
            <a:chOff x="7010400" y="2819400"/>
            <a:chExt cx="838200" cy="1676400"/>
          </a:xfrm>
        </p:grpSpPr>
        <p:cxnSp>
          <p:nvCxnSpPr>
            <p:cNvPr id="159" name="Gerade Verbindung 158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64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0" name="Abgerundetes Rechteck 169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1" name="Gerade Verbindung 170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Gerade Verbindung 171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Abgerundetes Rechteck 18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86" name="Gerade Verbindung 18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7" name="Gerade Verbindung 76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Abgerundetes Rechteck 3"/>
          <p:cNvSpPr/>
          <p:nvPr/>
        </p:nvSpPr>
        <p:spPr bwMode="auto">
          <a:xfrm>
            <a:off x="1219200" y="1752600"/>
            <a:ext cx="1676400" cy="2286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1600200" y="2895600"/>
            <a:ext cx="0" cy="304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/>
          <p:nvPr/>
        </p:nvCxnSpPr>
        <p:spPr bwMode="auto">
          <a:xfrm>
            <a:off x="1600200" y="3200400"/>
            <a:ext cx="1524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mit Pfeil 7"/>
          <p:cNvCxnSpPr/>
          <p:nvPr/>
        </p:nvCxnSpPr>
        <p:spPr bwMode="auto">
          <a:xfrm>
            <a:off x="2209800" y="2514600"/>
            <a:ext cx="0" cy="1219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Abgerundetes Rechteck 83"/>
          <p:cNvSpPr/>
          <p:nvPr/>
        </p:nvSpPr>
        <p:spPr bwMode="auto">
          <a:xfrm>
            <a:off x="1828800" y="2971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5" name="Gerade Verbindung 84"/>
          <p:cNvCxnSpPr/>
          <p:nvPr/>
        </p:nvCxnSpPr>
        <p:spPr bwMode="auto">
          <a:xfrm>
            <a:off x="3124200" y="2895600"/>
            <a:ext cx="0" cy="304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3124200" y="3200400"/>
            <a:ext cx="1524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>
            <a:off x="1752600" y="2971800"/>
            <a:ext cx="0" cy="4572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87"/>
          <p:cNvCxnSpPr/>
          <p:nvPr/>
        </p:nvCxnSpPr>
        <p:spPr bwMode="auto">
          <a:xfrm>
            <a:off x="3276600" y="2971800"/>
            <a:ext cx="0" cy="4572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 flipH="1">
            <a:off x="1981200" y="30480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feld 89"/>
          <p:cNvSpPr txBox="1"/>
          <p:nvPr/>
        </p:nvSpPr>
        <p:spPr>
          <a:xfrm>
            <a:off x="202952" y="2133600"/>
            <a:ext cx="1061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Program-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92" name="Textfeld 91"/>
          <p:cNvSpPr txBox="1"/>
          <p:nvPr/>
        </p:nvSpPr>
        <p:spPr>
          <a:xfrm>
            <a:off x="314361" y="2667000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94" name="Textfeld 93"/>
          <p:cNvSpPr txBox="1"/>
          <p:nvPr/>
        </p:nvSpPr>
        <p:spPr>
          <a:xfrm>
            <a:off x="2548207" y="5867400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Bit-</a:t>
            </a:r>
            <a:r>
              <a:rPr lang="de-DE" dirty="0" err="1" smtClean="0"/>
              <a:t>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32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Program</a:t>
            </a:r>
            <a:r>
              <a:rPr lang="de-DE" b="1" dirty="0" smtClean="0"/>
              <a:t> </a:t>
            </a:r>
            <a:r>
              <a:rPr lang="de-DE" b="1" dirty="0" err="1" smtClean="0"/>
              <a:t>particular</a:t>
            </a:r>
            <a:r>
              <a:rPr lang="de-DE" b="1" dirty="0" smtClean="0"/>
              <a:t> </a:t>
            </a:r>
            <a:r>
              <a:rPr lang="de-DE" b="1" dirty="0" err="1" smtClean="0"/>
              <a:t>bit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EEPROM (</a:t>
            </a:r>
            <a:r>
              <a:rPr lang="en-US" dirty="0"/>
              <a:t>erase based on tunnel effect, program based on hot carriers injection</a:t>
            </a:r>
            <a:r>
              <a:rPr lang="de-DE" dirty="0"/>
              <a:t>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105</a:t>
            </a:fld>
            <a:endParaRPr lang="de-DE" altLang="de-DE"/>
          </a:p>
        </p:txBody>
      </p:sp>
      <p:cxnSp>
        <p:nvCxnSpPr>
          <p:cNvPr id="82" name="Gerade Verbindung 81"/>
          <p:cNvCxnSpPr/>
          <p:nvPr/>
        </p:nvCxnSpPr>
        <p:spPr bwMode="auto">
          <a:xfrm flipH="1" flipV="1">
            <a:off x="3581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609600" y="2438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Gerade Verbindung 113"/>
          <p:cNvCxnSpPr/>
          <p:nvPr/>
        </p:nvCxnSpPr>
        <p:spPr bwMode="auto">
          <a:xfrm flipH="1" flipV="1">
            <a:off x="3581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>
            <a:off x="609600" y="46482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H="1" flipV="1">
            <a:off x="2057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 flipH="1" flipV="1">
            <a:off x="2057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100" name="Gerade Verbindung 99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bgerundetes Rechteck 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uppieren 92"/>
          <p:cNvGrpSpPr/>
          <p:nvPr/>
        </p:nvGrpSpPr>
        <p:grpSpPr>
          <a:xfrm>
            <a:off x="3124200" y="2133600"/>
            <a:ext cx="838200" cy="1676400"/>
            <a:chOff x="7010400" y="2819400"/>
            <a:chExt cx="838200" cy="16764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Abgerundetes Rechteck 15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6" name="Gerade Verbindung 15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uppieren 157"/>
          <p:cNvGrpSpPr/>
          <p:nvPr/>
        </p:nvGrpSpPr>
        <p:grpSpPr>
          <a:xfrm>
            <a:off x="3124200" y="4343400"/>
            <a:ext cx="838200" cy="1676400"/>
            <a:chOff x="7010400" y="2819400"/>
            <a:chExt cx="838200" cy="1676400"/>
          </a:xfrm>
        </p:grpSpPr>
        <p:cxnSp>
          <p:nvCxnSpPr>
            <p:cNvPr id="159" name="Gerade Verbindung 158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64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0" name="Abgerundetes Rechteck 169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1" name="Gerade Verbindung 170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Gerade Verbindung 171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Abgerundetes Rechteck 18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86" name="Gerade Verbindung 18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Abgerundetes Rechteck 3"/>
          <p:cNvSpPr/>
          <p:nvPr/>
        </p:nvSpPr>
        <p:spPr bwMode="auto">
          <a:xfrm>
            <a:off x="1219200" y="1752600"/>
            <a:ext cx="1676400" cy="2286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4" name="Gerade Verbindung 83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Abgerundetes Rechteck 82"/>
          <p:cNvSpPr/>
          <p:nvPr/>
        </p:nvSpPr>
        <p:spPr bwMode="auto">
          <a:xfrm>
            <a:off x="1828800" y="2971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Variante 3</a:t>
            </a:r>
            <a:br>
              <a:rPr lang="de-DE" altLang="de-DE" dirty="0" smtClean="0"/>
            </a:br>
            <a:r>
              <a:rPr lang="de-DE" dirty="0"/>
              <a:t>1 Transistor EEPROM (</a:t>
            </a:r>
            <a:r>
              <a:rPr lang="en-US" dirty="0"/>
              <a:t>erase based on tunnel effect, program based on hot carriers injection</a:t>
            </a:r>
            <a:r>
              <a:rPr lang="de-DE" dirty="0"/>
              <a:t>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316913" y="6453188"/>
            <a:ext cx="792162" cy="215900"/>
          </a:xfrm>
        </p:spPr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106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10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Erase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1 Transistor EEPROM (</a:t>
            </a:r>
            <a:r>
              <a:rPr lang="en-US" dirty="0"/>
              <a:t>erase </a:t>
            </a:r>
            <a:r>
              <a:rPr lang="en-US" dirty="0" smtClean="0"/>
              <a:t>based </a:t>
            </a:r>
            <a:r>
              <a:rPr lang="en-US" dirty="0"/>
              <a:t>on tunnel </a:t>
            </a:r>
            <a:r>
              <a:rPr lang="en-US" dirty="0" smtClean="0"/>
              <a:t>effect, program based on hot carriers injection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107</a:t>
            </a:fld>
            <a:endParaRPr lang="de-DE" altLang="de-DE"/>
          </a:p>
        </p:txBody>
      </p: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100" name="Gerade Verbindung 99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bgerundetes Rechteck 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uppieren 92"/>
          <p:cNvGrpSpPr/>
          <p:nvPr/>
        </p:nvGrpSpPr>
        <p:grpSpPr>
          <a:xfrm>
            <a:off x="3124200" y="2133600"/>
            <a:ext cx="838200" cy="1676400"/>
            <a:chOff x="7010400" y="2819400"/>
            <a:chExt cx="838200" cy="16764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Abgerundetes Rechteck 15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6" name="Gerade Verbindung 15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uppieren 157"/>
          <p:cNvGrpSpPr/>
          <p:nvPr/>
        </p:nvGrpSpPr>
        <p:grpSpPr>
          <a:xfrm>
            <a:off x="3124200" y="4343400"/>
            <a:ext cx="838200" cy="1676400"/>
            <a:chOff x="7010400" y="2819400"/>
            <a:chExt cx="838200" cy="1676400"/>
          </a:xfrm>
        </p:grpSpPr>
        <p:cxnSp>
          <p:nvCxnSpPr>
            <p:cNvPr id="159" name="Gerade Verbindung 158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64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0" name="Abgerundetes Rechteck 169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1" name="Gerade Verbindung 170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Gerade Verbindung 171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Abgerundetes Rechteck 18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86" name="Gerade Verbindung 18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7" name="Gerade Verbindung 76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Abgerundetes Rechteck 80"/>
          <p:cNvSpPr/>
          <p:nvPr/>
        </p:nvSpPr>
        <p:spPr bwMode="auto">
          <a:xfrm>
            <a:off x="1828800" y="2971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3" name="Abgerundetes Rechteck 82"/>
          <p:cNvSpPr/>
          <p:nvPr/>
        </p:nvSpPr>
        <p:spPr bwMode="auto">
          <a:xfrm>
            <a:off x="3352800" y="2971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4" name="Abgerundetes Rechteck 83"/>
          <p:cNvSpPr/>
          <p:nvPr/>
        </p:nvSpPr>
        <p:spPr bwMode="auto">
          <a:xfrm>
            <a:off x="3352800" y="5181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5" name="Abgerundetes Rechteck 84"/>
          <p:cNvSpPr/>
          <p:nvPr/>
        </p:nvSpPr>
        <p:spPr bwMode="auto">
          <a:xfrm>
            <a:off x="1828800" y="5181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209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3733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>
            <a:off x="37338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87"/>
          <p:cNvCxnSpPr/>
          <p:nvPr/>
        </p:nvCxnSpPr>
        <p:spPr bwMode="auto">
          <a:xfrm>
            <a:off x="22098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4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Erase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1 Transistor EEPROM (</a:t>
            </a:r>
            <a:r>
              <a:rPr lang="en-US" dirty="0"/>
              <a:t>erase </a:t>
            </a:r>
            <a:r>
              <a:rPr lang="en-US" dirty="0" smtClean="0"/>
              <a:t>based </a:t>
            </a:r>
            <a:r>
              <a:rPr lang="en-US" dirty="0"/>
              <a:t>on tunnel </a:t>
            </a:r>
            <a:r>
              <a:rPr lang="en-US" dirty="0" smtClean="0"/>
              <a:t>effect, program based on hot carriers injection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108</a:t>
            </a:fld>
            <a:endParaRPr lang="de-DE" altLang="de-DE"/>
          </a:p>
        </p:txBody>
      </p: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100" name="Gerade Verbindung 99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bgerundetes Rechteck 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uppieren 92"/>
          <p:cNvGrpSpPr/>
          <p:nvPr/>
        </p:nvGrpSpPr>
        <p:grpSpPr>
          <a:xfrm>
            <a:off x="3124200" y="2133600"/>
            <a:ext cx="838200" cy="1676400"/>
            <a:chOff x="7010400" y="2819400"/>
            <a:chExt cx="838200" cy="16764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Abgerundetes Rechteck 15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6" name="Gerade Verbindung 15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uppieren 157"/>
          <p:cNvGrpSpPr/>
          <p:nvPr/>
        </p:nvGrpSpPr>
        <p:grpSpPr>
          <a:xfrm>
            <a:off x="3124200" y="4343400"/>
            <a:ext cx="838200" cy="1676400"/>
            <a:chOff x="7010400" y="2819400"/>
            <a:chExt cx="838200" cy="1676400"/>
          </a:xfrm>
        </p:grpSpPr>
        <p:cxnSp>
          <p:nvCxnSpPr>
            <p:cNvPr id="159" name="Gerade Verbindung 158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64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0" name="Abgerundetes Rechteck 169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1" name="Gerade Verbindung 170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Gerade Verbindung 171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Abgerundetes Rechteck 18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86" name="Gerade Verbindung 18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7" name="Gerade Verbindung 76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Abgerundetes Rechteck 80"/>
          <p:cNvSpPr/>
          <p:nvPr/>
        </p:nvSpPr>
        <p:spPr bwMode="auto">
          <a:xfrm>
            <a:off x="1828800" y="2971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3" name="Abgerundetes Rechteck 82"/>
          <p:cNvSpPr/>
          <p:nvPr/>
        </p:nvSpPr>
        <p:spPr bwMode="auto">
          <a:xfrm>
            <a:off x="3352800" y="2971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4" name="Abgerundetes Rechteck 83"/>
          <p:cNvSpPr/>
          <p:nvPr/>
        </p:nvSpPr>
        <p:spPr bwMode="auto">
          <a:xfrm>
            <a:off x="3352800" y="5181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5" name="Abgerundetes Rechteck 84"/>
          <p:cNvSpPr/>
          <p:nvPr/>
        </p:nvSpPr>
        <p:spPr bwMode="auto">
          <a:xfrm>
            <a:off x="1828800" y="5181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209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3733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>
            <a:off x="37338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87"/>
          <p:cNvCxnSpPr/>
          <p:nvPr/>
        </p:nvCxnSpPr>
        <p:spPr bwMode="auto">
          <a:xfrm>
            <a:off x="22098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" name="Gruppieren 81"/>
          <p:cNvGrpSpPr/>
          <p:nvPr/>
        </p:nvGrpSpPr>
        <p:grpSpPr>
          <a:xfrm>
            <a:off x="1981200" y="2133600"/>
            <a:ext cx="457200" cy="838200"/>
            <a:chOff x="1981200" y="2133600"/>
            <a:chExt cx="457200" cy="838200"/>
          </a:xfrm>
        </p:grpSpPr>
        <p:cxnSp>
          <p:nvCxnSpPr>
            <p:cNvPr id="89" name="Gerade Verbindung 88"/>
            <p:cNvCxnSpPr/>
            <p:nvPr/>
          </p:nvCxnSpPr>
          <p:spPr bwMode="auto">
            <a:xfrm>
              <a:off x="2209800" y="2590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/>
          </p:nvCxnSpPr>
          <p:spPr bwMode="auto">
            <a:xfrm>
              <a:off x="1981200" y="2971800"/>
              <a:ext cx="2286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/>
          </p:nvCxnSpPr>
          <p:spPr bwMode="auto">
            <a:xfrm>
              <a:off x="2209800" y="2590800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/>
          </p:nvCxnSpPr>
          <p:spPr bwMode="auto">
            <a:xfrm>
              <a:off x="2209800" y="2133600"/>
              <a:ext cx="2286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/>
          </p:nvCxnSpPr>
          <p:spPr bwMode="auto">
            <a:xfrm>
              <a:off x="2209800" y="2286000"/>
              <a:ext cx="0" cy="3048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/>
          </p:nvCxnSpPr>
          <p:spPr bwMode="auto">
            <a:xfrm>
              <a:off x="2209800" y="2133600"/>
              <a:ext cx="0" cy="1524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uppieren 98"/>
          <p:cNvGrpSpPr/>
          <p:nvPr/>
        </p:nvGrpSpPr>
        <p:grpSpPr>
          <a:xfrm>
            <a:off x="3505200" y="2133600"/>
            <a:ext cx="457200" cy="838200"/>
            <a:chOff x="1981200" y="2133600"/>
            <a:chExt cx="457200" cy="838200"/>
          </a:xfrm>
        </p:grpSpPr>
        <p:cxnSp>
          <p:nvCxnSpPr>
            <p:cNvPr id="102" name="Gerade Verbindung 101"/>
            <p:cNvCxnSpPr/>
            <p:nvPr/>
          </p:nvCxnSpPr>
          <p:spPr bwMode="auto">
            <a:xfrm>
              <a:off x="2209800" y="2590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/>
            <p:nvPr/>
          </p:nvCxnSpPr>
          <p:spPr bwMode="auto">
            <a:xfrm>
              <a:off x="1981200" y="2971800"/>
              <a:ext cx="2286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2209800" y="2590800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113"/>
            <p:cNvCxnSpPr/>
            <p:nvPr/>
          </p:nvCxnSpPr>
          <p:spPr bwMode="auto">
            <a:xfrm>
              <a:off x="2209800" y="2133600"/>
              <a:ext cx="2286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/>
            <p:nvPr/>
          </p:nvCxnSpPr>
          <p:spPr bwMode="auto">
            <a:xfrm>
              <a:off x="2209800" y="2286000"/>
              <a:ext cx="0" cy="3048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Gerade Verbindung 115"/>
            <p:cNvCxnSpPr/>
            <p:nvPr/>
          </p:nvCxnSpPr>
          <p:spPr bwMode="auto">
            <a:xfrm>
              <a:off x="2209800" y="2133600"/>
              <a:ext cx="0" cy="1524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7" name="Gruppieren 116"/>
          <p:cNvGrpSpPr/>
          <p:nvPr/>
        </p:nvGrpSpPr>
        <p:grpSpPr>
          <a:xfrm>
            <a:off x="3505200" y="4343400"/>
            <a:ext cx="457200" cy="838200"/>
            <a:chOff x="1981200" y="2133600"/>
            <a:chExt cx="457200" cy="838200"/>
          </a:xfrm>
        </p:grpSpPr>
        <p:cxnSp>
          <p:nvCxnSpPr>
            <p:cNvPr id="118" name="Gerade Verbindung 117"/>
            <p:cNvCxnSpPr/>
            <p:nvPr/>
          </p:nvCxnSpPr>
          <p:spPr bwMode="auto">
            <a:xfrm>
              <a:off x="2209800" y="2590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Gerade Verbindung 118"/>
            <p:cNvCxnSpPr/>
            <p:nvPr/>
          </p:nvCxnSpPr>
          <p:spPr bwMode="auto">
            <a:xfrm>
              <a:off x="1981200" y="2971800"/>
              <a:ext cx="2286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Gerade Verbindung 119"/>
            <p:cNvCxnSpPr/>
            <p:nvPr/>
          </p:nvCxnSpPr>
          <p:spPr bwMode="auto">
            <a:xfrm>
              <a:off x="2209800" y="2590800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Gerade Verbindung 120"/>
            <p:cNvCxnSpPr/>
            <p:nvPr/>
          </p:nvCxnSpPr>
          <p:spPr bwMode="auto">
            <a:xfrm>
              <a:off x="2209800" y="2133600"/>
              <a:ext cx="2286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2209800" y="2286000"/>
              <a:ext cx="0" cy="3048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2209800" y="2133600"/>
              <a:ext cx="0" cy="1524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4" name="Gruppieren 123"/>
          <p:cNvGrpSpPr/>
          <p:nvPr/>
        </p:nvGrpSpPr>
        <p:grpSpPr>
          <a:xfrm>
            <a:off x="1981200" y="4343400"/>
            <a:ext cx="457200" cy="838200"/>
            <a:chOff x="1981200" y="2133600"/>
            <a:chExt cx="457200" cy="838200"/>
          </a:xfrm>
        </p:grpSpPr>
        <p:cxnSp>
          <p:nvCxnSpPr>
            <p:cNvPr id="125" name="Gerade Verbindung 124"/>
            <p:cNvCxnSpPr/>
            <p:nvPr/>
          </p:nvCxnSpPr>
          <p:spPr bwMode="auto">
            <a:xfrm>
              <a:off x="2209800" y="2590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1981200" y="2971800"/>
              <a:ext cx="2286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2209800" y="2590800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>
              <a:off x="2209800" y="2133600"/>
              <a:ext cx="2286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2209800" y="2286000"/>
              <a:ext cx="0" cy="3048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29"/>
            <p:cNvCxnSpPr/>
            <p:nvPr/>
          </p:nvCxnSpPr>
          <p:spPr bwMode="auto">
            <a:xfrm>
              <a:off x="2209800" y="2133600"/>
              <a:ext cx="0" cy="1524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846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Erase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1 Transistor EEPROM (</a:t>
            </a:r>
            <a:r>
              <a:rPr lang="en-US" dirty="0"/>
              <a:t>erase </a:t>
            </a:r>
            <a:r>
              <a:rPr lang="en-US" dirty="0" smtClean="0"/>
              <a:t>based </a:t>
            </a:r>
            <a:r>
              <a:rPr lang="en-US" dirty="0"/>
              <a:t>on tunnel </a:t>
            </a:r>
            <a:r>
              <a:rPr lang="en-US" dirty="0" smtClean="0"/>
              <a:t>effect, program based on hot carriers injection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109</a:t>
            </a:fld>
            <a:endParaRPr lang="de-DE" altLang="de-DE"/>
          </a:p>
        </p:txBody>
      </p: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100" name="Gerade Verbindung 99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bgerundetes Rechteck 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uppieren 92"/>
          <p:cNvGrpSpPr/>
          <p:nvPr/>
        </p:nvGrpSpPr>
        <p:grpSpPr>
          <a:xfrm>
            <a:off x="3124200" y="2133600"/>
            <a:ext cx="838200" cy="1676400"/>
            <a:chOff x="7010400" y="2819400"/>
            <a:chExt cx="838200" cy="16764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Abgerundetes Rechteck 15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6" name="Gerade Verbindung 15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uppieren 157"/>
          <p:cNvGrpSpPr/>
          <p:nvPr/>
        </p:nvGrpSpPr>
        <p:grpSpPr>
          <a:xfrm>
            <a:off x="3124200" y="4343400"/>
            <a:ext cx="838200" cy="1676400"/>
            <a:chOff x="7010400" y="2819400"/>
            <a:chExt cx="838200" cy="1676400"/>
          </a:xfrm>
        </p:grpSpPr>
        <p:cxnSp>
          <p:nvCxnSpPr>
            <p:cNvPr id="159" name="Gerade Verbindung 158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64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0" name="Abgerundetes Rechteck 169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1" name="Gerade Verbindung 170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Gerade Verbindung 171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Abgerundetes Rechteck 18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86" name="Gerade Verbindung 18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7" name="Gerade Verbindung 76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 bwMode="auto">
          <a:xfrm>
            <a:off x="2209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3733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>
            <a:off x="37338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87"/>
          <p:cNvCxnSpPr/>
          <p:nvPr/>
        </p:nvCxnSpPr>
        <p:spPr bwMode="auto">
          <a:xfrm>
            <a:off x="22098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" name="Gruppieren 81"/>
          <p:cNvGrpSpPr/>
          <p:nvPr/>
        </p:nvGrpSpPr>
        <p:grpSpPr>
          <a:xfrm>
            <a:off x="1981200" y="2133600"/>
            <a:ext cx="457200" cy="838200"/>
            <a:chOff x="1981200" y="2133600"/>
            <a:chExt cx="457200" cy="838200"/>
          </a:xfrm>
        </p:grpSpPr>
        <p:cxnSp>
          <p:nvCxnSpPr>
            <p:cNvPr id="89" name="Gerade Verbindung 88"/>
            <p:cNvCxnSpPr/>
            <p:nvPr/>
          </p:nvCxnSpPr>
          <p:spPr bwMode="auto">
            <a:xfrm>
              <a:off x="2209800" y="2590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/>
          </p:nvCxnSpPr>
          <p:spPr bwMode="auto">
            <a:xfrm>
              <a:off x="1981200" y="2971800"/>
              <a:ext cx="2286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/>
          </p:nvCxnSpPr>
          <p:spPr bwMode="auto">
            <a:xfrm>
              <a:off x="2209800" y="2590800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/>
          </p:nvCxnSpPr>
          <p:spPr bwMode="auto">
            <a:xfrm>
              <a:off x="2209800" y="2133600"/>
              <a:ext cx="2286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/>
          </p:nvCxnSpPr>
          <p:spPr bwMode="auto">
            <a:xfrm>
              <a:off x="2209800" y="2286000"/>
              <a:ext cx="0" cy="3048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/>
          </p:nvCxnSpPr>
          <p:spPr bwMode="auto">
            <a:xfrm>
              <a:off x="2209800" y="2133600"/>
              <a:ext cx="0" cy="1524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uppieren 98"/>
          <p:cNvGrpSpPr/>
          <p:nvPr/>
        </p:nvGrpSpPr>
        <p:grpSpPr>
          <a:xfrm>
            <a:off x="3505200" y="2133600"/>
            <a:ext cx="457200" cy="838200"/>
            <a:chOff x="1981200" y="2133600"/>
            <a:chExt cx="457200" cy="838200"/>
          </a:xfrm>
        </p:grpSpPr>
        <p:cxnSp>
          <p:nvCxnSpPr>
            <p:cNvPr id="102" name="Gerade Verbindung 101"/>
            <p:cNvCxnSpPr/>
            <p:nvPr/>
          </p:nvCxnSpPr>
          <p:spPr bwMode="auto">
            <a:xfrm>
              <a:off x="2209800" y="2590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/>
            <p:nvPr/>
          </p:nvCxnSpPr>
          <p:spPr bwMode="auto">
            <a:xfrm>
              <a:off x="1981200" y="2971800"/>
              <a:ext cx="2286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2209800" y="2590800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113"/>
            <p:cNvCxnSpPr/>
            <p:nvPr/>
          </p:nvCxnSpPr>
          <p:spPr bwMode="auto">
            <a:xfrm>
              <a:off x="2209800" y="2133600"/>
              <a:ext cx="2286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/>
            <p:nvPr/>
          </p:nvCxnSpPr>
          <p:spPr bwMode="auto">
            <a:xfrm>
              <a:off x="2209800" y="2286000"/>
              <a:ext cx="0" cy="3048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Gerade Verbindung 115"/>
            <p:cNvCxnSpPr/>
            <p:nvPr/>
          </p:nvCxnSpPr>
          <p:spPr bwMode="auto">
            <a:xfrm>
              <a:off x="2209800" y="2133600"/>
              <a:ext cx="0" cy="1524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7" name="Gruppieren 116"/>
          <p:cNvGrpSpPr/>
          <p:nvPr/>
        </p:nvGrpSpPr>
        <p:grpSpPr>
          <a:xfrm>
            <a:off x="3505200" y="4343400"/>
            <a:ext cx="457200" cy="838200"/>
            <a:chOff x="1981200" y="2133600"/>
            <a:chExt cx="457200" cy="838200"/>
          </a:xfrm>
        </p:grpSpPr>
        <p:cxnSp>
          <p:nvCxnSpPr>
            <p:cNvPr id="118" name="Gerade Verbindung 117"/>
            <p:cNvCxnSpPr/>
            <p:nvPr/>
          </p:nvCxnSpPr>
          <p:spPr bwMode="auto">
            <a:xfrm>
              <a:off x="2209800" y="2590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Gerade Verbindung 118"/>
            <p:cNvCxnSpPr/>
            <p:nvPr/>
          </p:nvCxnSpPr>
          <p:spPr bwMode="auto">
            <a:xfrm>
              <a:off x="1981200" y="2971800"/>
              <a:ext cx="2286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Gerade Verbindung 119"/>
            <p:cNvCxnSpPr/>
            <p:nvPr/>
          </p:nvCxnSpPr>
          <p:spPr bwMode="auto">
            <a:xfrm>
              <a:off x="2209800" y="2590800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Gerade Verbindung 120"/>
            <p:cNvCxnSpPr/>
            <p:nvPr/>
          </p:nvCxnSpPr>
          <p:spPr bwMode="auto">
            <a:xfrm>
              <a:off x="2209800" y="2133600"/>
              <a:ext cx="2286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2209800" y="2286000"/>
              <a:ext cx="0" cy="3048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2209800" y="2133600"/>
              <a:ext cx="0" cy="1524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4" name="Gruppieren 123"/>
          <p:cNvGrpSpPr/>
          <p:nvPr/>
        </p:nvGrpSpPr>
        <p:grpSpPr>
          <a:xfrm>
            <a:off x="1981200" y="4343400"/>
            <a:ext cx="457200" cy="838200"/>
            <a:chOff x="1981200" y="2133600"/>
            <a:chExt cx="457200" cy="838200"/>
          </a:xfrm>
        </p:grpSpPr>
        <p:cxnSp>
          <p:nvCxnSpPr>
            <p:cNvPr id="125" name="Gerade Verbindung 124"/>
            <p:cNvCxnSpPr/>
            <p:nvPr/>
          </p:nvCxnSpPr>
          <p:spPr bwMode="auto">
            <a:xfrm>
              <a:off x="2209800" y="2590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1981200" y="2971800"/>
              <a:ext cx="2286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2209800" y="2590800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>
              <a:off x="2209800" y="2133600"/>
              <a:ext cx="2286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2209800" y="2286000"/>
              <a:ext cx="0" cy="3048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29"/>
            <p:cNvCxnSpPr/>
            <p:nvPr/>
          </p:nvCxnSpPr>
          <p:spPr bwMode="auto">
            <a:xfrm>
              <a:off x="2209800" y="2133600"/>
              <a:ext cx="0" cy="1524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5866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Frage: Warum gibt es zwei Schalter-Transistoren und zwei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r>
              <a:rPr lang="de-DE" dirty="0" smtClean="0"/>
              <a:t>?</a:t>
            </a:r>
          </a:p>
          <a:p>
            <a:r>
              <a:rPr lang="de-DE" dirty="0" smtClean="0"/>
              <a:t>In unserem Fall ist es schwer nur mit der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P, RAM zu überschreiben. Transistor T2 leitet zu schwach wegen kleiner </a:t>
            </a:r>
            <a:r>
              <a:rPr lang="de-DE" dirty="0" err="1" smtClean="0"/>
              <a:t>Vgs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62484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121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Ellipse 191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3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Gruppieren 194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197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6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19812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Freihandform 3"/>
          <p:cNvSpPr/>
          <p:nvPr/>
        </p:nvSpPr>
        <p:spPr bwMode="auto">
          <a:xfrm>
            <a:off x="5168900" y="4464722"/>
            <a:ext cx="927100" cy="932778"/>
          </a:xfrm>
          <a:custGeom>
            <a:avLst/>
            <a:gdLst>
              <a:gd name="connsiteX0" fmla="*/ 927100 w 927100"/>
              <a:gd name="connsiteY0" fmla="*/ 81878 h 932778"/>
              <a:gd name="connsiteX1" fmla="*/ 127000 w 927100"/>
              <a:gd name="connsiteY1" fmla="*/ 81878 h 932778"/>
              <a:gd name="connsiteX2" fmla="*/ 12700 w 927100"/>
              <a:gd name="connsiteY2" fmla="*/ 932778 h 93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7100" h="932778">
                <a:moveTo>
                  <a:pt x="927100" y="81878"/>
                </a:moveTo>
                <a:cubicBezTo>
                  <a:pt x="603250" y="10969"/>
                  <a:pt x="279400" y="-59939"/>
                  <a:pt x="127000" y="81878"/>
                </a:cubicBezTo>
                <a:cubicBezTo>
                  <a:pt x="-25400" y="223695"/>
                  <a:pt x="-6350" y="578236"/>
                  <a:pt x="12700" y="93277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1054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?</a:t>
            </a:r>
            <a:endParaRPr lang="de-DE" dirty="0"/>
          </a:p>
        </p:txBody>
      </p:sp>
      <p:cxnSp>
        <p:nvCxnSpPr>
          <p:cNvPr id="63" name="Gerade Verbindung 62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63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feld 64"/>
          <p:cNvSpPr txBox="1"/>
          <p:nvPr/>
        </p:nvSpPr>
        <p:spPr>
          <a:xfrm>
            <a:off x="6248400" y="3581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67" name="Textfeld 66"/>
          <p:cNvSpPr txBox="1"/>
          <p:nvPr/>
        </p:nvSpPr>
        <p:spPr>
          <a:xfrm>
            <a:off x="5257800" y="5257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68" name="Textfeld 67"/>
          <p:cNvSpPr txBox="1"/>
          <p:nvPr/>
        </p:nvSpPr>
        <p:spPr>
          <a:xfrm>
            <a:off x="1218456" y="5486400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line N</a:t>
            </a:r>
            <a:endParaRPr lang="en-US" dirty="0"/>
          </a:p>
        </p:txBody>
      </p:sp>
      <p:sp>
        <p:nvSpPr>
          <p:cNvPr id="69" name="Textfeld 68"/>
          <p:cNvSpPr txBox="1"/>
          <p:nvPr/>
        </p:nvSpPr>
        <p:spPr>
          <a:xfrm>
            <a:off x="6324600" y="5486400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line P</a:t>
            </a:r>
            <a:endParaRPr lang="en-US" dirty="0"/>
          </a:p>
        </p:txBody>
      </p:sp>
      <p:sp>
        <p:nvSpPr>
          <p:cNvPr id="70" name="Textfeld 69"/>
          <p:cNvSpPr txBox="1"/>
          <p:nvPr/>
        </p:nvSpPr>
        <p:spPr>
          <a:xfrm>
            <a:off x="5105400" y="44196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71" name="Textfeld 70"/>
          <p:cNvSpPr txBox="1"/>
          <p:nvPr/>
        </p:nvSpPr>
        <p:spPr>
          <a:xfrm>
            <a:off x="578457" y="2743200"/>
            <a:ext cx="1197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Read/write line</a:t>
            </a:r>
            <a:endParaRPr lang="en-US" dirty="0"/>
          </a:p>
        </p:txBody>
      </p:sp>
      <p:sp>
        <p:nvSpPr>
          <p:cNvPr id="72" name="Textfeld 71"/>
          <p:cNvSpPr txBox="1"/>
          <p:nvPr/>
        </p:nvSpPr>
        <p:spPr>
          <a:xfrm>
            <a:off x="5867400" y="39624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73" name="Textfeld 72"/>
          <p:cNvSpPr txBox="1"/>
          <p:nvPr/>
        </p:nvSpPr>
        <p:spPr>
          <a:xfrm>
            <a:off x="4605720" y="525780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Tn1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4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Erase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1 Transistor EEPROM (</a:t>
            </a:r>
            <a:r>
              <a:rPr lang="en-US" dirty="0"/>
              <a:t>erase </a:t>
            </a:r>
            <a:r>
              <a:rPr lang="en-US" dirty="0" smtClean="0"/>
              <a:t>based </a:t>
            </a:r>
            <a:r>
              <a:rPr lang="en-US" dirty="0"/>
              <a:t>on tunnel </a:t>
            </a:r>
            <a:r>
              <a:rPr lang="en-US" dirty="0" smtClean="0"/>
              <a:t>effect, program based on hot carriers injection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110</a:t>
            </a:fld>
            <a:endParaRPr lang="de-DE" altLang="de-DE"/>
          </a:p>
        </p:txBody>
      </p: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100" name="Gerade Verbindung 99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bgerundetes Rechteck 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uppieren 92"/>
          <p:cNvGrpSpPr/>
          <p:nvPr/>
        </p:nvGrpSpPr>
        <p:grpSpPr>
          <a:xfrm>
            <a:off x="3124200" y="2133600"/>
            <a:ext cx="838200" cy="1676400"/>
            <a:chOff x="7010400" y="2819400"/>
            <a:chExt cx="838200" cy="16764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Abgerundetes Rechteck 15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6" name="Gerade Verbindung 15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uppieren 157"/>
          <p:cNvGrpSpPr/>
          <p:nvPr/>
        </p:nvGrpSpPr>
        <p:grpSpPr>
          <a:xfrm>
            <a:off x="3124200" y="4343400"/>
            <a:ext cx="838200" cy="1676400"/>
            <a:chOff x="7010400" y="2819400"/>
            <a:chExt cx="838200" cy="1676400"/>
          </a:xfrm>
        </p:grpSpPr>
        <p:cxnSp>
          <p:nvCxnSpPr>
            <p:cNvPr id="159" name="Gerade Verbindung 158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64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0" name="Abgerundetes Rechteck 169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1" name="Gerade Verbindung 170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Gerade Verbindung 171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Abgerundetes Rechteck 18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86" name="Gerade Verbindung 18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7" name="Gerade Verbindung 76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 bwMode="auto">
          <a:xfrm>
            <a:off x="2209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3733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>
            <a:off x="37338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87"/>
          <p:cNvCxnSpPr/>
          <p:nvPr/>
        </p:nvCxnSpPr>
        <p:spPr bwMode="auto">
          <a:xfrm>
            <a:off x="22098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6759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1 Transistor EEPROM (</a:t>
            </a:r>
            <a:r>
              <a:rPr lang="en-US" dirty="0"/>
              <a:t>erase </a:t>
            </a:r>
            <a:r>
              <a:rPr lang="en-US" dirty="0" smtClean="0"/>
              <a:t>based </a:t>
            </a:r>
            <a:r>
              <a:rPr lang="en-US" dirty="0"/>
              <a:t>on tunnel </a:t>
            </a:r>
            <a:r>
              <a:rPr lang="en-US" dirty="0" smtClean="0"/>
              <a:t>effect, program based on hot carriers injection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111</a:t>
            </a:fld>
            <a:endParaRPr lang="de-DE" altLang="de-DE"/>
          </a:p>
        </p:txBody>
      </p: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100" name="Gerade Verbindung 99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bgerundetes Rechteck 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uppieren 92"/>
          <p:cNvGrpSpPr/>
          <p:nvPr/>
        </p:nvGrpSpPr>
        <p:grpSpPr>
          <a:xfrm>
            <a:off x="3124200" y="2133600"/>
            <a:ext cx="838200" cy="1676400"/>
            <a:chOff x="7010400" y="2819400"/>
            <a:chExt cx="838200" cy="16764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Abgerundetes Rechteck 15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6" name="Gerade Verbindung 15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uppieren 157"/>
          <p:cNvGrpSpPr/>
          <p:nvPr/>
        </p:nvGrpSpPr>
        <p:grpSpPr>
          <a:xfrm>
            <a:off x="3124200" y="4343400"/>
            <a:ext cx="838200" cy="1676400"/>
            <a:chOff x="7010400" y="2819400"/>
            <a:chExt cx="838200" cy="1676400"/>
          </a:xfrm>
        </p:grpSpPr>
        <p:cxnSp>
          <p:nvCxnSpPr>
            <p:cNvPr id="159" name="Gerade Verbindung 158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64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0" name="Abgerundetes Rechteck 169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1" name="Gerade Verbindung 170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Gerade Verbindung 171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Abgerundetes Rechteck 18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86" name="Gerade Verbindung 18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7" name="Gerade Verbindung 76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 bwMode="auto">
          <a:xfrm>
            <a:off x="2209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3733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>
            <a:off x="37338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87"/>
          <p:cNvCxnSpPr/>
          <p:nvPr/>
        </p:nvCxnSpPr>
        <p:spPr bwMode="auto">
          <a:xfrm>
            <a:off x="22098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72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73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Gerade Verbindung 74"/>
          <p:cNvCxnSpPr/>
          <p:nvPr/>
        </p:nvCxnSpPr>
        <p:spPr bwMode="auto">
          <a:xfrm>
            <a:off x="1600200" y="2895600"/>
            <a:ext cx="0" cy="304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Gerade Verbindung 75"/>
          <p:cNvCxnSpPr/>
          <p:nvPr/>
        </p:nvCxnSpPr>
        <p:spPr bwMode="auto">
          <a:xfrm>
            <a:off x="1600200" y="3200400"/>
            <a:ext cx="1524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3124200" y="2895600"/>
            <a:ext cx="0" cy="304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3124200" y="3200400"/>
            <a:ext cx="1524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Gerade Verbindung 80"/>
          <p:cNvCxnSpPr/>
          <p:nvPr/>
        </p:nvCxnSpPr>
        <p:spPr bwMode="auto">
          <a:xfrm>
            <a:off x="1752600" y="2971800"/>
            <a:ext cx="0" cy="4572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 Verbindung 81"/>
          <p:cNvCxnSpPr/>
          <p:nvPr/>
        </p:nvCxnSpPr>
        <p:spPr bwMode="auto">
          <a:xfrm>
            <a:off x="3276600" y="2971800"/>
            <a:ext cx="0" cy="4572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1743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1 Transistor EEPROM (</a:t>
            </a:r>
            <a:r>
              <a:rPr lang="en-US" dirty="0"/>
              <a:t>erase </a:t>
            </a:r>
            <a:r>
              <a:rPr lang="en-US" dirty="0" smtClean="0"/>
              <a:t>based </a:t>
            </a:r>
            <a:r>
              <a:rPr lang="en-US" dirty="0"/>
              <a:t>on tunnel </a:t>
            </a:r>
            <a:r>
              <a:rPr lang="en-US" dirty="0" smtClean="0"/>
              <a:t>effect, program based on hot carriers injection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112</a:t>
            </a:fld>
            <a:endParaRPr lang="de-DE" altLang="de-DE"/>
          </a:p>
        </p:txBody>
      </p: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100" name="Gerade Verbindung 99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bgerundetes Rechteck 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uppieren 92"/>
          <p:cNvGrpSpPr/>
          <p:nvPr/>
        </p:nvGrpSpPr>
        <p:grpSpPr>
          <a:xfrm>
            <a:off x="3124200" y="2133600"/>
            <a:ext cx="838200" cy="1676400"/>
            <a:chOff x="7010400" y="2819400"/>
            <a:chExt cx="838200" cy="16764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Abgerundetes Rechteck 15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6" name="Gerade Verbindung 15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uppieren 157"/>
          <p:cNvGrpSpPr/>
          <p:nvPr/>
        </p:nvGrpSpPr>
        <p:grpSpPr>
          <a:xfrm>
            <a:off x="3124200" y="4343400"/>
            <a:ext cx="838200" cy="1676400"/>
            <a:chOff x="7010400" y="2819400"/>
            <a:chExt cx="838200" cy="1676400"/>
          </a:xfrm>
        </p:grpSpPr>
        <p:cxnSp>
          <p:nvCxnSpPr>
            <p:cNvPr id="159" name="Gerade Verbindung 158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64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0" name="Abgerundetes Rechteck 169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1" name="Gerade Verbindung 170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Gerade Verbindung 171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Abgerundetes Rechteck 18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86" name="Gerade Verbindung 18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7" name="Gerade Verbindung 76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 bwMode="auto">
          <a:xfrm>
            <a:off x="2209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3733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>
            <a:off x="37338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87"/>
          <p:cNvCxnSpPr/>
          <p:nvPr/>
        </p:nvCxnSpPr>
        <p:spPr bwMode="auto">
          <a:xfrm>
            <a:off x="22098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72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73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Gerade Verbindung 74"/>
          <p:cNvCxnSpPr/>
          <p:nvPr/>
        </p:nvCxnSpPr>
        <p:spPr bwMode="auto">
          <a:xfrm>
            <a:off x="1600200" y="2895600"/>
            <a:ext cx="0" cy="304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Gerade Verbindung 75"/>
          <p:cNvCxnSpPr/>
          <p:nvPr/>
        </p:nvCxnSpPr>
        <p:spPr bwMode="auto">
          <a:xfrm>
            <a:off x="1600200" y="3200400"/>
            <a:ext cx="1524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3124200" y="2895600"/>
            <a:ext cx="0" cy="304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3124200" y="3200400"/>
            <a:ext cx="1524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Gerade Verbindung 80"/>
          <p:cNvCxnSpPr/>
          <p:nvPr/>
        </p:nvCxnSpPr>
        <p:spPr bwMode="auto">
          <a:xfrm>
            <a:off x="1752600" y="2971800"/>
            <a:ext cx="0" cy="4572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 Verbindung 81"/>
          <p:cNvCxnSpPr/>
          <p:nvPr/>
        </p:nvCxnSpPr>
        <p:spPr bwMode="auto">
          <a:xfrm>
            <a:off x="3276600" y="2971800"/>
            <a:ext cx="0" cy="4572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Gerade Verbindung mit Pfeil 82"/>
          <p:cNvCxnSpPr/>
          <p:nvPr/>
        </p:nvCxnSpPr>
        <p:spPr bwMode="auto">
          <a:xfrm>
            <a:off x="2209800" y="2514600"/>
            <a:ext cx="0" cy="1219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mit Pfeil 83"/>
          <p:cNvCxnSpPr/>
          <p:nvPr/>
        </p:nvCxnSpPr>
        <p:spPr bwMode="auto">
          <a:xfrm flipH="1">
            <a:off x="1981200" y="30480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33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1 Transistor EEPROM (</a:t>
            </a:r>
            <a:r>
              <a:rPr lang="en-US" dirty="0"/>
              <a:t>erase </a:t>
            </a:r>
            <a:r>
              <a:rPr lang="en-US" dirty="0" smtClean="0"/>
              <a:t>based </a:t>
            </a:r>
            <a:r>
              <a:rPr lang="en-US" dirty="0"/>
              <a:t>on tunnel </a:t>
            </a:r>
            <a:r>
              <a:rPr lang="en-US" dirty="0" smtClean="0"/>
              <a:t>effect, program based on hot carriers injection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113</a:t>
            </a:fld>
            <a:endParaRPr lang="de-DE" altLang="de-DE"/>
          </a:p>
        </p:txBody>
      </p: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100" name="Gerade Verbindung 99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bgerundetes Rechteck 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uppieren 92"/>
          <p:cNvGrpSpPr/>
          <p:nvPr/>
        </p:nvGrpSpPr>
        <p:grpSpPr>
          <a:xfrm>
            <a:off x="3124200" y="2133600"/>
            <a:ext cx="838200" cy="1676400"/>
            <a:chOff x="7010400" y="2819400"/>
            <a:chExt cx="838200" cy="16764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Abgerundetes Rechteck 15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6" name="Gerade Verbindung 15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uppieren 157"/>
          <p:cNvGrpSpPr/>
          <p:nvPr/>
        </p:nvGrpSpPr>
        <p:grpSpPr>
          <a:xfrm>
            <a:off x="3124200" y="4343400"/>
            <a:ext cx="838200" cy="1676400"/>
            <a:chOff x="7010400" y="2819400"/>
            <a:chExt cx="838200" cy="1676400"/>
          </a:xfrm>
        </p:grpSpPr>
        <p:cxnSp>
          <p:nvCxnSpPr>
            <p:cNvPr id="159" name="Gerade Verbindung 158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64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0" name="Abgerundetes Rechteck 169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1" name="Gerade Verbindung 170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Gerade Verbindung 171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Abgerundetes Rechteck 18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86" name="Gerade Verbindung 18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7" name="Gerade Verbindung 76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 bwMode="auto">
          <a:xfrm>
            <a:off x="2209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3733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>
            <a:off x="37338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87"/>
          <p:cNvCxnSpPr/>
          <p:nvPr/>
        </p:nvCxnSpPr>
        <p:spPr bwMode="auto">
          <a:xfrm>
            <a:off x="22098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72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73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Gerade Verbindung 74"/>
          <p:cNvCxnSpPr/>
          <p:nvPr/>
        </p:nvCxnSpPr>
        <p:spPr bwMode="auto">
          <a:xfrm>
            <a:off x="1600200" y="2895600"/>
            <a:ext cx="0" cy="304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Gerade Verbindung 75"/>
          <p:cNvCxnSpPr/>
          <p:nvPr/>
        </p:nvCxnSpPr>
        <p:spPr bwMode="auto">
          <a:xfrm>
            <a:off x="1600200" y="3200400"/>
            <a:ext cx="1524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3124200" y="2895600"/>
            <a:ext cx="0" cy="304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3124200" y="3200400"/>
            <a:ext cx="1524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Gerade Verbindung 80"/>
          <p:cNvCxnSpPr/>
          <p:nvPr/>
        </p:nvCxnSpPr>
        <p:spPr bwMode="auto">
          <a:xfrm>
            <a:off x="1752600" y="2971800"/>
            <a:ext cx="0" cy="4572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 Verbindung 81"/>
          <p:cNvCxnSpPr/>
          <p:nvPr/>
        </p:nvCxnSpPr>
        <p:spPr bwMode="auto">
          <a:xfrm>
            <a:off x="3276600" y="2971800"/>
            <a:ext cx="0" cy="4572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Gerade Verbindung mit Pfeil 82"/>
          <p:cNvCxnSpPr/>
          <p:nvPr/>
        </p:nvCxnSpPr>
        <p:spPr bwMode="auto">
          <a:xfrm>
            <a:off x="2209800" y="2514600"/>
            <a:ext cx="0" cy="1219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mit Pfeil 83"/>
          <p:cNvCxnSpPr/>
          <p:nvPr/>
        </p:nvCxnSpPr>
        <p:spPr bwMode="auto">
          <a:xfrm flipH="1">
            <a:off x="1981200" y="30480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Abgerundetes Rechteck 84"/>
          <p:cNvSpPr/>
          <p:nvPr/>
        </p:nvSpPr>
        <p:spPr bwMode="auto">
          <a:xfrm>
            <a:off x="1828800" y="2971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9" name="Gerade Verbindung 88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9264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1 Transistor EEPROM (</a:t>
            </a:r>
            <a:r>
              <a:rPr lang="en-US" dirty="0"/>
              <a:t>erase </a:t>
            </a:r>
            <a:r>
              <a:rPr lang="en-US" dirty="0" smtClean="0"/>
              <a:t>based </a:t>
            </a:r>
            <a:r>
              <a:rPr lang="en-US" dirty="0"/>
              <a:t>on tunnel </a:t>
            </a:r>
            <a:r>
              <a:rPr lang="en-US" dirty="0" smtClean="0"/>
              <a:t>effect, program based on hot carriers injection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114</a:t>
            </a:fld>
            <a:endParaRPr lang="de-DE" altLang="de-DE"/>
          </a:p>
        </p:txBody>
      </p: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100" name="Gerade Verbindung 99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bgerundetes Rechteck 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uppieren 92"/>
          <p:cNvGrpSpPr/>
          <p:nvPr/>
        </p:nvGrpSpPr>
        <p:grpSpPr>
          <a:xfrm>
            <a:off x="3124200" y="2133600"/>
            <a:ext cx="838200" cy="1676400"/>
            <a:chOff x="7010400" y="2819400"/>
            <a:chExt cx="838200" cy="16764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Abgerundetes Rechteck 15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6" name="Gerade Verbindung 15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uppieren 157"/>
          <p:cNvGrpSpPr/>
          <p:nvPr/>
        </p:nvGrpSpPr>
        <p:grpSpPr>
          <a:xfrm>
            <a:off x="3124200" y="4343400"/>
            <a:ext cx="838200" cy="1676400"/>
            <a:chOff x="7010400" y="2819400"/>
            <a:chExt cx="838200" cy="1676400"/>
          </a:xfrm>
        </p:grpSpPr>
        <p:cxnSp>
          <p:nvCxnSpPr>
            <p:cNvPr id="159" name="Gerade Verbindung 158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64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0" name="Abgerundetes Rechteck 169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1" name="Gerade Verbindung 170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Gerade Verbindung 171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Abgerundetes Rechteck 18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86" name="Gerade Verbindung 18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7" name="Gerade Verbindung 76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 bwMode="auto">
          <a:xfrm>
            <a:off x="2209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3733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>
            <a:off x="37338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87"/>
          <p:cNvCxnSpPr/>
          <p:nvPr/>
        </p:nvCxnSpPr>
        <p:spPr bwMode="auto">
          <a:xfrm>
            <a:off x="22098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Abgerundetes Rechteck 72"/>
          <p:cNvSpPr/>
          <p:nvPr/>
        </p:nvSpPr>
        <p:spPr bwMode="auto">
          <a:xfrm>
            <a:off x="1828800" y="2971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0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FLASH Speicher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316913" y="6453188"/>
            <a:ext cx="792162" cy="215900"/>
          </a:xfrm>
        </p:spPr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792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Read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Flash (http://de.slideshare.net/ruchiusha/07flash-memory-technology)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116</a:t>
            </a:fld>
            <a:endParaRPr lang="de-DE" altLang="de-DE"/>
          </a:p>
        </p:txBody>
      </p:sp>
      <p:cxnSp>
        <p:nvCxnSpPr>
          <p:cNvPr id="101" name="Gerade Verbindung 100"/>
          <p:cNvCxnSpPr/>
          <p:nvPr/>
        </p:nvCxnSpPr>
        <p:spPr bwMode="auto">
          <a:xfrm>
            <a:off x="22098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 Verbindung 102"/>
          <p:cNvCxnSpPr/>
          <p:nvPr/>
        </p:nvCxnSpPr>
        <p:spPr bwMode="auto">
          <a:xfrm>
            <a:off x="19812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Gerade Verbindung 103"/>
          <p:cNvCxnSpPr/>
          <p:nvPr/>
        </p:nvCxnSpPr>
        <p:spPr bwMode="auto">
          <a:xfrm>
            <a:off x="1981200" y="4572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>
            <a:off x="1981200" y="5029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 Verbindung 105"/>
          <p:cNvCxnSpPr/>
          <p:nvPr/>
        </p:nvCxnSpPr>
        <p:spPr bwMode="auto">
          <a:xfrm>
            <a:off x="2209800" y="4191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106"/>
          <p:cNvCxnSpPr/>
          <p:nvPr/>
        </p:nvCxnSpPr>
        <p:spPr bwMode="auto">
          <a:xfrm>
            <a:off x="2209800" y="5029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17526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Abgerundetes Rechteck 4"/>
          <p:cNvSpPr/>
          <p:nvPr/>
        </p:nvSpPr>
        <p:spPr bwMode="auto">
          <a:xfrm>
            <a:off x="1828800" y="45720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 flipH="1">
            <a:off x="1600200" y="4800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>
            <a:off x="2057400" y="54864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22098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19812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 Verbindung 81"/>
          <p:cNvCxnSpPr/>
          <p:nvPr/>
        </p:nvCxnSpPr>
        <p:spPr bwMode="auto">
          <a:xfrm>
            <a:off x="19812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19812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17526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Abgerundetes Rechteck 91"/>
          <p:cNvSpPr/>
          <p:nvPr/>
        </p:nvSpPr>
        <p:spPr bwMode="auto">
          <a:xfrm>
            <a:off x="18288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4" name="Gerade Verbindung 93"/>
          <p:cNvCxnSpPr/>
          <p:nvPr/>
        </p:nvCxnSpPr>
        <p:spPr bwMode="auto">
          <a:xfrm flipH="1">
            <a:off x="16002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22098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19812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1981200" y="2895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101"/>
          <p:cNvCxnSpPr/>
          <p:nvPr/>
        </p:nvCxnSpPr>
        <p:spPr bwMode="auto">
          <a:xfrm>
            <a:off x="1981200" y="3352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109"/>
          <p:cNvCxnSpPr/>
          <p:nvPr/>
        </p:nvCxnSpPr>
        <p:spPr bwMode="auto">
          <a:xfrm>
            <a:off x="2209800" y="2514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17526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Abgerundetes Rechteck 113"/>
          <p:cNvSpPr/>
          <p:nvPr/>
        </p:nvSpPr>
        <p:spPr bwMode="auto">
          <a:xfrm>
            <a:off x="1828800" y="2895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5" name="Gerade Verbindung 114"/>
          <p:cNvCxnSpPr/>
          <p:nvPr/>
        </p:nvCxnSpPr>
        <p:spPr bwMode="auto">
          <a:xfrm flipH="1">
            <a:off x="16002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19812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>
            <a:off x="19812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1981200" y="2514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>
            <a:off x="17526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Abgerundetes Rechteck 119"/>
          <p:cNvSpPr/>
          <p:nvPr/>
        </p:nvSpPr>
        <p:spPr bwMode="auto">
          <a:xfrm>
            <a:off x="1828800" y="20574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1" name="Gerade Verbindung 120"/>
          <p:cNvCxnSpPr/>
          <p:nvPr/>
        </p:nvCxnSpPr>
        <p:spPr bwMode="auto">
          <a:xfrm flipH="1">
            <a:off x="16002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Gerade Verbindung 121"/>
          <p:cNvCxnSpPr/>
          <p:nvPr/>
        </p:nvCxnSpPr>
        <p:spPr bwMode="auto">
          <a:xfrm>
            <a:off x="2209800" y="3352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122"/>
          <p:cNvCxnSpPr/>
          <p:nvPr/>
        </p:nvCxnSpPr>
        <p:spPr bwMode="auto">
          <a:xfrm>
            <a:off x="2057400" y="14478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>
            <a:off x="2209800" y="1676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Gerade Verbindung 124"/>
          <p:cNvCxnSpPr/>
          <p:nvPr/>
        </p:nvCxnSpPr>
        <p:spPr bwMode="auto">
          <a:xfrm>
            <a:off x="2209800" y="99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2209800" y="990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2590800" y="838200"/>
            <a:ext cx="0" cy="556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1219200" y="1524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125"/>
          <p:cNvCxnSpPr/>
          <p:nvPr/>
        </p:nvCxnSpPr>
        <p:spPr bwMode="auto">
          <a:xfrm>
            <a:off x="1219200" y="1905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16002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126"/>
          <p:cNvCxnSpPr/>
          <p:nvPr/>
        </p:nvCxnSpPr>
        <p:spPr bwMode="auto">
          <a:xfrm>
            <a:off x="1219200" y="27432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Gerade Verbindung 127"/>
          <p:cNvCxnSpPr/>
          <p:nvPr/>
        </p:nvCxnSpPr>
        <p:spPr bwMode="auto">
          <a:xfrm>
            <a:off x="16002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Gerade Verbindung 128"/>
          <p:cNvCxnSpPr/>
          <p:nvPr/>
        </p:nvCxnSpPr>
        <p:spPr bwMode="auto">
          <a:xfrm>
            <a:off x="1219200" y="35814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>
            <a:off x="16002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 Verbindung 130"/>
          <p:cNvCxnSpPr/>
          <p:nvPr/>
        </p:nvCxnSpPr>
        <p:spPr bwMode="auto">
          <a:xfrm>
            <a:off x="1219200" y="44196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31"/>
          <p:cNvCxnSpPr/>
          <p:nvPr/>
        </p:nvCxnSpPr>
        <p:spPr bwMode="auto">
          <a:xfrm>
            <a:off x="16002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32"/>
          <p:cNvCxnSpPr/>
          <p:nvPr/>
        </p:nvCxnSpPr>
        <p:spPr bwMode="auto">
          <a:xfrm>
            <a:off x="1219200" y="55626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>
            <a:off x="41910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>
            <a:off x="39624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Gerade Verbindung 135"/>
          <p:cNvCxnSpPr/>
          <p:nvPr/>
        </p:nvCxnSpPr>
        <p:spPr bwMode="auto">
          <a:xfrm>
            <a:off x="3962400" y="4572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>
            <a:off x="3962400" y="5029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4191000" y="4191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>
            <a:off x="4191000" y="5029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>
            <a:off x="37338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Abgerundetes Rechteck 140"/>
          <p:cNvSpPr/>
          <p:nvPr/>
        </p:nvSpPr>
        <p:spPr bwMode="auto">
          <a:xfrm>
            <a:off x="3810000" y="45720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2" name="Gerade Verbindung 141"/>
          <p:cNvCxnSpPr/>
          <p:nvPr/>
        </p:nvCxnSpPr>
        <p:spPr bwMode="auto">
          <a:xfrm flipH="1">
            <a:off x="3581400" y="4800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>
            <a:off x="4038600" y="54864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>
            <a:off x="41910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>
            <a:off x="39624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>
            <a:off x="39624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>
            <a:off x="39624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>
            <a:off x="37338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1" name="Abgerundetes Rechteck 190"/>
          <p:cNvSpPr/>
          <p:nvPr/>
        </p:nvSpPr>
        <p:spPr bwMode="auto">
          <a:xfrm>
            <a:off x="38100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2" name="Gerade Verbindung 191"/>
          <p:cNvCxnSpPr/>
          <p:nvPr/>
        </p:nvCxnSpPr>
        <p:spPr bwMode="auto">
          <a:xfrm flipH="1">
            <a:off x="35814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Gerade Verbindung 192"/>
          <p:cNvCxnSpPr/>
          <p:nvPr/>
        </p:nvCxnSpPr>
        <p:spPr bwMode="auto">
          <a:xfrm>
            <a:off x="41910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>
            <a:off x="39624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Gerade Verbindung 194"/>
          <p:cNvCxnSpPr/>
          <p:nvPr/>
        </p:nvCxnSpPr>
        <p:spPr bwMode="auto">
          <a:xfrm>
            <a:off x="3962400" y="2895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Gerade Verbindung 195"/>
          <p:cNvCxnSpPr/>
          <p:nvPr/>
        </p:nvCxnSpPr>
        <p:spPr bwMode="auto">
          <a:xfrm>
            <a:off x="3962400" y="3352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Gerade Verbindung 196"/>
          <p:cNvCxnSpPr/>
          <p:nvPr/>
        </p:nvCxnSpPr>
        <p:spPr bwMode="auto">
          <a:xfrm>
            <a:off x="4191000" y="2514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Gerade Verbindung 197"/>
          <p:cNvCxnSpPr/>
          <p:nvPr/>
        </p:nvCxnSpPr>
        <p:spPr bwMode="auto">
          <a:xfrm>
            <a:off x="37338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9" name="Abgerundetes Rechteck 198"/>
          <p:cNvSpPr/>
          <p:nvPr/>
        </p:nvSpPr>
        <p:spPr bwMode="auto">
          <a:xfrm>
            <a:off x="3810000" y="2895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0" name="Gerade Verbindung 199"/>
          <p:cNvCxnSpPr/>
          <p:nvPr/>
        </p:nvCxnSpPr>
        <p:spPr bwMode="auto">
          <a:xfrm flipH="1">
            <a:off x="35814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Gerade Verbindung 200"/>
          <p:cNvCxnSpPr/>
          <p:nvPr/>
        </p:nvCxnSpPr>
        <p:spPr bwMode="auto">
          <a:xfrm>
            <a:off x="39624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>
            <a:off x="39624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Gerade Verbindung 202"/>
          <p:cNvCxnSpPr/>
          <p:nvPr/>
        </p:nvCxnSpPr>
        <p:spPr bwMode="auto">
          <a:xfrm>
            <a:off x="3962400" y="2514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37338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" name="Abgerundetes Rechteck 204"/>
          <p:cNvSpPr/>
          <p:nvPr/>
        </p:nvSpPr>
        <p:spPr bwMode="auto">
          <a:xfrm>
            <a:off x="3810000" y="20574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6" name="Gerade Verbindung 205"/>
          <p:cNvCxnSpPr/>
          <p:nvPr/>
        </p:nvCxnSpPr>
        <p:spPr bwMode="auto">
          <a:xfrm flipH="1">
            <a:off x="3581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Gerade Verbindung 206"/>
          <p:cNvCxnSpPr/>
          <p:nvPr/>
        </p:nvCxnSpPr>
        <p:spPr bwMode="auto">
          <a:xfrm>
            <a:off x="4191000" y="3352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Gerade Verbindung 207"/>
          <p:cNvCxnSpPr/>
          <p:nvPr/>
        </p:nvCxnSpPr>
        <p:spPr bwMode="auto">
          <a:xfrm>
            <a:off x="4038600" y="14478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/>
          <p:nvPr/>
        </p:nvCxnSpPr>
        <p:spPr bwMode="auto">
          <a:xfrm>
            <a:off x="4191000" y="1676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>
            <a:off x="4191000" y="99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>
            <a:off x="4191000" y="990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572000" y="838200"/>
            <a:ext cx="0" cy="556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35814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>
            <a:off x="35814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Gerade Verbindung 214"/>
          <p:cNvCxnSpPr/>
          <p:nvPr/>
        </p:nvCxnSpPr>
        <p:spPr bwMode="auto">
          <a:xfrm>
            <a:off x="35814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215"/>
          <p:cNvCxnSpPr/>
          <p:nvPr/>
        </p:nvCxnSpPr>
        <p:spPr bwMode="auto">
          <a:xfrm>
            <a:off x="35814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mit Pfeil 225"/>
          <p:cNvCxnSpPr/>
          <p:nvPr/>
        </p:nvCxnSpPr>
        <p:spPr bwMode="auto">
          <a:xfrm>
            <a:off x="7086600" y="3810000"/>
            <a:ext cx="1676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Gerade Verbindung mit Pfeil 226"/>
          <p:cNvCxnSpPr/>
          <p:nvPr/>
        </p:nvCxnSpPr>
        <p:spPr bwMode="auto">
          <a:xfrm flipV="1">
            <a:off x="7086600" y="2209800"/>
            <a:ext cx="0" cy="1600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Bogen 227"/>
          <p:cNvSpPr/>
          <p:nvPr/>
        </p:nvSpPr>
        <p:spPr bwMode="auto">
          <a:xfrm flipV="1">
            <a:off x="7010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9" name="Textfeld 228"/>
          <p:cNvSpPr txBox="1"/>
          <p:nvPr/>
        </p:nvSpPr>
        <p:spPr>
          <a:xfrm>
            <a:off x="8272881" y="3810000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Vgs</a:t>
            </a:r>
            <a:endParaRPr lang="de-DE" sz="800" dirty="0"/>
          </a:p>
        </p:txBody>
      </p:sp>
      <p:sp>
        <p:nvSpPr>
          <p:cNvPr id="230" name="Textfeld 229"/>
          <p:cNvSpPr txBox="1"/>
          <p:nvPr/>
        </p:nvSpPr>
        <p:spPr>
          <a:xfrm>
            <a:off x="6692719" y="2362200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Ids</a:t>
            </a:r>
            <a:endParaRPr lang="de-DE" sz="800" dirty="0"/>
          </a:p>
        </p:txBody>
      </p:sp>
      <p:sp>
        <p:nvSpPr>
          <p:cNvPr id="231" name="Bogen 230"/>
          <p:cNvSpPr/>
          <p:nvPr/>
        </p:nvSpPr>
        <p:spPr bwMode="auto">
          <a:xfrm flipV="1">
            <a:off x="7391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2" name="Gerade Verbindung mit Pfeil 231"/>
          <p:cNvCxnSpPr/>
          <p:nvPr/>
        </p:nvCxnSpPr>
        <p:spPr bwMode="auto">
          <a:xfrm>
            <a:off x="7696200" y="29718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3" name="Textfeld 232"/>
          <p:cNvSpPr txBox="1"/>
          <p:nvPr/>
        </p:nvSpPr>
        <p:spPr>
          <a:xfrm>
            <a:off x="7772400" y="2743200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V0</a:t>
            </a:r>
            <a:endParaRPr lang="de-DE" sz="800" dirty="0"/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8077200" y="2438400"/>
            <a:ext cx="0" cy="1981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Gerade Verbindung 236"/>
          <p:cNvCxnSpPr/>
          <p:nvPr/>
        </p:nvCxnSpPr>
        <p:spPr bwMode="auto">
          <a:xfrm>
            <a:off x="7696200" y="2438400"/>
            <a:ext cx="0" cy="1981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Gerade Verbindung 237"/>
          <p:cNvCxnSpPr/>
          <p:nvPr/>
        </p:nvCxnSpPr>
        <p:spPr bwMode="auto">
          <a:xfrm flipH="1">
            <a:off x="1219200" y="6096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Gerade Verbindung 238"/>
          <p:cNvCxnSpPr/>
          <p:nvPr/>
        </p:nvCxnSpPr>
        <p:spPr bwMode="auto">
          <a:xfrm>
            <a:off x="1066800" y="59436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Gerade Verbindung 239"/>
          <p:cNvCxnSpPr/>
          <p:nvPr/>
        </p:nvCxnSpPr>
        <p:spPr bwMode="auto">
          <a:xfrm flipH="1">
            <a:off x="838200" y="609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1" name="Abgerundetes Rechteck 240"/>
          <p:cNvSpPr/>
          <p:nvPr/>
        </p:nvSpPr>
        <p:spPr bwMode="auto">
          <a:xfrm>
            <a:off x="1828800" y="3733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9" name="Abgerundetes Rechteck 108"/>
          <p:cNvSpPr/>
          <p:nvPr/>
        </p:nvSpPr>
        <p:spPr bwMode="auto">
          <a:xfrm>
            <a:off x="457200" y="3505200"/>
            <a:ext cx="5638800" cy="762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1" name="Textfeld 110"/>
          <p:cNvSpPr txBox="1"/>
          <p:nvPr/>
        </p:nvSpPr>
        <p:spPr>
          <a:xfrm>
            <a:off x="745226" y="16764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112" name="Textfeld 111"/>
          <p:cNvSpPr txBox="1"/>
          <p:nvPr/>
        </p:nvSpPr>
        <p:spPr>
          <a:xfrm>
            <a:off x="745226" y="25146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146" name="Textfeld 145"/>
          <p:cNvSpPr txBox="1"/>
          <p:nvPr/>
        </p:nvSpPr>
        <p:spPr>
          <a:xfrm>
            <a:off x="745226" y="33528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2</a:t>
            </a:r>
            <a:endParaRPr lang="de-DE" dirty="0"/>
          </a:p>
        </p:txBody>
      </p:sp>
      <p:sp>
        <p:nvSpPr>
          <p:cNvPr id="147" name="Textfeld 146"/>
          <p:cNvSpPr txBox="1"/>
          <p:nvPr/>
        </p:nvSpPr>
        <p:spPr>
          <a:xfrm>
            <a:off x="745226" y="41910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3</a:t>
            </a:r>
            <a:endParaRPr lang="de-DE" dirty="0"/>
          </a:p>
        </p:txBody>
      </p:sp>
      <p:sp>
        <p:nvSpPr>
          <p:cNvPr id="148" name="Textfeld 147"/>
          <p:cNvSpPr txBox="1"/>
          <p:nvPr/>
        </p:nvSpPr>
        <p:spPr>
          <a:xfrm>
            <a:off x="2683774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149" name="Textfeld 148"/>
          <p:cNvSpPr txBox="1"/>
          <p:nvPr/>
        </p:nvSpPr>
        <p:spPr>
          <a:xfrm>
            <a:off x="4572000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761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Read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Flash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117</a:t>
            </a:fld>
            <a:endParaRPr lang="de-DE" altLang="de-DE"/>
          </a:p>
        </p:txBody>
      </p:sp>
      <p:cxnSp>
        <p:nvCxnSpPr>
          <p:cNvPr id="101" name="Gerade Verbindung 100"/>
          <p:cNvCxnSpPr/>
          <p:nvPr/>
        </p:nvCxnSpPr>
        <p:spPr bwMode="auto">
          <a:xfrm>
            <a:off x="22098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 Verbindung 102"/>
          <p:cNvCxnSpPr/>
          <p:nvPr/>
        </p:nvCxnSpPr>
        <p:spPr bwMode="auto">
          <a:xfrm>
            <a:off x="19812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Gerade Verbindung 103"/>
          <p:cNvCxnSpPr/>
          <p:nvPr/>
        </p:nvCxnSpPr>
        <p:spPr bwMode="auto">
          <a:xfrm>
            <a:off x="1981200" y="4572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>
            <a:off x="1981200" y="5029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 Verbindung 105"/>
          <p:cNvCxnSpPr/>
          <p:nvPr/>
        </p:nvCxnSpPr>
        <p:spPr bwMode="auto">
          <a:xfrm>
            <a:off x="2209800" y="4191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106"/>
          <p:cNvCxnSpPr/>
          <p:nvPr/>
        </p:nvCxnSpPr>
        <p:spPr bwMode="auto">
          <a:xfrm>
            <a:off x="2209800" y="5029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17526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Abgerundetes Rechteck 4"/>
          <p:cNvSpPr/>
          <p:nvPr/>
        </p:nvSpPr>
        <p:spPr bwMode="auto">
          <a:xfrm>
            <a:off x="1828800" y="45720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 flipH="1">
            <a:off x="1600200" y="4800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>
            <a:off x="2209800" y="5410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22098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19812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 Verbindung 81"/>
          <p:cNvCxnSpPr/>
          <p:nvPr/>
        </p:nvCxnSpPr>
        <p:spPr bwMode="auto">
          <a:xfrm>
            <a:off x="19812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19812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17526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Abgerundetes Rechteck 91"/>
          <p:cNvSpPr/>
          <p:nvPr/>
        </p:nvSpPr>
        <p:spPr bwMode="auto">
          <a:xfrm>
            <a:off x="18288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4" name="Gerade Verbindung 93"/>
          <p:cNvCxnSpPr/>
          <p:nvPr/>
        </p:nvCxnSpPr>
        <p:spPr bwMode="auto">
          <a:xfrm flipH="1">
            <a:off x="16002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22098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19812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1981200" y="2895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101"/>
          <p:cNvCxnSpPr/>
          <p:nvPr/>
        </p:nvCxnSpPr>
        <p:spPr bwMode="auto">
          <a:xfrm>
            <a:off x="1981200" y="3352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109"/>
          <p:cNvCxnSpPr/>
          <p:nvPr/>
        </p:nvCxnSpPr>
        <p:spPr bwMode="auto">
          <a:xfrm>
            <a:off x="2209800" y="2514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17526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Abgerundetes Rechteck 113"/>
          <p:cNvSpPr/>
          <p:nvPr/>
        </p:nvSpPr>
        <p:spPr bwMode="auto">
          <a:xfrm>
            <a:off x="1828800" y="2895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5" name="Gerade Verbindung 114"/>
          <p:cNvCxnSpPr/>
          <p:nvPr/>
        </p:nvCxnSpPr>
        <p:spPr bwMode="auto">
          <a:xfrm flipH="1">
            <a:off x="16002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19812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>
            <a:off x="19812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1981200" y="2514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>
            <a:off x="17526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Abgerundetes Rechteck 119"/>
          <p:cNvSpPr/>
          <p:nvPr/>
        </p:nvSpPr>
        <p:spPr bwMode="auto">
          <a:xfrm>
            <a:off x="1828800" y="20574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1" name="Gerade Verbindung 120"/>
          <p:cNvCxnSpPr/>
          <p:nvPr/>
        </p:nvCxnSpPr>
        <p:spPr bwMode="auto">
          <a:xfrm flipH="1">
            <a:off x="16002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Gerade Verbindung 121"/>
          <p:cNvCxnSpPr/>
          <p:nvPr/>
        </p:nvCxnSpPr>
        <p:spPr bwMode="auto">
          <a:xfrm>
            <a:off x="2209800" y="3352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122"/>
          <p:cNvCxnSpPr/>
          <p:nvPr/>
        </p:nvCxnSpPr>
        <p:spPr bwMode="auto">
          <a:xfrm>
            <a:off x="2209800" y="1371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>
            <a:off x="2209800" y="1676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Gerade Verbindung 124"/>
          <p:cNvCxnSpPr/>
          <p:nvPr/>
        </p:nvCxnSpPr>
        <p:spPr bwMode="auto">
          <a:xfrm>
            <a:off x="2209800" y="99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2209800" y="990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2590800" y="838200"/>
            <a:ext cx="0" cy="556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1219200" y="1524000"/>
            <a:ext cx="4572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125"/>
          <p:cNvCxnSpPr/>
          <p:nvPr/>
        </p:nvCxnSpPr>
        <p:spPr bwMode="auto">
          <a:xfrm>
            <a:off x="1219200" y="1905000"/>
            <a:ext cx="4572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16002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126"/>
          <p:cNvCxnSpPr/>
          <p:nvPr/>
        </p:nvCxnSpPr>
        <p:spPr bwMode="auto">
          <a:xfrm>
            <a:off x="1219200" y="2743200"/>
            <a:ext cx="4572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Gerade Verbindung 127"/>
          <p:cNvCxnSpPr/>
          <p:nvPr/>
        </p:nvCxnSpPr>
        <p:spPr bwMode="auto">
          <a:xfrm>
            <a:off x="16002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Gerade Verbindung 128"/>
          <p:cNvCxnSpPr/>
          <p:nvPr/>
        </p:nvCxnSpPr>
        <p:spPr bwMode="auto">
          <a:xfrm>
            <a:off x="1219200" y="3581400"/>
            <a:ext cx="4572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>
            <a:off x="16002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 Verbindung 130"/>
          <p:cNvCxnSpPr/>
          <p:nvPr/>
        </p:nvCxnSpPr>
        <p:spPr bwMode="auto">
          <a:xfrm>
            <a:off x="1219200" y="4419600"/>
            <a:ext cx="4572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31"/>
          <p:cNvCxnSpPr/>
          <p:nvPr/>
        </p:nvCxnSpPr>
        <p:spPr bwMode="auto">
          <a:xfrm>
            <a:off x="16002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32"/>
          <p:cNvCxnSpPr/>
          <p:nvPr/>
        </p:nvCxnSpPr>
        <p:spPr bwMode="auto">
          <a:xfrm>
            <a:off x="1219200" y="5562600"/>
            <a:ext cx="4572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>
            <a:off x="41910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>
            <a:off x="39624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Gerade Verbindung 135"/>
          <p:cNvCxnSpPr/>
          <p:nvPr/>
        </p:nvCxnSpPr>
        <p:spPr bwMode="auto">
          <a:xfrm>
            <a:off x="3962400" y="4572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>
            <a:off x="3962400" y="5029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4191000" y="4191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>
            <a:off x="4191000" y="5029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>
            <a:off x="37338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Abgerundetes Rechteck 140"/>
          <p:cNvSpPr/>
          <p:nvPr/>
        </p:nvSpPr>
        <p:spPr bwMode="auto">
          <a:xfrm>
            <a:off x="3810000" y="45720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2" name="Gerade Verbindung 141"/>
          <p:cNvCxnSpPr/>
          <p:nvPr/>
        </p:nvCxnSpPr>
        <p:spPr bwMode="auto">
          <a:xfrm flipH="1">
            <a:off x="3581400" y="4800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>
            <a:off x="4191000" y="5410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>
            <a:off x="41910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>
            <a:off x="39624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>
            <a:off x="39624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>
            <a:off x="39624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>
            <a:off x="37338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1" name="Abgerundetes Rechteck 190"/>
          <p:cNvSpPr/>
          <p:nvPr/>
        </p:nvSpPr>
        <p:spPr bwMode="auto">
          <a:xfrm>
            <a:off x="38100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2" name="Gerade Verbindung 191"/>
          <p:cNvCxnSpPr/>
          <p:nvPr/>
        </p:nvCxnSpPr>
        <p:spPr bwMode="auto">
          <a:xfrm flipH="1">
            <a:off x="35814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Gerade Verbindung 192"/>
          <p:cNvCxnSpPr/>
          <p:nvPr/>
        </p:nvCxnSpPr>
        <p:spPr bwMode="auto">
          <a:xfrm>
            <a:off x="41910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>
            <a:off x="39624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Gerade Verbindung 194"/>
          <p:cNvCxnSpPr/>
          <p:nvPr/>
        </p:nvCxnSpPr>
        <p:spPr bwMode="auto">
          <a:xfrm>
            <a:off x="3962400" y="2895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Gerade Verbindung 195"/>
          <p:cNvCxnSpPr/>
          <p:nvPr/>
        </p:nvCxnSpPr>
        <p:spPr bwMode="auto">
          <a:xfrm>
            <a:off x="3962400" y="3352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Gerade Verbindung 196"/>
          <p:cNvCxnSpPr/>
          <p:nvPr/>
        </p:nvCxnSpPr>
        <p:spPr bwMode="auto">
          <a:xfrm>
            <a:off x="4191000" y="2514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Gerade Verbindung 197"/>
          <p:cNvCxnSpPr/>
          <p:nvPr/>
        </p:nvCxnSpPr>
        <p:spPr bwMode="auto">
          <a:xfrm>
            <a:off x="37338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9" name="Abgerundetes Rechteck 198"/>
          <p:cNvSpPr/>
          <p:nvPr/>
        </p:nvSpPr>
        <p:spPr bwMode="auto">
          <a:xfrm>
            <a:off x="3810000" y="2895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0" name="Gerade Verbindung 199"/>
          <p:cNvCxnSpPr/>
          <p:nvPr/>
        </p:nvCxnSpPr>
        <p:spPr bwMode="auto">
          <a:xfrm flipH="1">
            <a:off x="35814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Gerade Verbindung 200"/>
          <p:cNvCxnSpPr/>
          <p:nvPr/>
        </p:nvCxnSpPr>
        <p:spPr bwMode="auto">
          <a:xfrm>
            <a:off x="39624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>
            <a:off x="39624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Gerade Verbindung 202"/>
          <p:cNvCxnSpPr/>
          <p:nvPr/>
        </p:nvCxnSpPr>
        <p:spPr bwMode="auto">
          <a:xfrm>
            <a:off x="3962400" y="2514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37338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" name="Abgerundetes Rechteck 204"/>
          <p:cNvSpPr/>
          <p:nvPr/>
        </p:nvSpPr>
        <p:spPr bwMode="auto">
          <a:xfrm>
            <a:off x="3810000" y="20574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6" name="Gerade Verbindung 205"/>
          <p:cNvCxnSpPr/>
          <p:nvPr/>
        </p:nvCxnSpPr>
        <p:spPr bwMode="auto">
          <a:xfrm flipH="1">
            <a:off x="3581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Gerade Verbindung 206"/>
          <p:cNvCxnSpPr/>
          <p:nvPr/>
        </p:nvCxnSpPr>
        <p:spPr bwMode="auto">
          <a:xfrm>
            <a:off x="4191000" y="3352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Gerade Verbindung 207"/>
          <p:cNvCxnSpPr/>
          <p:nvPr/>
        </p:nvCxnSpPr>
        <p:spPr bwMode="auto">
          <a:xfrm>
            <a:off x="4191000" y="1371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/>
          <p:nvPr/>
        </p:nvCxnSpPr>
        <p:spPr bwMode="auto">
          <a:xfrm>
            <a:off x="4191000" y="1676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>
            <a:off x="4191000" y="99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>
            <a:off x="4191000" y="990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572000" y="838200"/>
            <a:ext cx="0" cy="556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35814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>
            <a:off x="35814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Gerade Verbindung 214"/>
          <p:cNvCxnSpPr/>
          <p:nvPr/>
        </p:nvCxnSpPr>
        <p:spPr bwMode="auto">
          <a:xfrm>
            <a:off x="35814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215"/>
          <p:cNvCxnSpPr/>
          <p:nvPr/>
        </p:nvCxnSpPr>
        <p:spPr bwMode="auto">
          <a:xfrm>
            <a:off x="35814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mit Pfeil 225"/>
          <p:cNvCxnSpPr/>
          <p:nvPr/>
        </p:nvCxnSpPr>
        <p:spPr bwMode="auto">
          <a:xfrm>
            <a:off x="7086600" y="3810000"/>
            <a:ext cx="1676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Gerade Verbindung mit Pfeil 226"/>
          <p:cNvCxnSpPr/>
          <p:nvPr/>
        </p:nvCxnSpPr>
        <p:spPr bwMode="auto">
          <a:xfrm flipV="1">
            <a:off x="7086600" y="2209800"/>
            <a:ext cx="0" cy="1600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Bogen 227"/>
          <p:cNvSpPr/>
          <p:nvPr/>
        </p:nvSpPr>
        <p:spPr bwMode="auto">
          <a:xfrm flipV="1">
            <a:off x="7010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9" name="Textfeld 228"/>
          <p:cNvSpPr txBox="1"/>
          <p:nvPr/>
        </p:nvSpPr>
        <p:spPr>
          <a:xfrm>
            <a:off x="8272881" y="3810000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Vgs</a:t>
            </a:r>
            <a:endParaRPr lang="de-DE" sz="800" dirty="0"/>
          </a:p>
        </p:txBody>
      </p:sp>
      <p:sp>
        <p:nvSpPr>
          <p:cNvPr id="230" name="Textfeld 229"/>
          <p:cNvSpPr txBox="1"/>
          <p:nvPr/>
        </p:nvSpPr>
        <p:spPr>
          <a:xfrm>
            <a:off x="6692719" y="2362200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Ids</a:t>
            </a:r>
            <a:endParaRPr lang="de-DE" sz="800" dirty="0"/>
          </a:p>
        </p:txBody>
      </p:sp>
      <p:sp>
        <p:nvSpPr>
          <p:cNvPr id="231" name="Bogen 230"/>
          <p:cNvSpPr/>
          <p:nvPr/>
        </p:nvSpPr>
        <p:spPr bwMode="auto">
          <a:xfrm flipV="1">
            <a:off x="7391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2" name="Gerade Verbindung mit Pfeil 231"/>
          <p:cNvCxnSpPr/>
          <p:nvPr/>
        </p:nvCxnSpPr>
        <p:spPr bwMode="auto">
          <a:xfrm>
            <a:off x="7696200" y="29718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3" name="Textfeld 232"/>
          <p:cNvSpPr txBox="1"/>
          <p:nvPr/>
        </p:nvSpPr>
        <p:spPr>
          <a:xfrm>
            <a:off x="7772400" y="2743200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V0</a:t>
            </a:r>
            <a:endParaRPr lang="de-DE" sz="800" dirty="0"/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8077200" y="2438400"/>
            <a:ext cx="0" cy="19812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Gerade Verbindung 236"/>
          <p:cNvCxnSpPr/>
          <p:nvPr/>
        </p:nvCxnSpPr>
        <p:spPr bwMode="auto">
          <a:xfrm>
            <a:off x="7696200" y="2438400"/>
            <a:ext cx="0" cy="1981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 flipH="1">
            <a:off x="1219200" y="6096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990600" y="6096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Gerade Verbindung 108"/>
          <p:cNvCxnSpPr/>
          <p:nvPr/>
        </p:nvCxnSpPr>
        <p:spPr bwMode="auto">
          <a:xfrm flipH="1">
            <a:off x="838200" y="609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838200" y="5943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Abgerundetes Rechteck 145"/>
          <p:cNvSpPr/>
          <p:nvPr/>
        </p:nvSpPr>
        <p:spPr bwMode="auto">
          <a:xfrm>
            <a:off x="1828800" y="3733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Abgerundetes Rechteck 3"/>
          <p:cNvSpPr/>
          <p:nvPr/>
        </p:nvSpPr>
        <p:spPr bwMode="auto">
          <a:xfrm>
            <a:off x="457200" y="3505200"/>
            <a:ext cx="5638800" cy="762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8" name="Textfeld 147"/>
          <p:cNvSpPr txBox="1"/>
          <p:nvPr/>
        </p:nvSpPr>
        <p:spPr>
          <a:xfrm>
            <a:off x="745226" y="16764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149" name="Textfeld 148"/>
          <p:cNvSpPr txBox="1"/>
          <p:nvPr/>
        </p:nvSpPr>
        <p:spPr>
          <a:xfrm>
            <a:off x="745226" y="25146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150" name="Textfeld 149"/>
          <p:cNvSpPr txBox="1"/>
          <p:nvPr/>
        </p:nvSpPr>
        <p:spPr>
          <a:xfrm>
            <a:off x="745226" y="33528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2</a:t>
            </a:r>
            <a:endParaRPr lang="de-DE" dirty="0"/>
          </a:p>
        </p:txBody>
      </p:sp>
      <p:sp>
        <p:nvSpPr>
          <p:cNvPr id="151" name="Textfeld 150"/>
          <p:cNvSpPr txBox="1"/>
          <p:nvPr/>
        </p:nvSpPr>
        <p:spPr>
          <a:xfrm>
            <a:off x="745226" y="41910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3</a:t>
            </a:r>
            <a:endParaRPr lang="de-DE" dirty="0"/>
          </a:p>
        </p:txBody>
      </p:sp>
      <p:sp>
        <p:nvSpPr>
          <p:cNvPr id="152" name="Textfeld 151"/>
          <p:cNvSpPr txBox="1"/>
          <p:nvPr/>
        </p:nvSpPr>
        <p:spPr>
          <a:xfrm>
            <a:off x="2683774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153" name="Textfeld 152"/>
          <p:cNvSpPr txBox="1"/>
          <p:nvPr/>
        </p:nvSpPr>
        <p:spPr>
          <a:xfrm>
            <a:off x="4572000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68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Read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Flash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118</a:t>
            </a:fld>
            <a:endParaRPr lang="de-DE" altLang="de-DE"/>
          </a:p>
        </p:txBody>
      </p:sp>
      <p:cxnSp>
        <p:nvCxnSpPr>
          <p:cNvPr id="101" name="Gerade Verbindung 100"/>
          <p:cNvCxnSpPr/>
          <p:nvPr/>
        </p:nvCxnSpPr>
        <p:spPr bwMode="auto">
          <a:xfrm>
            <a:off x="22098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 Verbindung 105"/>
          <p:cNvCxnSpPr/>
          <p:nvPr/>
        </p:nvCxnSpPr>
        <p:spPr bwMode="auto">
          <a:xfrm>
            <a:off x="2209800" y="4191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106"/>
          <p:cNvCxnSpPr/>
          <p:nvPr/>
        </p:nvCxnSpPr>
        <p:spPr bwMode="auto">
          <a:xfrm>
            <a:off x="2209800" y="5029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>
            <a:off x="2209800" y="5410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22098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19812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 Verbindung 81"/>
          <p:cNvCxnSpPr/>
          <p:nvPr/>
        </p:nvCxnSpPr>
        <p:spPr bwMode="auto">
          <a:xfrm>
            <a:off x="19812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19812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17526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Abgerundetes Rechteck 91"/>
          <p:cNvSpPr/>
          <p:nvPr/>
        </p:nvSpPr>
        <p:spPr bwMode="auto">
          <a:xfrm>
            <a:off x="18288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4" name="Gerade Verbindung 93"/>
          <p:cNvCxnSpPr/>
          <p:nvPr/>
        </p:nvCxnSpPr>
        <p:spPr bwMode="auto">
          <a:xfrm flipH="1">
            <a:off x="16002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22098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109"/>
          <p:cNvCxnSpPr/>
          <p:nvPr/>
        </p:nvCxnSpPr>
        <p:spPr bwMode="auto">
          <a:xfrm>
            <a:off x="2209800" y="2514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120"/>
          <p:cNvCxnSpPr/>
          <p:nvPr/>
        </p:nvCxnSpPr>
        <p:spPr bwMode="auto">
          <a:xfrm flipH="1">
            <a:off x="16002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Gerade Verbindung 121"/>
          <p:cNvCxnSpPr/>
          <p:nvPr/>
        </p:nvCxnSpPr>
        <p:spPr bwMode="auto">
          <a:xfrm>
            <a:off x="2209800" y="3352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122"/>
          <p:cNvCxnSpPr/>
          <p:nvPr/>
        </p:nvCxnSpPr>
        <p:spPr bwMode="auto">
          <a:xfrm>
            <a:off x="2209800" y="1371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>
            <a:off x="2209800" y="1676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Gerade Verbindung 124"/>
          <p:cNvCxnSpPr/>
          <p:nvPr/>
        </p:nvCxnSpPr>
        <p:spPr bwMode="auto">
          <a:xfrm>
            <a:off x="2209800" y="99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2209800" y="990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2590800" y="838200"/>
            <a:ext cx="0" cy="556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1219200" y="1524000"/>
            <a:ext cx="4572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125"/>
          <p:cNvCxnSpPr/>
          <p:nvPr/>
        </p:nvCxnSpPr>
        <p:spPr bwMode="auto">
          <a:xfrm>
            <a:off x="1219200" y="1905000"/>
            <a:ext cx="4572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16002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126"/>
          <p:cNvCxnSpPr/>
          <p:nvPr/>
        </p:nvCxnSpPr>
        <p:spPr bwMode="auto">
          <a:xfrm>
            <a:off x="1219200" y="2743200"/>
            <a:ext cx="4572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Gerade Verbindung 127"/>
          <p:cNvCxnSpPr/>
          <p:nvPr/>
        </p:nvCxnSpPr>
        <p:spPr bwMode="auto">
          <a:xfrm>
            <a:off x="16002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Gerade Verbindung 128"/>
          <p:cNvCxnSpPr/>
          <p:nvPr/>
        </p:nvCxnSpPr>
        <p:spPr bwMode="auto">
          <a:xfrm>
            <a:off x="1219200" y="3581400"/>
            <a:ext cx="4572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>
            <a:off x="16002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 Verbindung 130"/>
          <p:cNvCxnSpPr/>
          <p:nvPr/>
        </p:nvCxnSpPr>
        <p:spPr bwMode="auto">
          <a:xfrm>
            <a:off x="1219200" y="4419600"/>
            <a:ext cx="4572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31"/>
          <p:cNvCxnSpPr/>
          <p:nvPr/>
        </p:nvCxnSpPr>
        <p:spPr bwMode="auto">
          <a:xfrm>
            <a:off x="16002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32"/>
          <p:cNvCxnSpPr/>
          <p:nvPr/>
        </p:nvCxnSpPr>
        <p:spPr bwMode="auto">
          <a:xfrm>
            <a:off x="1219200" y="5562600"/>
            <a:ext cx="4572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>
            <a:off x="41910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4191000" y="4191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>
            <a:off x="4191000" y="5029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>
            <a:off x="4191000" y="5410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>
            <a:off x="41910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>
            <a:off x="39624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>
            <a:off x="39624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>
            <a:off x="39624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>
            <a:off x="37338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1" name="Abgerundetes Rechteck 190"/>
          <p:cNvSpPr/>
          <p:nvPr/>
        </p:nvSpPr>
        <p:spPr bwMode="auto">
          <a:xfrm>
            <a:off x="38100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2" name="Gerade Verbindung 191"/>
          <p:cNvCxnSpPr/>
          <p:nvPr/>
        </p:nvCxnSpPr>
        <p:spPr bwMode="auto">
          <a:xfrm flipH="1">
            <a:off x="35814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Gerade Verbindung 192"/>
          <p:cNvCxnSpPr/>
          <p:nvPr/>
        </p:nvCxnSpPr>
        <p:spPr bwMode="auto">
          <a:xfrm>
            <a:off x="41910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Gerade Verbindung 196"/>
          <p:cNvCxnSpPr/>
          <p:nvPr/>
        </p:nvCxnSpPr>
        <p:spPr bwMode="auto">
          <a:xfrm>
            <a:off x="4191000" y="2514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Gerade Verbindung 206"/>
          <p:cNvCxnSpPr/>
          <p:nvPr/>
        </p:nvCxnSpPr>
        <p:spPr bwMode="auto">
          <a:xfrm>
            <a:off x="4191000" y="3352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Gerade Verbindung 207"/>
          <p:cNvCxnSpPr/>
          <p:nvPr/>
        </p:nvCxnSpPr>
        <p:spPr bwMode="auto">
          <a:xfrm>
            <a:off x="4191000" y="1371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/>
          <p:nvPr/>
        </p:nvCxnSpPr>
        <p:spPr bwMode="auto">
          <a:xfrm>
            <a:off x="4191000" y="1676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>
            <a:off x="4191000" y="99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>
            <a:off x="4191000" y="990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572000" y="838200"/>
            <a:ext cx="0" cy="556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35814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>
            <a:off x="35814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Gerade Verbindung 214"/>
          <p:cNvCxnSpPr/>
          <p:nvPr/>
        </p:nvCxnSpPr>
        <p:spPr bwMode="auto">
          <a:xfrm>
            <a:off x="35814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215"/>
          <p:cNvCxnSpPr/>
          <p:nvPr/>
        </p:nvCxnSpPr>
        <p:spPr bwMode="auto">
          <a:xfrm>
            <a:off x="35814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mit Pfeil 225"/>
          <p:cNvCxnSpPr/>
          <p:nvPr/>
        </p:nvCxnSpPr>
        <p:spPr bwMode="auto">
          <a:xfrm>
            <a:off x="7086600" y="3810000"/>
            <a:ext cx="1676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Gerade Verbindung mit Pfeil 226"/>
          <p:cNvCxnSpPr/>
          <p:nvPr/>
        </p:nvCxnSpPr>
        <p:spPr bwMode="auto">
          <a:xfrm flipV="1">
            <a:off x="7086600" y="2209800"/>
            <a:ext cx="0" cy="1600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Bogen 227"/>
          <p:cNvSpPr/>
          <p:nvPr/>
        </p:nvSpPr>
        <p:spPr bwMode="auto">
          <a:xfrm flipV="1">
            <a:off x="7010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9" name="Textfeld 228"/>
          <p:cNvSpPr txBox="1"/>
          <p:nvPr/>
        </p:nvSpPr>
        <p:spPr>
          <a:xfrm>
            <a:off x="8272881" y="3810000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Vgs</a:t>
            </a:r>
            <a:endParaRPr lang="de-DE" sz="800" dirty="0"/>
          </a:p>
        </p:txBody>
      </p:sp>
      <p:sp>
        <p:nvSpPr>
          <p:cNvPr id="230" name="Textfeld 229"/>
          <p:cNvSpPr txBox="1"/>
          <p:nvPr/>
        </p:nvSpPr>
        <p:spPr>
          <a:xfrm>
            <a:off x="6692719" y="2362200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Ids</a:t>
            </a:r>
            <a:endParaRPr lang="de-DE" sz="800" dirty="0"/>
          </a:p>
        </p:txBody>
      </p:sp>
      <p:sp>
        <p:nvSpPr>
          <p:cNvPr id="231" name="Bogen 230"/>
          <p:cNvSpPr/>
          <p:nvPr/>
        </p:nvSpPr>
        <p:spPr bwMode="auto">
          <a:xfrm flipV="1">
            <a:off x="7391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2" name="Gerade Verbindung mit Pfeil 231"/>
          <p:cNvCxnSpPr/>
          <p:nvPr/>
        </p:nvCxnSpPr>
        <p:spPr bwMode="auto">
          <a:xfrm>
            <a:off x="7696200" y="29718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3" name="Textfeld 232"/>
          <p:cNvSpPr txBox="1"/>
          <p:nvPr/>
        </p:nvSpPr>
        <p:spPr>
          <a:xfrm>
            <a:off x="7772400" y="2743200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V0</a:t>
            </a:r>
            <a:endParaRPr lang="de-DE" sz="800" dirty="0"/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8077200" y="2438400"/>
            <a:ext cx="0" cy="19812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Gerade Verbindung 236"/>
          <p:cNvCxnSpPr/>
          <p:nvPr/>
        </p:nvCxnSpPr>
        <p:spPr bwMode="auto">
          <a:xfrm>
            <a:off x="7696200" y="2438400"/>
            <a:ext cx="0" cy="1981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 flipH="1">
            <a:off x="1219200" y="6096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990600" y="6096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Gerade Verbindung 108"/>
          <p:cNvCxnSpPr/>
          <p:nvPr/>
        </p:nvCxnSpPr>
        <p:spPr bwMode="auto">
          <a:xfrm flipH="1">
            <a:off x="838200" y="609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838200" y="5943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 bwMode="auto">
          <a:xfrm>
            <a:off x="2209800" y="44958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Gerade Verbindung 110"/>
          <p:cNvCxnSpPr/>
          <p:nvPr/>
        </p:nvCxnSpPr>
        <p:spPr bwMode="auto">
          <a:xfrm>
            <a:off x="2209800" y="28194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 Verbindung 111"/>
          <p:cNvCxnSpPr/>
          <p:nvPr/>
        </p:nvCxnSpPr>
        <p:spPr bwMode="auto">
          <a:xfrm>
            <a:off x="2209800" y="19812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Gerade Verbindung 146"/>
          <p:cNvCxnSpPr/>
          <p:nvPr/>
        </p:nvCxnSpPr>
        <p:spPr bwMode="auto">
          <a:xfrm>
            <a:off x="4191000" y="28194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Gerade Verbindung 147"/>
          <p:cNvCxnSpPr/>
          <p:nvPr/>
        </p:nvCxnSpPr>
        <p:spPr bwMode="auto">
          <a:xfrm>
            <a:off x="4191000" y="19812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Gerade Verbindung 148"/>
          <p:cNvCxnSpPr/>
          <p:nvPr/>
        </p:nvCxnSpPr>
        <p:spPr bwMode="auto">
          <a:xfrm>
            <a:off x="4191000" y="44958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0" name="Abgerundetes Rechteck 149"/>
          <p:cNvSpPr/>
          <p:nvPr/>
        </p:nvSpPr>
        <p:spPr bwMode="auto">
          <a:xfrm>
            <a:off x="1828800" y="3733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>
            <a:off x="4267200" y="3124200"/>
            <a:ext cx="0" cy="1676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18"/>
          <p:cNvSpPr txBox="1"/>
          <p:nvPr/>
        </p:nvSpPr>
        <p:spPr>
          <a:xfrm>
            <a:off x="4605753" y="50292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51" name="Textfeld 150"/>
          <p:cNvSpPr txBox="1"/>
          <p:nvPr/>
        </p:nvSpPr>
        <p:spPr>
          <a:xfrm>
            <a:off x="2590800" y="50292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83" name="Abgerundetes Rechteck 82"/>
          <p:cNvSpPr/>
          <p:nvPr/>
        </p:nvSpPr>
        <p:spPr bwMode="auto">
          <a:xfrm>
            <a:off x="457200" y="3505200"/>
            <a:ext cx="5638800" cy="762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745226" y="16764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91" name="Textfeld 90"/>
          <p:cNvSpPr txBox="1"/>
          <p:nvPr/>
        </p:nvSpPr>
        <p:spPr>
          <a:xfrm>
            <a:off x="745226" y="25146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93" name="Textfeld 92"/>
          <p:cNvSpPr txBox="1"/>
          <p:nvPr/>
        </p:nvSpPr>
        <p:spPr>
          <a:xfrm>
            <a:off x="745226" y="33528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2</a:t>
            </a:r>
            <a:endParaRPr lang="de-DE" dirty="0"/>
          </a:p>
        </p:txBody>
      </p:sp>
      <p:sp>
        <p:nvSpPr>
          <p:cNvPr id="95" name="Textfeld 94"/>
          <p:cNvSpPr txBox="1"/>
          <p:nvPr/>
        </p:nvSpPr>
        <p:spPr>
          <a:xfrm>
            <a:off x="745226" y="41910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3</a:t>
            </a:r>
            <a:endParaRPr lang="de-DE" dirty="0"/>
          </a:p>
        </p:txBody>
      </p:sp>
      <p:sp>
        <p:nvSpPr>
          <p:cNvPr id="97" name="Textfeld 96"/>
          <p:cNvSpPr txBox="1"/>
          <p:nvPr/>
        </p:nvSpPr>
        <p:spPr>
          <a:xfrm>
            <a:off x="2683774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98" name="Textfeld 97"/>
          <p:cNvSpPr txBox="1"/>
          <p:nvPr/>
        </p:nvSpPr>
        <p:spPr>
          <a:xfrm>
            <a:off x="4572000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21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Erase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Flash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119</a:t>
            </a:fld>
            <a:endParaRPr lang="de-DE" altLang="de-DE"/>
          </a:p>
        </p:txBody>
      </p:sp>
      <p:cxnSp>
        <p:nvCxnSpPr>
          <p:cNvPr id="101" name="Gerade Verbindung 100"/>
          <p:cNvCxnSpPr/>
          <p:nvPr/>
        </p:nvCxnSpPr>
        <p:spPr bwMode="auto">
          <a:xfrm>
            <a:off x="22098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 Verbindung 102"/>
          <p:cNvCxnSpPr/>
          <p:nvPr/>
        </p:nvCxnSpPr>
        <p:spPr bwMode="auto">
          <a:xfrm>
            <a:off x="19812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Gerade Verbindung 103"/>
          <p:cNvCxnSpPr/>
          <p:nvPr/>
        </p:nvCxnSpPr>
        <p:spPr bwMode="auto">
          <a:xfrm>
            <a:off x="1981200" y="4572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>
            <a:off x="1981200" y="5029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 Verbindung 105"/>
          <p:cNvCxnSpPr/>
          <p:nvPr/>
        </p:nvCxnSpPr>
        <p:spPr bwMode="auto">
          <a:xfrm>
            <a:off x="2209800" y="4191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106"/>
          <p:cNvCxnSpPr/>
          <p:nvPr/>
        </p:nvCxnSpPr>
        <p:spPr bwMode="auto">
          <a:xfrm>
            <a:off x="2209800" y="5029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17526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Abgerundetes Rechteck 4"/>
          <p:cNvSpPr/>
          <p:nvPr/>
        </p:nvSpPr>
        <p:spPr bwMode="auto">
          <a:xfrm>
            <a:off x="1828800" y="45720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 flipH="1">
            <a:off x="1600200" y="4800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>
            <a:off x="2057400" y="54864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22098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19812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 Verbindung 81"/>
          <p:cNvCxnSpPr/>
          <p:nvPr/>
        </p:nvCxnSpPr>
        <p:spPr bwMode="auto">
          <a:xfrm>
            <a:off x="19812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19812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17526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Abgerundetes Rechteck 91"/>
          <p:cNvSpPr/>
          <p:nvPr/>
        </p:nvSpPr>
        <p:spPr bwMode="auto">
          <a:xfrm>
            <a:off x="18288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4" name="Gerade Verbindung 93"/>
          <p:cNvCxnSpPr/>
          <p:nvPr/>
        </p:nvCxnSpPr>
        <p:spPr bwMode="auto">
          <a:xfrm flipH="1">
            <a:off x="16002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22098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19812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1981200" y="2895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101"/>
          <p:cNvCxnSpPr/>
          <p:nvPr/>
        </p:nvCxnSpPr>
        <p:spPr bwMode="auto">
          <a:xfrm>
            <a:off x="1981200" y="3352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109"/>
          <p:cNvCxnSpPr/>
          <p:nvPr/>
        </p:nvCxnSpPr>
        <p:spPr bwMode="auto">
          <a:xfrm>
            <a:off x="2209800" y="2514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17526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Abgerundetes Rechteck 113"/>
          <p:cNvSpPr/>
          <p:nvPr/>
        </p:nvSpPr>
        <p:spPr bwMode="auto">
          <a:xfrm>
            <a:off x="1828800" y="2895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5" name="Gerade Verbindung 114"/>
          <p:cNvCxnSpPr/>
          <p:nvPr/>
        </p:nvCxnSpPr>
        <p:spPr bwMode="auto">
          <a:xfrm flipH="1">
            <a:off x="16002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19812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>
            <a:off x="19812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1981200" y="2514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>
            <a:off x="17526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Abgerundetes Rechteck 119"/>
          <p:cNvSpPr/>
          <p:nvPr/>
        </p:nvSpPr>
        <p:spPr bwMode="auto">
          <a:xfrm>
            <a:off x="1828800" y="20574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1" name="Gerade Verbindung 120"/>
          <p:cNvCxnSpPr/>
          <p:nvPr/>
        </p:nvCxnSpPr>
        <p:spPr bwMode="auto">
          <a:xfrm flipH="1">
            <a:off x="16002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Gerade Verbindung 121"/>
          <p:cNvCxnSpPr/>
          <p:nvPr/>
        </p:nvCxnSpPr>
        <p:spPr bwMode="auto">
          <a:xfrm>
            <a:off x="2209800" y="3352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122"/>
          <p:cNvCxnSpPr/>
          <p:nvPr/>
        </p:nvCxnSpPr>
        <p:spPr bwMode="auto">
          <a:xfrm>
            <a:off x="2057400" y="14478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>
            <a:off x="2209800" y="1676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Gerade Verbindung 124"/>
          <p:cNvCxnSpPr/>
          <p:nvPr/>
        </p:nvCxnSpPr>
        <p:spPr bwMode="auto">
          <a:xfrm>
            <a:off x="2209800" y="99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2209800" y="990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2590800" y="838200"/>
            <a:ext cx="0" cy="556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1219200" y="1524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125"/>
          <p:cNvCxnSpPr/>
          <p:nvPr/>
        </p:nvCxnSpPr>
        <p:spPr bwMode="auto">
          <a:xfrm>
            <a:off x="1219200" y="1905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16002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126"/>
          <p:cNvCxnSpPr/>
          <p:nvPr/>
        </p:nvCxnSpPr>
        <p:spPr bwMode="auto">
          <a:xfrm>
            <a:off x="1219200" y="27432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Gerade Verbindung 127"/>
          <p:cNvCxnSpPr/>
          <p:nvPr/>
        </p:nvCxnSpPr>
        <p:spPr bwMode="auto">
          <a:xfrm>
            <a:off x="16002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Gerade Verbindung 128"/>
          <p:cNvCxnSpPr/>
          <p:nvPr/>
        </p:nvCxnSpPr>
        <p:spPr bwMode="auto">
          <a:xfrm>
            <a:off x="1219200" y="35814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>
            <a:off x="16002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 Verbindung 130"/>
          <p:cNvCxnSpPr/>
          <p:nvPr/>
        </p:nvCxnSpPr>
        <p:spPr bwMode="auto">
          <a:xfrm>
            <a:off x="1219200" y="44196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31"/>
          <p:cNvCxnSpPr/>
          <p:nvPr/>
        </p:nvCxnSpPr>
        <p:spPr bwMode="auto">
          <a:xfrm>
            <a:off x="16002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32"/>
          <p:cNvCxnSpPr/>
          <p:nvPr/>
        </p:nvCxnSpPr>
        <p:spPr bwMode="auto">
          <a:xfrm>
            <a:off x="1219200" y="55626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>
            <a:off x="41910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>
            <a:off x="39624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Gerade Verbindung 135"/>
          <p:cNvCxnSpPr/>
          <p:nvPr/>
        </p:nvCxnSpPr>
        <p:spPr bwMode="auto">
          <a:xfrm>
            <a:off x="3962400" y="4572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>
            <a:off x="3962400" y="5029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4191000" y="4191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>
            <a:off x="4191000" y="5029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>
            <a:off x="37338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Abgerundetes Rechteck 140"/>
          <p:cNvSpPr/>
          <p:nvPr/>
        </p:nvSpPr>
        <p:spPr bwMode="auto">
          <a:xfrm>
            <a:off x="3810000" y="45720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2" name="Gerade Verbindung 141"/>
          <p:cNvCxnSpPr/>
          <p:nvPr/>
        </p:nvCxnSpPr>
        <p:spPr bwMode="auto">
          <a:xfrm flipH="1">
            <a:off x="3581400" y="4800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>
            <a:off x="4038600" y="54864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>
            <a:off x="41910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>
            <a:off x="39624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>
            <a:off x="39624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>
            <a:off x="39624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>
            <a:off x="37338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1" name="Abgerundetes Rechteck 190"/>
          <p:cNvSpPr/>
          <p:nvPr/>
        </p:nvSpPr>
        <p:spPr bwMode="auto">
          <a:xfrm>
            <a:off x="38100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2" name="Gerade Verbindung 191"/>
          <p:cNvCxnSpPr/>
          <p:nvPr/>
        </p:nvCxnSpPr>
        <p:spPr bwMode="auto">
          <a:xfrm flipH="1">
            <a:off x="35814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Gerade Verbindung 192"/>
          <p:cNvCxnSpPr/>
          <p:nvPr/>
        </p:nvCxnSpPr>
        <p:spPr bwMode="auto">
          <a:xfrm>
            <a:off x="41910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>
            <a:off x="39624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Gerade Verbindung 194"/>
          <p:cNvCxnSpPr/>
          <p:nvPr/>
        </p:nvCxnSpPr>
        <p:spPr bwMode="auto">
          <a:xfrm>
            <a:off x="3962400" y="2895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Gerade Verbindung 195"/>
          <p:cNvCxnSpPr/>
          <p:nvPr/>
        </p:nvCxnSpPr>
        <p:spPr bwMode="auto">
          <a:xfrm>
            <a:off x="3962400" y="3352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Gerade Verbindung 196"/>
          <p:cNvCxnSpPr/>
          <p:nvPr/>
        </p:nvCxnSpPr>
        <p:spPr bwMode="auto">
          <a:xfrm>
            <a:off x="4191000" y="2514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Gerade Verbindung 197"/>
          <p:cNvCxnSpPr/>
          <p:nvPr/>
        </p:nvCxnSpPr>
        <p:spPr bwMode="auto">
          <a:xfrm>
            <a:off x="37338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9" name="Abgerundetes Rechteck 198"/>
          <p:cNvSpPr/>
          <p:nvPr/>
        </p:nvSpPr>
        <p:spPr bwMode="auto">
          <a:xfrm>
            <a:off x="3810000" y="2895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0" name="Gerade Verbindung 199"/>
          <p:cNvCxnSpPr/>
          <p:nvPr/>
        </p:nvCxnSpPr>
        <p:spPr bwMode="auto">
          <a:xfrm flipH="1">
            <a:off x="35814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Gerade Verbindung 200"/>
          <p:cNvCxnSpPr/>
          <p:nvPr/>
        </p:nvCxnSpPr>
        <p:spPr bwMode="auto">
          <a:xfrm>
            <a:off x="39624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>
            <a:off x="39624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Gerade Verbindung 202"/>
          <p:cNvCxnSpPr/>
          <p:nvPr/>
        </p:nvCxnSpPr>
        <p:spPr bwMode="auto">
          <a:xfrm>
            <a:off x="3962400" y="2514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37338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" name="Abgerundetes Rechteck 204"/>
          <p:cNvSpPr/>
          <p:nvPr/>
        </p:nvSpPr>
        <p:spPr bwMode="auto">
          <a:xfrm>
            <a:off x="3810000" y="20574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6" name="Gerade Verbindung 205"/>
          <p:cNvCxnSpPr/>
          <p:nvPr/>
        </p:nvCxnSpPr>
        <p:spPr bwMode="auto">
          <a:xfrm flipH="1">
            <a:off x="3581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Gerade Verbindung 206"/>
          <p:cNvCxnSpPr/>
          <p:nvPr/>
        </p:nvCxnSpPr>
        <p:spPr bwMode="auto">
          <a:xfrm>
            <a:off x="4191000" y="3352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Gerade Verbindung 207"/>
          <p:cNvCxnSpPr/>
          <p:nvPr/>
        </p:nvCxnSpPr>
        <p:spPr bwMode="auto">
          <a:xfrm>
            <a:off x="4038600" y="14478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/>
          <p:nvPr/>
        </p:nvCxnSpPr>
        <p:spPr bwMode="auto">
          <a:xfrm>
            <a:off x="4191000" y="1676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>
            <a:off x="4191000" y="99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>
            <a:off x="4191000" y="990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572000" y="838200"/>
            <a:ext cx="0" cy="556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35814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>
            <a:off x="35814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Gerade Verbindung 214"/>
          <p:cNvCxnSpPr/>
          <p:nvPr/>
        </p:nvCxnSpPr>
        <p:spPr bwMode="auto">
          <a:xfrm>
            <a:off x="35814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215"/>
          <p:cNvCxnSpPr/>
          <p:nvPr/>
        </p:nvCxnSpPr>
        <p:spPr bwMode="auto">
          <a:xfrm>
            <a:off x="35814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mit Pfeil 225"/>
          <p:cNvCxnSpPr/>
          <p:nvPr/>
        </p:nvCxnSpPr>
        <p:spPr bwMode="auto">
          <a:xfrm>
            <a:off x="7086600" y="3810000"/>
            <a:ext cx="1676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Gerade Verbindung mit Pfeil 226"/>
          <p:cNvCxnSpPr/>
          <p:nvPr/>
        </p:nvCxnSpPr>
        <p:spPr bwMode="auto">
          <a:xfrm flipV="1">
            <a:off x="7086600" y="2209800"/>
            <a:ext cx="0" cy="1600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Bogen 227"/>
          <p:cNvSpPr/>
          <p:nvPr/>
        </p:nvSpPr>
        <p:spPr bwMode="auto">
          <a:xfrm flipV="1">
            <a:off x="7010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9" name="Textfeld 228"/>
          <p:cNvSpPr txBox="1"/>
          <p:nvPr/>
        </p:nvSpPr>
        <p:spPr>
          <a:xfrm>
            <a:off x="8272881" y="3810000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Vgs</a:t>
            </a:r>
            <a:endParaRPr lang="de-DE" sz="800" dirty="0"/>
          </a:p>
        </p:txBody>
      </p:sp>
      <p:sp>
        <p:nvSpPr>
          <p:cNvPr id="230" name="Textfeld 229"/>
          <p:cNvSpPr txBox="1"/>
          <p:nvPr/>
        </p:nvSpPr>
        <p:spPr>
          <a:xfrm>
            <a:off x="6692719" y="2362200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Ids</a:t>
            </a:r>
            <a:endParaRPr lang="de-DE" sz="800" dirty="0"/>
          </a:p>
        </p:txBody>
      </p:sp>
      <p:sp>
        <p:nvSpPr>
          <p:cNvPr id="231" name="Bogen 230"/>
          <p:cNvSpPr/>
          <p:nvPr/>
        </p:nvSpPr>
        <p:spPr bwMode="auto">
          <a:xfrm flipV="1">
            <a:off x="7391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2" name="Gerade Verbindung mit Pfeil 231"/>
          <p:cNvCxnSpPr/>
          <p:nvPr/>
        </p:nvCxnSpPr>
        <p:spPr bwMode="auto">
          <a:xfrm>
            <a:off x="7696200" y="29718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3" name="Textfeld 232"/>
          <p:cNvSpPr txBox="1"/>
          <p:nvPr/>
        </p:nvSpPr>
        <p:spPr>
          <a:xfrm>
            <a:off x="7772400" y="2743200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V0</a:t>
            </a:r>
            <a:endParaRPr lang="de-DE" sz="800" dirty="0"/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8077200" y="2438400"/>
            <a:ext cx="0" cy="1981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Gerade Verbindung 236"/>
          <p:cNvCxnSpPr/>
          <p:nvPr/>
        </p:nvCxnSpPr>
        <p:spPr bwMode="auto">
          <a:xfrm>
            <a:off x="7696200" y="2438400"/>
            <a:ext cx="0" cy="1981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Gerade Verbindung 237"/>
          <p:cNvCxnSpPr/>
          <p:nvPr/>
        </p:nvCxnSpPr>
        <p:spPr bwMode="auto">
          <a:xfrm flipH="1">
            <a:off x="1219200" y="6096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Gerade Verbindung 238"/>
          <p:cNvCxnSpPr/>
          <p:nvPr/>
        </p:nvCxnSpPr>
        <p:spPr bwMode="auto">
          <a:xfrm>
            <a:off x="1066800" y="59436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Gerade Verbindung 239"/>
          <p:cNvCxnSpPr/>
          <p:nvPr/>
        </p:nvCxnSpPr>
        <p:spPr bwMode="auto">
          <a:xfrm flipH="1">
            <a:off x="838200" y="609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1" name="Abgerundetes Rechteck 240"/>
          <p:cNvSpPr/>
          <p:nvPr/>
        </p:nvSpPr>
        <p:spPr bwMode="auto">
          <a:xfrm>
            <a:off x="1828800" y="3733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9" name="Abgerundetes Rechteck 108"/>
          <p:cNvSpPr/>
          <p:nvPr/>
        </p:nvSpPr>
        <p:spPr bwMode="auto">
          <a:xfrm>
            <a:off x="1828800" y="45720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1" name="Abgerundetes Rechteck 110"/>
          <p:cNvSpPr/>
          <p:nvPr/>
        </p:nvSpPr>
        <p:spPr bwMode="auto">
          <a:xfrm>
            <a:off x="1828800" y="2895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2" name="Abgerundetes Rechteck 111"/>
          <p:cNvSpPr/>
          <p:nvPr/>
        </p:nvSpPr>
        <p:spPr bwMode="auto">
          <a:xfrm>
            <a:off x="1828800" y="20574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6" name="Abgerundetes Rechteck 145"/>
          <p:cNvSpPr/>
          <p:nvPr/>
        </p:nvSpPr>
        <p:spPr bwMode="auto">
          <a:xfrm>
            <a:off x="3810000" y="20574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7" name="Abgerundetes Rechteck 146"/>
          <p:cNvSpPr/>
          <p:nvPr/>
        </p:nvSpPr>
        <p:spPr bwMode="auto">
          <a:xfrm>
            <a:off x="3810000" y="2895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8" name="Abgerundetes Rechteck 147"/>
          <p:cNvSpPr/>
          <p:nvPr/>
        </p:nvSpPr>
        <p:spPr bwMode="auto">
          <a:xfrm>
            <a:off x="3810000" y="3733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9" name="Abgerundetes Rechteck 148"/>
          <p:cNvSpPr/>
          <p:nvPr/>
        </p:nvSpPr>
        <p:spPr bwMode="auto">
          <a:xfrm>
            <a:off x="3810000" y="45720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0" name="Textfeld 149"/>
          <p:cNvSpPr txBox="1"/>
          <p:nvPr/>
        </p:nvSpPr>
        <p:spPr>
          <a:xfrm>
            <a:off x="745226" y="16764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151" name="Textfeld 150"/>
          <p:cNvSpPr txBox="1"/>
          <p:nvPr/>
        </p:nvSpPr>
        <p:spPr>
          <a:xfrm>
            <a:off x="745226" y="25146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152" name="Textfeld 151"/>
          <p:cNvSpPr txBox="1"/>
          <p:nvPr/>
        </p:nvSpPr>
        <p:spPr>
          <a:xfrm>
            <a:off x="745226" y="33528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2</a:t>
            </a:r>
            <a:endParaRPr lang="de-DE" dirty="0"/>
          </a:p>
        </p:txBody>
      </p:sp>
      <p:sp>
        <p:nvSpPr>
          <p:cNvPr id="153" name="Textfeld 152"/>
          <p:cNvSpPr txBox="1"/>
          <p:nvPr/>
        </p:nvSpPr>
        <p:spPr>
          <a:xfrm>
            <a:off x="745226" y="41910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3</a:t>
            </a:r>
            <a:endParaRPr lang="de-DE" dirty="0"/>
          </a:p>
        </p:txBody>
      </p:sp>
      <p:sp>
        <p:nvSpPr>
          <p:cNvPr id="154" name="Textfeld 153"/>
          <p:cNvSpPr txBox="1"/>
          <p:nvPr/>
        </p:nvSpPr>
        <p:spPr>
          <a:xfrm>
            <a:off x="2683774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155" name="Textfeld 154"/>
          <p:cNvSpPr txBox="1"/>
          <p:nvPr/>
        </p:nvSpPr>
        <p:spPr>
          <a:xfrm>
            <a:off x="4572000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Transistor T1 leitet gut und entlädt QN gegen 0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62484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121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Ellipse 191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3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Gruppieren 194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197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6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19812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Freihandform 5"/>
          <p:cNvSpPr/>
          <p:nvPr/>
        </p:nvSpPr>
        <p:spPr bwMode="auto">
          <a:xfrm>
            <a:off x="2184400" y="3251200"/>
            <a:ext cx="918855" cy="701549"/>
          </a:xfrm>
          <a:custGeom>
            <a:avLst/>
            <a:gdLst>
              <a:gd name="connsiteX0" fmla="*/ 838200 w 918855"/>
              <a:gd name="connsiteY0" fmla="*/ 0 h 701549"/>
              <a:gd name="connsiteX1" fmla="*/ 838200 w 918855"/>
              <a:gd name="connsiteY1" fmla="*/ 622300 h 701549"/>
              <a:gd name="connsiteX2" fmla="*/ 0 w 918855"/>
              <a:gd name="connsiteY2" fmla="*/ 673100 h 70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8855" h="701549">
                <a:moveTo>
                  <a:pt x="838200" y="0"/>
                </a:moveTo>
                <a:cubicBezTo>
                  <a:pt x="908050" y="255058"/>
                  <a:pt x="977900" y="510117"/>
                  <a:pt x="838200" y="622300"/>
                </a:cubicBezTo>
                <a:cubicBezTo>
                  <a:pt x="698500" y="734483"/>
                  <a:pt x="349250" y="703791"/>
                  <a:pt x="0" y="6731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4" name="Gerade Verbindung 63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28956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67" name="Textfeld 66"/>
          <p:cNvSpPr txBox="1"/>
          <p:nvPr/>
        </p:nvSpPr>
        <p:spPr>
          <a:xfrm>
            <a:off x="1676400" y="4419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68" name="Textfeld 67"/>
          <p:cNvSpPr txBox="1"/>
          <p:nvPr/>
        </p:nvSpPr>
        <p:spPr>
          <a:xfrm>
            <a:off x="3429000" y="31242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69" name="Textfeld 68"/>
          <p:cNvSpPr txBox="1"/>
          <p:nvPr/>
        </p:nvSpPr>
        <p:spPr>
          <a:xfrm>
            <a:off x="1218456" y="5486400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line N</a:t>
            </a:r>
            <a:endParaRPr lang="en-US" dirty="0"/>
          </a:p>
        </p:txBody>
      </p:sp>
      <p:sp>
        <p:nvSpPr>
          <p:cNvPr id="70" name="Textfeld 69"/>
          <p:cNvSpPr txBox="1"/>
          <p:nvPr/>
        </p:nvSpPr>
        <p:spPr>
          <a:xfrm>
            <a:off x="6324600" y="5486400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line P</a:t>
            </a:r>
            <a:endParaRPr lang="en-US" dirty="0"/>
          </a:p>
        </p:txBody>
      </p:sp>
      <p:sp>
        <p:nvSpPr>
          <p:cNvPr id="71" name="Textfeld 70"/>
          <p:cNvSpPr txBox="1"/>
          <p:nvPr/>
        </p:nvSpPr>
        <p:spPr>
          <a:xfrm>
            <a:off x="578457" y="2743200"/>
            <a:ext cx="1197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Read/write line</a:t>
            </a:r>
            <a:endParaRPr lang="en-US" dirty="0"/>
          </a:p>
        </p:txBody>
      </p:sp>
      <p:sp>
        <p:nvSpPr>
          <p:cNvPr id="72" name="Textfeld 71"/>
          <p:cNvSpPr txBox="1"/>
          <p:nvPr/>
        </p:nvSpPr>
        <p:spPr>
          <a:xfrm>
            <a:off x="5867400" y="39624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73" name="Textfeld 72"/>
          <p:cNvSpPr txBox="1"/>
          <p:nvPr/>
        </p:nvSpPr>
        <p:spPr>
          <a:xfrm>
            <a:off x="1981200" y="40386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74" name="Textfeld 73"/>
          <p:cNvSpPr txBox="1"/>
          <p:nvPr/>
        </p:nvSpPr>
        <p:spPr>
          <a:xfrm>
            <a:off x="4605720" y="525780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Tn1</a:t>
            </a:r>
            <a:endParaRPr lang="en-US" dirty="0"/>
          </a:p>
        </p:txBody>
      </p:sp>
      <p:sp>
        <p:nvSpPr>
          <p:cNvPr id="75" name="Textfeld 74"/>
          <p:cNvSpPr txBox="1"/>
          <p:nvPr/>
        </p:nvSpPr>
        <p:spPr>
          <a:xfrm>
            <a:off x="3048000" y="365760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Tp2</a:t>
            </a:r>
            <a:endParaRPr lang="en-US" dirty="0"/>
          </a:p>
        </p:txBody>
      </p:sp>
      <p:sp>
        <p:nvSpPr>
          <p:cNvPr id="76" name="Textfeld 75"/>
          <p:cNvSpPr txBox="1"/>
          <p:nvPr/>
        </p:nvSpPr>
        <p:spPr>
          <a:xfrm>
            <a:off x="5105400" y="44196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77" name="Textfeld 76"/>
          <p:cNvSpPr txBox="1"/>
          <p:nvPr/>
        </p:nvSpPr>
        <p:spPr>
          <a:xfrm>
            <a:off x="2687897" y="44196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Erase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Flash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120</a:t>
            </a:fld>
            <a:endParaRPr lang="de-DE" altLang="de-DE"/>
          </a:p>
        </p:txBody>
      </p:sp>
      <p:cxnSp>
        <p:nvCxnSpPr>
          <p:cNvPr id="101" name="Gerade Verbindung 100"/>
          <p:cNvCxnSpPr/>
          <p:nvPr/>
        </p:nvCxnSpPr>
        <p:spPr bwMode="auto">
          <a:xfrm>
            <a:off x="22098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 Verbindung 102"/>
          <p:cNvCxnSpPr/>
          <p:nvPr/>
        </p:nvCxnSpPr>
        <p:spPr bwMode="auto">
          <a:xfrm>
            <a:off x="19812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Gerade Verbindung 103"/>
          <p:cNvCxnSpPr/>
          <p:nvPr/>
        </p:nvCxnSpPr>
        <p:spPr bwMode="auto">
          <a:xfrm>
            <a:off x="1981200" y="4572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>
            <a:off x="1981200" y="5029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 Verbindung 105"/>
          <p:cNvCxnSpPr/>
          <p:nvPr/>
        </p:nvCxnSpPr>
        <p:spPr bwMode="auto">
          <a:xfrm>
            <a:off x="2209800" y="4191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106"/>
          <p:cNvCxnSpPr/>
          <p:nvPr/>
        </p:nvCxnSpPr>
        <p:spPr bwMode="auto">
          <a:xfrm>
            <a:off x="2209800" y="5029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17526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Abgerundetes Rechteck 4"/>
          <p:cNvSpPr/>
          <p:nvPr/>
        </p:nvSpPr>
        <p:spPr bwMode="auto">
          <a:xfrm>
            <a:off x="1828800" y="45720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 flipH="1">
            <a:off x="1600200" y="4800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>
            <a:off x="2057400" y="54864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22098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19812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 Verbindung 81"/>
          <p:cNvCxnSpPr/>
          <p:nvPr/>
        </p:nvCxnSpPr>
        <p:spPr bwMode="auto">
          <a:xfrm>
            <a:off x="19812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19812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17526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Abgerundetes Rechteck 91"/>
          <p:cNvSpPr/>
          <p:nvPr/>
        </p:nvSpPr>
        <p:spPr bwMode="auto">
          <a:xfrm>
            <a:off x="18288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4" name="Gerade Verbindung 93"/>
          <p:cNvCxnSpPr/>
          <p:nvPr/>
        </p:nvCxnSpPr>
        <p:spPr bwMode="auto">
          <a:xfrm flipH="1">
            <a:off x="16002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22098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19812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1981200" y="2895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101"/>
          <p:cNvCxnSpPr/>
          <p:nvPr/>
        </p:nvCxnSpPr>
        <p:spPr bwMode="auto">
          <a:xfrm>
            <a:off x="1981200" y="3352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109"/>
          <p:cNvCxnSpPr/>
          <p:nvPr/>
        </p:nvCxnSpPr>
        <p:spPr bwMode="auto">
          <a:xfrm>
            <a:off x="2209800" y="2514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17526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Abgerundetes Rechteck 113"/>
          <p:cNvSpPr/>
          <p:nvPr/>
        </p:nvSpPr>
        <p:spPr bwMode="auto">
          <a:xfrm>
            <a:off x="1828800" y="2895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5" name="Gerade Verbindung 114"/>
          <p:cNvCxnSpPr/>
          <p:nvPr/>
        </p:nvCxnSpPr>
        <p:spPr bwMode="auto">
          <a:xfrm flipH="1">
            <a:off x="16002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19812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>
            <a:off x="19812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1981200" y="2514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>
            <a:off x="17526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Abgerundetes Rechteck 119"/>
          <p:cNvSpPr/>
          <p:nvPr/>
        </p:nvSpPr>
        <p:spPr bwMode="auto">
          <a:xfrm>
            <a:off x="1828800" y="20574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1" name="Gerade Verbindung 120"/>
          <p:cNvCxnSpPr/>
          <p:nvPr/>
        </p:nvCxnSpPr>
        <p:spPr bwMode="auto">
          <a:xfrm flipH="1">
            <a:off x="16002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Gerade Verbindung 121"/>
          <p:cNvCxnSpPr/>
          <p:nvPr/>
        </p:nvCxnSpPr>
        <p:spPr bwMode="auto">
          <a:xfrm>
            <a:off x="2209800" y="3352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122"/>
          <p:cNvCxnSpPr/>
          <p:nvPr/>
        </p:nvCxnSpPr>
        <p:spPr bwMode="auto">
          <a:xfrm>
            <a:off x="2057400" y="14478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>
            <a:off x="2209800" y="1676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Gerade Verbindung 124"/>
          <p:cNvCxnSpPr/>
          <p:nvPr/>
        </p:nvCxnSpPr>
        <p:spPr bwMode="auto">
          <a:xfrm>
            <a:off x="2209800" y="99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2209800" y="990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2590800" y="838200"/>
            <a:ext cx="0" cy="556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1219200" y="1524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125"/>
          <p:cNvCxnSpPr/>
          <p:nvPr/>
        </p:nvCxnSpPr>
        <p:spPr bwMode="auto">
          <a:xfrm>
            <a:off x="1219200" y="1905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16002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126"/>
          <p:cNvCxnSpPr/>
          <p:nvPr/>
        </p:nvCxnSpPr>
        <p:spPr bwMode="auto">
          <a:xfrm>
            <a:off x="1219200" y="27432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Gerade Verbindung 127"/>
          <p:cNvCxnSpPr/>
          <p:nvPr/>
        </p:nvCxnSpPr>
        <p:spPr bwMode="auto">
          <a:xfrm>
            <a:off x="16002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Gerade Verbindung 128"/>
          <p:cNvCxnSpPr/>
          <p:nvPr/>
        </p:nvCxnSpPr>
        <p:spPr bwMode="auto">
          <a:xfrm>
            <a:off x="1219200" y="35814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>
            <a:off x="16002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 Verbindung 130"/>
          <p:cNvCxnSpPr/>
          <p:nvPr/>
        </p:nvCxnSpPr>
        <p:spPr bwMode="auto">
          <a:xfrm>
            <a:off x="1219200" y="44196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31"/>
          <p:cNvCxnSpPr/>
          <p:nvPr/>
        </p:nvCxnSpPr>
        <p:spPr bwMode="auto">
          <a:xfrm>
            <a:off x="16002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32"/>
          <p:cNvCxnSpPr/>
          <p:nvPr/>
        </p:nvCxnSpPr>
        <p:spPr bwMode="auto">
          <a:xfrm>
            <a:off x="1219200" y="55626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>
            <a:off x="41910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>
            <a:off x="39624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Gerade Verbindung 135"/>
          <p:cNvCxnSpPr/>
          <p:nvPr/>
        </p:nvCxnSpPr>
        <p:spPr bwMode="auto">
          <a:xfrm>
            <a:off x="3962400" y="4572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>
            <a:off x="3962400" y="5029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4191000" y="4191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>
            <a:off x="4191000" y="5029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>
            <a:off x="37338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Abgerundetes Rechteck 140"/>
          <p:cNvSpPr/>
          <p:nvPr/>
        </p:nvSpPr>
        <p:spPr bwMode="auto">
          <a:xfrm>
            <a:off x="3810000" y="45720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2" name="Gerade Verbindung 141"/>
          <p:cNvCxnSpPr/>
          <p:nvPr/>
        </p:nvCxnSpPr>
        <p:spPr bwMode="auto">
          <a:xfrm flipH="1">
            <a:off x="3581400" y="4800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>
            <a:off x="4038600" y="54864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>
            <a:off x="41910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>
            <a:off x="39624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>
            <a:off x="39624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>
            <a:off x="39624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>
            <a:off x="37338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1" name="Abgerundetes Rechteck 190"/>
          <p:cNvSpPr/>
          <p:nvPr/>
        </p:nvSpPr>
        <p:spPr bwMode="auto">
          <a:xfrm>
            <a:off x="38100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2" name="Gerade Verbindung 191"/>
          <p:cNvCxnSpPr/>
          <p:nvPr/>
        </p:nvCxnSpPr>
        <p:spPr bwMode="auto">
          <a:xfrm flipH="1">
            <a:off x="35814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Gerade Verbindung 192"/>
          <p:cNvCxnSpPr/>
          <p:nvPr/>
        </p:nvCxnSpPr>
        <p:spPr bwMode="auto">
          <a:xfrm>
            <a:off x="41910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>
            <a:off x="39624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Gerade Verbindung 194"/>
          <p:cNvCxnSpPr/>
          <p:nvPr/>
        </p:nvCxnSpPr>
        <p:spPr bwMode="auto">
          <a:xfrm>
            <a:off x="3962400" y="2895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Gerade Verbindung 195"/>
          <p:cNvCxnSpPr/>
          <p:nvPr/>
        </p:nvCxnSpPr>
        <p:spPr bwMode="auto">
          <a:xfrm>
            <a:off x="3962400" y="3352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Gerade Verbindung 196"/>
          <p:cNvCxnSpPr/>
          <p:nvPr/>
        </p:nvCxnSpPr>
        <p:spPr bwMode="auto">
          <a:xfrm>
            <a:off x="4191000" y="2514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Gerade Verbindung 197"/>
          <p:cNvCxnSpPr/>
          <p:nvPr/>
        </p:nvCxnSpPr>
        <p:spPr bwMode="auto">
          <a:xfrm>
            <a:off x="37338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9" name="Abgerundetes Rechteck 198"/>
          <p:cNvSpPr/>
          <p:nvPr/>
        </p:nvSpPr>
        <p:spPr bwMode="auto">
          <a:xfrm>
            <a:off x="3810000" y="2895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0" name="Gerade Verbindung 199"/>
          <p:cNvCxnSpPr/>
          <p:nvPr/>
        </p:nvCxnSpPr>
        <p:spPr bwMode="auto">
          <a:xfrm flipH="1">
            <a:off x="35814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Gerade Verbindung 200"/>
          <p:cNvCxnSpPr/>
          <p:nvPr/>
        </p:nvCxnSpPr>
        <p:spPr bwMode="auto">
          <a:xfrm>
            <a:off x="39624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>
            <a:off x="39624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Gerade Verbindung 202"/>
          <p:cNvCxnSpPr/>
          <p:nvPr/>
        </p:nvCxnSpPr>
        <p:spPr bwMode="auto">
          <a:xfrm>
            <a:off x="3962400" y="2514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37338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" name="Abgerundetes Rechteck 204"/>
          <p:cNvSpPr/>
          <p:nvPr/>
        </p:nvSpPr>
        <p:spPr bwMode="auto">
          <a:xfrm>
            <a:off x="3810000" y="20574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6" name="Gerade Verbindung 205"/>
          <p:cNvCxnSpPr/>
          <p:nvPr/>
        </p:nvCxnSpPr>
        <p:spPr bwMode="auto">
          <a:xfrm flipH="1">
            <a:off x="3581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Gerade Verbindung 206"/>
          <p:cNvCxnSpPr/>
          <p:nvPr/>
        </p:nvCxnSpPr>
        <p:spPr bwMode="auto">
          <a:xfrm>
            <a:off x="4191000" y="3352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Gerade Verbindung 207"/>
          <p:cNvCxnSpPr/>
          <p:nvPr/>
        </p:nvCxnSpPr>
        <p:spPr bwMode="auto">
          <a:xfrm>
            <a:off x="4038600" y="14478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/>
          <p:nvPr/>
        </p:nvCxnSpPr>
        <p:spPr bwMode="auto">
          <a:xfrm>
            <a:off x="4191000" y="1676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>
            <a:off x="4191000" y="99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>
            <a:off x="4191000" y="990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572000" y="838200"/>
            <a:ext cx="0" cy="556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35814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>
            <a:off x="35814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Gerade Verbindung 214"/>
          <p:cNvCxnSpPr/>
          <p:nvPr/>
        </p:nvCxnSpPr>
        <p:spPr bwMode="auto">
          <a:xfrm>
            <a:off x="35814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215"/>
          <p:cNvCxnSpPr/>
          <p:nvPr/>
        </p:nvCxnSpPr>
        <p:spPr bwMode="auto">
          <a:xfrm>
            <a:off x="35814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mit Pfeil 225"/>
          <p:cNvCxnSpPr/>
          <p:nvPr/>
        </p:nvCxnSpPr>
        <p:spPr bwMode="auto">
          <a:xfrm>
            <a:off x="7086600" y="3810000"/>
            <a:ext cx="1676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Gerade Verbindung mit Pfeil 226"/>
          <p:cNvCxnSpPr/>
          <p:nvPr/>
        </p:nvCxnSpPr>
        <p:spPr bwMode="auto">
          <a:xfrm flipV="1">
            <a:off x="7086600" y="2209800"/>
            <a:ext cx="0" cy="1600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Bogen 227"/>
          <p:cNvSpPr/>
          <p:nvPr/>
        </p:nvSpPr>
        <p:spPr bwMode="auto">
          <a:xfrm flipV="1">
            <a:off x="7010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9" name="Textfeld 228"/>
          <p:cNvSpPr txBox="1"/>
          <p:nvPr/>
        </p:nvSpPr>
        <p:spPr>
          <a:xfrm>
            <a:off x="8272881" y="3810000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Vgs</a:t>
            </a:r>
            <a:endParaRPr lang="de-DE" sz="800" dirty="0"/>
          </a:p>
        </p:txBody>
      </p:sp>
      <p:sp>
        <p:nvSpPr>
          <p:cNvPr id="230" name="Textfeld 229"/>
          <p:cNvSpPr txBox="1"/>
          <p:nvPr/>
        </p:nvSpPr>
        <p:spPr>
          <a:xfrm>
            <a:off x="6692719" y="2362200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Ids</a:t>
            </a:r>
            <a:endParaRPr lang="de-DE" sz="800" dirty="0"/>
          </a:p>
        </p:txBody>
      </p:sp>
      <p:sp>
        <p:nvSpPr>
          <p:cNvPr id="231" name="Bogen 230"/>
          <p:cNvSpPr/>
          <p:nvPr/>
        </p:nvSpPr>
        <p:spPr bwMode="auto">
          <a:xfrm flipV="1">
            <a:off x="7391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2" name="Gerade Verbindung mit Pfeil 231"/>
          <p:cNvCxnSpPr/>
          <p:nvPr/>
        </p:nvCxnSpPr>
        <p:spPr bwMode="auto">
          <a:xfrm>
            <a:off x="7696200" y="29718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3" name="Textfeld 232"/>
          <p:cNvSpPr txBox="1"/>
          <p:nvPr/>
        </p:nvSpPr>
        <p:spPr>
          <a:xfrm>
            <a:off x="7772400" y="2743200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V0</a:t>
            </a:r>
            <a:endParaRPr lang="de-DE" sz="800" dirty="0"/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8077200" y="2438400"/>
            <a:ext cx="0" cy="1981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Gerade Verbindung 236"/>
          <p:cNvCxnSpPr/>
          <p:nvPr/>
        </p:nvCxnSpPr>
        <p:spPr bwMode="auto">
          <a:xfrm>
            <a:off x="7696200" y="2438400"/>
            <a:ext cx="0" cy="1981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Gerade Verbindung 237"/>
          <p:cNvCxnSpPr/>
          <p:nvPr/>
        </p:nvCxnSpPr>
        <p:spPr bwMode="auto">
          <a:xfrm flipH="1">
            <a:off x="1219200" y="6096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Gerade Verbindung 238"/>
          <p:cNvCxnSpPr/>
          <p:nvPr/>
        </p:nvCxnSpPr>
        <p:spPr bwMode="auto">
          <a:xfrm>
            <a:off x="1066800" y="59436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Gerade Verbindung 239"/>
          <p:cNvCxnSpPr/>
          <p:nvPr/>
        </p:nvCxnSpPr>
        <p:spPr bwMode="auto">
          <a:xfrm flipH="1">
            <a:off x="838200" y="609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1" name="Abgerundetes Rechteck 240"/>
          <p:cNvSpPr/>
          <p:nvPr/>
        </p:nvSpPr>
        <p:spPr bwMode="auto">
          <a:xfrm>
            <a:off x="1828800" y="3733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9" name="Abgerundetes Rechteck 108"/>
          <p:cNvSpPr/>
          <p:nvPr/>
        </p:nvSpPr>
        <p:spPr bwMode="auto">
          <a:xfrm>
            <a:off x="1828800" y="45720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1" name="Abgerundetes Rechteck 110"/>
          <p:cNvSpPr/>
          <p:nvPr/>
        </p:nvSpPr>
        <p:spPr bwMode="auto">
          <a:xfrm>
            <a:off x="1828800" y="2895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2" name="Abgerundetes Rechteck 111"/>
          <p:cNvSpPr/>
          <p:nvPr/>
        </p:nvSpPr>
        <p:spPr bwMode="auto">
          <a:xfrm>
            <a:off x="1828800" y="20574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6" name="Abgerundetes Rechteck 145"/>
          <p:cNvSpPr/>
          <p:nvPr/>
        </p:nvSpPr>
        <p:spPr bwMode="auto">
          <a:xfrm>
            <a:off x="3810000" y="20574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7" name="Abgerundetes Rechteck 146"/>
          <p:cNvSpPr/>
          <p:nvPr/>
        </p:nvSpPr>
        <p:spPr bwMode="auto">
          <a:xfrm>
            <a:off x="3810000" y="2895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8" name="Abgerundetes Rechteck 147"/>
          <p:cNvSpPr/>
          <p:nvPr/>
        </p:nvSpPr>
        <p:spPr bwMode="auto">
          <a:xfrm>
            <a:off x="3810000" y="3733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9" name="Abgerundetes Rechteck 148"/>
          <p:cNvSpPr/>
          <p:nvPr/>
        </p:nvSpPr>
        <p:spPr bwMode="auto">
          <a:xfrm>
            <a:off x="3810000" y="45720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1219200" y="1752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Gerade Verbindung 150"/>
          <p:cNvCxnSpPr/>
          <p:nvPr/>
        </p:nvCxnSpPr>
        <p:spPr bwMode="auto">
          <a:xfrm>
            <a:off x="1219200" y="3429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Gerade Verbindung 151"/>
          <p:cNvCxnSpPr/>
          <p:nvPr/>
        </p:nvCxnSpPr>
        <p:spPr bwMode="auto">
          <a:xfrm>
            <a:off x="1219200" y="4267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" name="Gruppieren 20"/>
          <p:cNvGrpSpPr/>
          <p:nvPr/>
        </p:nvGrpSpPr>
        <p:grpSpPr>
          <a:xfrm>
            <a:off x="762000" y="2133600"/>
            <a:ext cx="5029200" cy="2895600"/>
            <a:chOff x="762000" y="2133600"/>
            <a:chExt cx="5029200" cy="2895600"/>
          </a:xfrm>
        </p:grpSpPr>
        <p:cxnSp>
          <p:nvCxnSpPr>
            <p:cNvPr id="12" name="Gerade Verbindung 11"/>
            <p:cNvCxnSpPr/>
            <p:nvPr/>
          </p:nvCxnSpPr>
          <p:spPr bwMode="auto">
            <a:xfrm>
              <a:off x="2057400" y="48006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4038600" y="48006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2057400" y="39624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4038600" y="39624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2057400" y="31242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>
              <a:off x="4038600" y="31242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" name="Gerade Verbindung 157"/>
            <p:cNvCxnSpPr/>
            <p:nvPr/>
          </p:nvCxnSpPr>
          <p:spPr bwMode="auto">
            <a:xfrm>
              <a:off x="2057400" y="22860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Gerade Verbindung 158"/>
            <p:cNvCxnSpPr/>
            <p:nvPr/>
          </p:nvCxnSpPr>
          <p:spPr bwMode="auto">
            <a:xfrm>
              <a:off x="4038600" y="22860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/>
          </p:nvCxnSpPr>
          <p:spPr bwMode="auto">
            <a:xfrm>
              <a:off x="4343400" y="2133600"/>
              <a:ext cx="0" cy="289560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2362200" y="2133600"/>
              <a:ext cx="0" cy="289560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/>
            <p:cNvCxnSpPr/>
            <p:nvPr/>
          </p:nvCxnSpPr>
          <p:spPr bwMode="auto">
            <a:xfrm flipH="1">
              <a:off x="762000" y="2133600"/>
              <a:ext cx="50292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0" name="Textfeld 149"/>
          <p:cNvSpPr txBox="1"/>
          <p:nvPr/>
        </p:nvSpPr>
        <p:spPr>
          <a:xfrm>
            <a:off x="745226" y="16764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161" name="Textfeld 160"/>
          <p:cNvSpPr txBox="1"/>
          <p:nvPr/>
        </p:nvSpPr>
        <p:spPr>
          <a:xfrm>
            <a:off x="745226" y="25146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162" name="Textfeld 161"/>
          <p:cNvSpPr txBox="1"/>
          <p:nvPr/>
        </p:nvSpPr>
        <p:spPr>
          <a:xfrm>
            <a:off x="745226" y="33528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2</a:t>
            </a:r>
            <a:endParaRPr lang="de-DE" dirty="0"/>
          </a:p>
        </p:txBody>
      </p:sp>
      <p:sp>
        <p:nvSpPr>
          <p:cNvPr id="163" name="Textfeld 162"/>
          <p:cNvSpPr txBox="1"/>
          <p:nvPr/>
        </p:nvSpPr>
        <p:spPr>
          <a:xfrm>
            <a:off x="745226" y="41910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3</a:t>
            </a:r>
            <a:endParaRPr lang="de-DE" dirty="0"/>
          </a:p>
        </p:txBody>
      </p:sp>
      <p:sp>
        <p:nvSpPr>
          <p:cNvPr id="164" name="Textfeld 163"/>
          <p:cNvSpPr txBox="1"/>
          <p:nvPr/>
        </p:nvSpPr>
        <p:spPr>
          <a:xfrm>
            <a:off x="2683774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165" name="Textfeld 164"/>
          <p:cNvSpPr txBox="1"/>
          <p:nvPr/>
        </p:nvSpPr>
        <p:spPr>
          <a:xfrm>
            <a:off x="4572000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166" name="Textfeld 165"/>
          <p:cNvSpPr txBox="1"/>
          <p:nvPr/>
        </p:nvSpPr>
        <p:spPr>
          <a:xfrm>
            <a:off x="4977791" y="2133600"/>
            <a:ext cx="756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Substrat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39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Erase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Flash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121</a:t>
            </a:fld>
            <a:endParaRPr lang="de-DE" altLang="de-DE"/>
          </a:p>
        </p:txBody>
      </p:sp>
      <p:cxnSp>
        <p:nvCxnSpPr>
          <p:cNvPr id="101" name="Gerade Verbindung 100"/>
          <p:cNvCxnSpPr/>
          <p:nvPr/>
        </p:nvCxnSpPr>
        <p:spPr bwMode="auto">
          <a:xfrm>
            <a:off x="22098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 Verbindung 102"/>
          <p:cNvCxnSpPr/>
          <p:nvPr/>
        </p:nvCxnSpPr>
        <p:spPr bwMode="auto">
          <a:xfrm>
            <a:off x="19812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Gerade Verbindung 103"/>
          <p:cNvCxnSpPr/>
          <p:nvPr/>
        </p:nvCxnSpPr>
        <p:spPr bwMode="auto">
          <a:xfrm>
            <a:off x="1981200" y="4572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>
            <a:off x="1981200" y="5029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 Verbindung 105"/>
          <p:cNvCxnSpPr/>
          <p:nvPr/>
        </p:nvCxnSpPr>
        <p:spPr bwMode="auto">
          <a:xfrm>
            <a:off x="2209800" y="4191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106"/>
          <p:cNvCxnSpPr/>
          <p:nvPr/>
        </p:nvCxnSpPr>
        <p:spPr bwMode="auto">
          <a:xfrm>
            <a:off x="2209800" y="5029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17526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Abgerundetes Rechteck 4"/>
          <p:cNvSpPr/>
          <p:nvPr/>
        </p:nvSpPr>
        <p:spPr bwMode="auto">
          <a:xfrm>
            <a:off x="1828800" y="45720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 flipH="1">
            <a:off x="1600200" y="4800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>
            <a:off x="2057400" y="54864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22098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19812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 Verbindung 81"/>
          <p:cNvCxnSpPr/>
          <p:nvPr/>
        </p:nvCxnSpPr>
        <p:spPr bwMode="auto">
          <a:xfrm>
            <a:off x="19812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19812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17526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Abgerundetes Rechteck 91"/>
          <p:cNvSpPr/>
          <p:nvPr/>
        </p:nvSpPr>
        <p:spPr bwMode="auto">
          <a:xfrm>
            <a:off x="18288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4" name="Gerade Verbindung 93"/>
          <p:cNvCxnSpPr/>
          <p:nvPr/>
        </p:nvCxnSpPr>
        <p:spPr bwMode="auto">
          <a:xfrm flipH="1">
            <a:off x="16002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22098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19812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1981200" y="2895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101"/>
          <p:cNvCxnSpPr/>
          <p:nvPr/>
        </p:nvCxnSpPr>
        <p:spPr bwMode="auto">
          <a:xfrm>
            <a:off x="1981200" y="3352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109"/>
          <p:cNvCxnSpPr/>
          <p:nvPr/>
        </p:nvCxnSpPr>
        <p:spPr bwMode="auto">
          <a:xfrm>
            <a:off x="2209800" y="2514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17526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Abgerundetes Rechteck 113"/>
          <p:cNvSpPr/>
          <p:nvPr/>
        </p:nvSpPr>
        <p:spPr bwMode="auto">
          <a:xfrm>
            <a:off x="1828800" y="2895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5" name="Gerade Verbindung 114"/>
          <p:cNvCxnSpPr/>
          <p:nvPr/>
        </p:nvCxnSpPr>
        <p:spPr bwMode="auto">
          <a:xfrm flipH="1">
            <a:off x="16002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19812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>
            <a:off x="19812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1981200" y="2514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>
            <a:off x="17526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Abgerundetes Rechteck 119"/>
          <p:cNvSpPr/>
          <p:nvPr/>
        </p:nvSpPr>
        <p:spPr bwMode="auto">
          <a:xfrm>
            <a:off x="1828800" y="20574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1" name="Gerade Verbindung 120"/>
          <p:cNvCxnSpPr/>
          <p:nvPr/>
        </p:nvCxnSpPr>
        <p:spPr bwMode="auto">
          <a:xfrm flipH="1">
            <a:off x="16002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Gerade Verbindung 121"/>
          <p:cNvCxnSpPr/>
          <p:nvPr/>
        </p:nvCxnSpPr>
        <p:spPr bwMode="auto">
          <a:xfrm>
            <a:off x="2209800" y="3352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122"/>
          <p:cNvCxnSpPr/>
          <p:nvPr/>
        </p:nvCxnSpPr>
        <p:spPr bwMode="auto">
          <a:xfrm>
            <a:off x="2057400" y="14478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>
            <a:off x="2209800" y="1676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Gerade Verbindung 124"/>
          <p:cNvCxnSpPr/>
          <p:nvPr/>
        </p:nvCxnSpPr>
        <p:spPr bwMode="auto">
          <a:xfrm>
            <a:off x="2209800" y="99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2209800" y="990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2590800" y="838200"/>
            <a:ext cx="0" cy="556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1219200" y="1524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125"/>
          <p:cNvCxnSpPr/>
          <p:nvPr/>
        </p:nvCxnSpPr>
        <p:spPr bwMode="auto">
          <a:xfrm>
            <a:off x="1219200" y="1905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16002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126"/>
          <p:cNvCxnSpPr/>
          <p:nvPr/>
        </p:nvCxnSpPr>
        <p:spPr bwMode="auto">
          <a:xfrm>
            <a:off x="1219200" y="27432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Gerade Verbindung 127"/>
          <p:cNvCxnSpPr/>
          <p:nvPr/>
        </p:nvCxnSpPr>
        <p:spPr bwMode="auto">
          <a:xfrm>
            <a:off x="16002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Gerade Verbindung 128"/>
          <p:cNvCxnSpPr/>
          <p:nvPr/>
        </p:nvCxnSpPr>
        <p:spPr bwMode="auto">
          <a:xfrm>
            <a:off x="1219200" y="35814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>
            <a:off x="16002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 Verbindung 130"/>
          <p:cNvCxnSpPr/>
          <p:nvPr/>
        </p:nvCxnSpPr>
        <p:spPr bwMode="auto">
          <a:xfrm>
            <a:off x="1219200" y="44196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31"/>
          <p:cNvCxnSpPr/>
          <p:nvPr/>
        </p:nvCxnSpPr>
        <p:spPr bwMode="auto">
          <a:xfrm>
            <a:off x="16002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32"/>
          <p:cNvCxnSpPr/>
          <p:nvPr/>
        </p:nvCxnSpPr>
        <p:spPr bwMode="auto">
          <a:xfrm>
            <a:off x="1219200" y="55626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>
            <a:off x="41910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>
            <a:off x="39624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Gerade Verbindung 135"/>
          <p:cNvCxnSpPr/>
          <p:nvPr/>
        </p:nvCxnSpPr>
        <p:spPr bwMode="auto">
          <a:xfrm>
            <a:off x="3962400" y="4572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>
            <a:off x="3962400" y="5029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4191000" y="4191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>
            <a:off x="4191000" y="5029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>
            <a:off x="37338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Abgerundetes Rechteck 140"/>
          <p:cNvSpPr/>
          <p:nvPr/>
        </p:nvSpPr>
        <p:spPr bwMode="auto">
          <a:xfrm>
            <a:off x="3810000" y="45720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2" name="Gerade Verbindung 141"/>
          <p:cNvCxnSpPr/>
          <p:nvPr/>
        </p:nvCxnSpPr>
        <p:spPr bwMode="auto">
          <a:xfrm flipH="1">
            <a:off x="3581400" y="4800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>
            <a:off x="4038600" y="54864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>
            <a:off x="41910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>
            <a:off x="39624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>
            <a:off x="39624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>
            <a:off x="39624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>
            <a:off x="37338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1" name="Abgerundetes Rechteck 190"/>
          <p:cNvSpPr/>
          <p:nvPr/>
        </p:nvSpPr>
        <p:spPr bwMode="auto">
          <a:xfrm>
            <a:off x="38100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2" name="Gerade Verbindung 191"/>
          <p:cNvCxnSpPr/>
          <p:nvPr/>
        </p:nvCxnSpPr>
        <p:spPr bwMode="auto">
          <a:xfrm flipH="1">
            <a:off x="35814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Gerade Verbindung 192"/>
          <p:cNvCxnSpPr/>
          <p:nvPr/>
        </p:nvCxnSpPr>
        <p:spPr bwMode="auto">
          <a:xfrm>
            <a:off x="41910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>
            <a:off x="39624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Gerade Verbindung 194"/>
          <p:cNvCxnSpPr/>
          <p:nvPr/>
        </p:nvCxnSpPr>
        <p:spPr bwMode="auto">
          <a:xfrm>
            <a:off x="3962400" y="2895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Gerade Verbindung 195"/>
          <p:cNvCxnSpPr/>
          <p:nvPr/>
        </p:nvCxnSpPr>
        <p:spPr bwMode="auto">
          <a:xfrm>
            <a:off x="3962400" y="3352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Gerade Verbindung 196"/>
          <p:cNvCxnSpPr/>
          <p:nvPr/>
        </p:nvCxnSpPr>
        <p:spPr bwMode="auto">
          <a:xfrm>
            <a:off x="4191000" y="2514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Gerade Verbindung 197"/>
          <p:cNvCxnSpPr/>
          <p:nvPr/>
        </p:nvCxnSpPr>
        <p:spPr bwMode="auto">
          <a:xfrm>
            <a:off x="37338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9" name="Abgerundetes Rechteck 198"/>
          <p:cNvSpPr/>
          <p:nvPr/>
        </p:nvSpPr>
        <p:spPr bwMode="auto">
          <a:xfrm>
            <a:off x="3810000" y="2895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0" name="Gerade Verbindung 199"/>
          <p:cNvCxnSpPr/>
          <p:nvPr/>
        </p:nvCxnSpPr>
        <p:spPr bwMode="auto">
          <a:xfrm flipH="1">
            <a:off x="35814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Gerade Verbindung 200"/>
          <p:cNvCxnSpPr/>
          <p:nvPr/>
        </p:nvCxnSpPr>
        <p:spPr bwMode="auto">
          <a:xfrm>
            <a:off x="39624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>
            <a:off x="39624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Gerade Verbindung 202"/>
          <p:cNvCxnSpPr/>
          <p:nvPr/>
        </p:nvCxnSpPr>
        <p:spPr bwMode="auto">
          <a:xfrm>
            <a:off x="3962400" y="2514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37338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" name="Abgerundetes Rechteck 204"/>
          <p:cNvSpPr/>
          <p:nvPr/>
        </p:nvSpPr>
        <p:spPr bwMode="auto">
          <a:xfrm>
            <a:off x="3810000" y="20574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6" name="Gerade Verbindung 205"/>
          <p:cNvCxnSpPr/>
          <p:nvPr/>
        </p:nvCxnSpPr>
        <p:spPr bwMode="auto">
          <a:xfrm flipH="1">
            <a:off x="3581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Gerade Verbindung 206"/>
          <p:cNvCxnSpPr/>
          <p:nvPr/>
        </p:nvCxnSpPr>
        <p:spPr bwMode="auto">
          <a:xfrm>
            <a:off x="4191000" y="3352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Gerade Verbindung 207"/>
          <p:cNvCxnSpPr/>
          <p:nvPr/>
        </p:nvCxnSpPr>
        <p:spPr bwMode="auto">
          <a:xfrm>
            <a:off x="4038600" y="14478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/>
          <p:nvPr/>
        </p:nvCxnSpPr>
        <p:spPr bwMode="auto">
          <a:xfrm>
            <a:off x="4191000" y="1676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>
            <a:off x="4191000" y="99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>
            <a:off x="4191000" y="990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572000" y="838200"/>
            <a:ext cx="0" cy="556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35814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>
            <a:off x="35814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Gerade Verbindung 214"/>
          <p:cNvCxnSpPr/>
          <p:nvPr/>
        </p:nvCxnSpPr>
        <p:spPr bwMode="auto">
          <a:xfrm>
            <a:off x="35814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215"/>
          <p:cNvCxnSpPr/>
          <p:nvPr/>
        </p:nvCxnSpPr>
        <p:spPr bwMode="auto">
          <a:xfrm>
            <a:off x="35814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mit Pfeil 225"/>
          <p:cNvCxnSpPr/>
          <p:nvPr/>
        </p:nvCxnSpPr>
        <p:spPr bwMode="auto">
          <a:xfrm>
            <a:off x="7086600" y="3810000"/>
            <a:ext cx="1676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Gerade Verbindung mit Pfeil 226"/>
          <p:cNvCxnSpPr/>
          <p:nvPr/>
        </p:nvCxnSpPr>
        <p:spPr bwMode="auto">
          <a:xfrm flipV="1">
            <a:off x="7086600" y="2209800"/>
            <a:ext cx="0" cy="1600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Bogen 227"/>
          <p:cNvSpPr/>
          <p:nvPr/>
        </p:nvSpPr>
        <p:spPr bwMode="auto">
          <a:xfrm flipV="1">
            <a:off x="7010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9" name="Textfeld 228"/>
          <p:cNvSpPr txBox="1"/>
          <p:nvPr/>
        </p:nvSpPr>
        <p:spPr>
          <a:xfrm>
            <a:off x="8272881" y="3810000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Vgs</a:t>
            </a:r>
            <a:endParaRPr lang="de-DE" sz="800" dirty="0"/>
          </a:p>
        </p:txBody>
      </p:sp>
      <p:sp>
        <p:nvSpPr>
          <p:cNvPr id="230" name="Textfeld 229"/>
          <p:cNvSpPr txBox="1"/>
          <p:nvPr/>
        </p:nvSpPr>
        <p:spPr>
          <a:xfrm>
            <a:off x="6692719" y="2362200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Ids</a:t>
            </a:r>
            <a:endParaRPr lang="de-DE" sz="800" dirty="0"/>
          </a:p>
        </p:txBody>
      </p:sp>
      <p:sp>
        <p:nvSpPr>
          <p:cNvPr id="231" name="Bogen 230"/>
          <p:cNvSpPr/>
          <p:nvPr/>
        </p:nvSpPr>
        <p:spPr bwMode="auto">
          <a:xfrm flipV="1">
            <a:off x="7391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2" name="Gerade Verbindung mit Pfeil 231"/>
          <p:cNvCxnSpPr/>
          <p:nvPr/>
        </p:nvCxnSpPr>
        <p:spPr bwMode="auto">
          <a:xfrm>
            <a:off x="7696200" y="29718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3" name="Textfeld 232"/>
          <p:cNvSpPr txBox="1"/>
          <p:nvPr/>
        </p:nvSpPr>
        <p:spPr>
          <a:xfrm>
            <a:off x="7772400" y="2743200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V0</a:t>
            </a:r>
            <a:endParaRPr lang="de-DE" sz="800" dirty="0"/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8077200" y="2438400"/>
            <a:ext cx="0" cy="1981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Gerade Verbindung 236"/>
          <p:cNvCxnSpPr/>
          <p:nvPr/>
        </p:nvCxnSpPr>
        <p:spPr bwMode="auto">
          <a:xfrm>
            <a:off x="7696200" y="2438400"/>
            <a:ext cx="0" cy="1981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Gerade Verbindung 237"/>
          <p:cNvCxnSpPr/>
          <p:nvPr/>
        </p:nvCxnSpPr>
        <p:spPr bwMode="auto">
          <a:xfrm flipH="1">
            <a:off x="1219200" y="6096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Gerade Verbindung 238"/>
          <p:cNvCxnSpPr/>
          <p:nvPr/>
        </p:nvCxnSpPr>
        <p:spPr bwMode="auto">
          <a:xfrm>
            <a:off x="1066800" y="59436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Gerade Verbindung 239"/>
          <p:cNvCxnSpPr/>
          <p:nvPr/>
        </p:nvCxnSpPr>
        <p:spPr bwMode="auto">
          <a:xfrm flipH="1">
            <a:off x="838200" y="609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 bwMode="auto">
          <a:xfrm>
            <a:off x="1219200" y="1752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Gerade Verbindung 150"/>
          <p:cNvCxnSpPr/>
          <p:nvPr/>
        </p:nvCxnSpPr>
        <p:spPr bwMode="auto">
          <a:xfrm>
            <a:off x="1219200" y="3429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Gerade Verbindung 151"/>
          <p:cNvCxnSpPr/>
          <p:nvPr/>
        </p:nvCxnSpPr>
        <p:spPr bwMode="auto">
          <a:xfrm>
            <a:off x="1219200" y="4267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" name="Gruppieren 20"/>
          <p:cNvGrpSpPr/>
          <p:nvPr/>
        </p:nvGrpSpPr>
        <p:grpSpPr>
          <a:xfrm>
            <a:off x="762000" y="2133600"/>
            <a:ext cx="5029200" cy="2895600"/>
            <a:chOff x="762000" y="2133600"/>
            <a:chExt cx="5029200" cy="2895600"/>
          </a:xfrm>
        </p:grpSpPr>
        <p:cxnSp>
          <p:nvCxnSpPr>
            <p:cNvPr id="12" name="Gerade Verbindung 11"/>
            <p:cNvCxnSpPr/>
            <p:nvPr/>
          </p:nvCxnSpPr>
          <p:spPr bwMode="auto">
            <a:xfrm>
              <a:off x="2057400" y="48006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4038600" y="48006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2057400" y="39624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4038600" y="39624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2057400" y="31242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>
              <a:off x="4038600" y="31242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" name="Gerade Verbindung 157"/>
            <p:cNvCxnSpPr/>
            <p:nvPr/>
          </p:nvCxnSpPr>
          <p:spPr bwMode="auto">
            <a:xfrm>
              <a:off x="2057400" y="22860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Gerade Verbindung 158"/>
            <p:cNvCxnSpPr/>
            <p:nvPr/>
          </p:nvCxnSpPr>
          <p:spPr bwMode="auto">
            <a:xfrm>
              <a:off x="4038600" y="22860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/>
          </p:nvCxnSpPr>
          <p:spPr bwMode="auto">
            <a:xfrm>
              <a:off x="4343400" y="2133600"/>
              <a:ext cx="0" cy="289560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2362200" y="2133600"/>
              <a:ext cx="0" cy="289560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/>
            <p:cNvCxnSpPr/>
            <p:nvPr/>
          </p:nvCxnSpPr>
          <p:spPr bwMode="auto">
            <a:xfrm flipH="1">
              <a:off x="762000" y="2133600"/>
              <a:ext cx="50292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1" name="Abgerundetes Rechteck 160"/>
          <p:cNvSpPr/>
          <p:nvPr/>
        </p:nvSpPr>
        <p:spPr bwMode="auto">
          <a:xfrm>
            <a:off x="1828800" y="2895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2" name="Abgerundetes Rechteck 161"/>
          <p:cNvSpPr/>
          <p:nvPr/>
        </p:nvSpPr>
        <p:spPr bwMode="auto">
          <a:xfrm>
            <a:off x="3810000" y="2895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6" name="Textfeld 145"/>
          <p:cNvSpPr txBox="1"/>
          <p:nvPr/>
        </p:nvSpPr>
        <p:spPr>
          <a:xfrm>
            <a:off x="745226" y="16764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147" name="Textfeld 146"/>
          <p:cNvSpPr txBox="1"/>
          <p:nvPr/>
        </p:nvSpPr>
        <p:spPr>
          <a:xfrm>
            <a:off x="745226" y="25146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148" name="Textfeld 147"/>
          <p:cNvSpPr txBox="1"/>
          <p:nvPr/>
        </p:nvSpPr>
        <p:spPr>
          <a:xfrm>
            <a:off x="745226" y="33528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2</a:t>
            </a:r>
            <a:endParaRPr lang="de-DE" dirty="0"/>
          </a:p>
        </p:txBody>
      </p:sp>
      <p:sp>
        <p:nvSpPr>
          <p:cNvPr id="149" name="Textfeld 148"/>
          <p:cNvSpPr txBox="1"/>
          <p:nvPr/>
        </p:nvSpPr>
        <p:spPr>
          <a:xfrm>
            <a:off x="745226" y="41910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3</a:t>
            </a:r>
            <a:endParaRPr lang="de-DE" dirty="0"/>
          </a:p>
        </p:txBody>
      </p:sp>
      <p:sp>
        <p:nvSpPr>
          <p:cNvPr id="150" name="Textfeld 149"/>
          <p:cNvSpPr txBox="1"/>
          <p:nvPr/>
        </p:nvSpPr>
        <p:spPr>
          <a:xfrm>
            <a:off x="2683774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163" name="Textfeld 162"/>
          <p:cNvSpPr txBox="1"/>
          <p:nvPr/>
        </p:nvSpPr>
        <p:spPr>
          <a:xfrm>
            <a:off x="4572000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164" name="Textfeld 163"/>
          <p:cNvSpPr txBox="1"/>
          <p:nvPr/>
        </p:nvSpPr>
        <p:spPr>
          <a:xfrm>
            <a:off x="4977791" y="2133600"/>
            <a:ext cx="756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Substrat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6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Erase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Flash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122</a:t>
            </a:fld>
            <a:endParaRPr lang="de-DE" altLang="de-DE"/>
          </a:p>
        </p:txBody>
      </p:sp>
      <p:cxnSp>
        <p:nvCxnSpPr>
          <p:cNvPr id="101" name="Gerade Verbindung 100"/>
          <p:cNvCxnSpPr/>
          <p:nvPr/>
        </p:nvCxnSpPr>
        <p:spPr bwMode="auto">
          <a:xfrm>
            <a:off x="22098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 Verbindung 102"/>
          <p:cNvCxnSpPr/>
          <p:nvPr/>
        </p:nvCxnSpPr>
        <p:spPr bwMode="auto">
          <a:xfrm>
            <a:off x="19812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Gerade Verbindung 103"/>
          <p:cNvCxnSpPr/>
          <p:nvPr/>
        </p:nvCxnSpPr>
        <p:spPr bwMode="auto">
          <a:xfrm>
            <a:off x="1981200" y="4572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>
            <a:off x="1981200" y="5029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 Verbindung 105"/>
          <p:cNvCxnSpPr/>
          <p:nvPr/>
        </p:nvCxnSpPr>
        <p:spPr bwMode="auto">
          <a:xfrm>
            <a:off x="2209800" y="4191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106"/>
          <p:cNvCxnSpPr/>
          <p:nvPr/>
        </p:nvCxnSpPr>
        <p:spPr bwMode="auto">
          <a:xfrm>
            <a:off x="2209800" y="5029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17526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Abgerundetes Rechteck 4"/>
          <p:cNvSpPr/>
          <p:nvPr/>
        </p:nvSpPr>
        <p:spPr bwMode="auto">
          <a:xfrm>
            <a:off x="1828800" y="45720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 flipH="1">
            <a:off x="1600200" y="4800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>
            <a:off x="2057400" y="54864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22098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19812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 Verbindung 81"/>
          <p:cNvCxnSpPr/>
          <p:nvPr/>
        </p:nvCxnSpPr>
        <p:spPr bwMode="auto">
          <a:xfrm>
            <a:off x="19812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19812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17526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Abgerundetes Rechteck 91"/>
          <p:cNvSpPr/>
          <p:nvPr/>
        </p:nvSpPr>
        <p:spPr bwMode="auto">
          <a:xfrm>
            <a:off x="18288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4" name="Gerade Verbindung 93"/>
          <p:cNvCxnSpPr/>
          <p:nvPr/>
        </p:nvCxnSpPr>
        <p:spPr bwMode="auto">
          <a:xfrm flipH="1">
            <a:off x="16002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22098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19812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1981200" y="2895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101"/>
          <p:cNvCxnSpPr/>
          <p:nvPr/>
        </p:nvCxnSpPr>
        <p:spPr bwMode="auto">
          <a:xfrm>
            <a:off x="1981200" y="3352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109"/>
          <p:cNvCxnSpPr/>
          <p:nvPr/>
        </p:nvCxnSpPr>
        <p:spPr bwMode="auto">
          <a:xfrm>
            <a:off x="2209800" y="2514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17526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Abgerundetes Rechteck 113"/>
          <p:cNvSpPr/>
          <p:nvPr/>
        </p:nvSpPr>
        <p:spPr bwMode="auto">
          <a:xfrm>
            <a:off x="1828800" y="2895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5" name="Gerade Verbindung 114"/>
          <p:cNvCxnSpPr/>
          <p:nvPr/>
        </p:nvCxnSpPr>
        <p:spPr bwMode="auto">
          <a:xfrm flipH="1">
            <a:off x="16002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19812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>
            <a:off x="19812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1981200" y="2514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>
            <a:off x="17526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Abgerundetes Rechteck 119"/>
          <p:cNvSpPr/>
          <p:nvPr/>
        </p:nvSpPr>
        <p:spPr bwMode="auto">
          <a:xfrm>
            <a:off x="1828800" y="20574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1" name="Gerade Verbindung 120"/>
          <p:cNvCxnSpPr/>
          <p:nvPr/>
        </p:nvCxnSpPr>
        <p:spPr bwMode="auto">
          <a:xfrm flipH="1">
            <a:off x="16002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Gerade Verbindung 121"/>
          <p:cNvCxnSpPr/>
          <p:nvPr/>
        </p:nvCxnSpPr>
        <p:spPr bwMode="auto">
          <a:xfrm>
            <a:off x="2209800" y="3352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122"/>
          <p:cNvCxnSpPr/>
          <p:nvPr/>
        </p:nvCxnSpPr>
        <p:spPr bwMode="auto">
          <a:xfrm>
            <a:off x="2057400" y="14478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>
            <a:off x="2209800" y="1676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Gerade Verbindung 124"/>
          <p:cNvCxnSpPr/>
          <p:nvPr/>
        </p:nvCxnSpPr>
        <p:spPr bwMode="auto">
          <a:xfrm>
            <a:off x="2209800" y="99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2209800" y="990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2590800" y="838200"/>
            <a:ext cx="0" cy="556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1219200" y="1524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125"/>
          <p:cNvCxnSpPr/>
          <p:nvPr/>
        </p:nvCxnSpPr>
        <p:spPr bwMode="auto">
          <a:xfrm>
            <a:off x="1219200" y="1905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16002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126"/>
          <p:cNvCxnSpPr/>
          <p:nvPr/>
        </p:nvCxnSpPr>
        <p:spPr bwMode="auto">
          <a:xfrm>
            <a:off x="1219200" y="27432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Gerade Verbindung 127"/>
          <p:cNvCxnSpPr/>
          <p:nvPr/>
        </p:nvCxnSpPr>
        <p:spPr bwMode="auto">
          <a:xfrm>
            <a:off x="16002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Gerade Verbindung 128"/>
          <p:cNvCxnSpPr/>
          <p:nvPr/>
        </p:nvCxnSpPr>
        <p:spPr bwMode="auto">
          <a:xfrm>
            <a:off x="1219200" y="35814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>
            <a:off x="16002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 Verbindung 130"/>
          <p:cNvCxnSpPr/>
          <p:nvPr/>
        </p:nvCxnSpPr>
        <p:spPr bwMode="auto">
          <a:xfrm>
            <a:off x="1219200" y="44196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31"/>
          <p:cNvCxnSpPr/>
          <p:nvPr/>
        </p:nvCxnSpPr>
        <p:spPr bwMode="auto">
          <a:xfrm>
            <a:off x="16002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32"/>
          <p:cNvCxnSpPr/>
          <p:nvPr/>
        </p:nvCxnSpPr>
        <p:spPr bwMode="auto">
          <a:xfrm>
            <a:off x="1219200" y="55626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>
            <a:off x="41910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>
            <a:off x="39624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Gerade Verbindung 135"/>
          <p:cNvCxnSpPr/>
          <p:nvPr/>
        </p:nvCxnSpPr>
        <p:spPr bwMode="auto">
          <a:xfrm>
            <a:off x="3962400" y="4572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>
            <a:off x="3962400" y="5029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4191000" y="4191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>
            <a:off x="4191000" y="5029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>
            <a:off x="37338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Abgerundetes Rechteck 140"/>
          <p:cNvSpPr/>
          <p:nvPr/>
        </p:nvSpPr>
        <p:spPr bwMode="auto">
          <a:xfrm>
            <a:off x="3810000" y="45720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2" name="Gerade Verbindung 141"/>
          <p:cNvCxnSpPr/>
          <p:nvPr/>
        </p:nvCxnSpPr>
        <p:spPr bwMode="auto">
          <a:xfrm flipH="1">
            <a:off x="3581400" y="4800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>
            <a:off x="4038600" y="54864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>
            <a:off x="41910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>
            <a:off x="39624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>
            <a:off x="39624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>
            <a:off x="39624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>
            <a:off x="37338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1" name="Abgerundetes Rechteck 190"/>
          <p:cNvSpPr/>
          <p:nvPr/>
        </p:nvSpPr>
        <p:spPr bwMode="auto">
          <a:xfrm>
            <a:off x="38100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2" name="Gerade Verbindung 191"/>
          <p:cNvCxnSpPr/>
          <p:nvPr/>
        </p:nvCxnSpPr>
        <p:spPr bwMode="auto">
          <a:xfrm flipH="1">
            <a:off x="35814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Gerade Verbindung 192"/>
          <p:cNvCxnSpPr/>
          <p:nvPr/>
        </p:nvCxnSpPr>
        <p:spPr bwMode="auto">
          <a:xfrm>
            <a:off x="41910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>
            <a:off x="39624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Gerade Verbindung 194"/>
          <p:cNvCxnSpPr/>
          <p:nvPr/>
        </p:nvCxnSpPr>
        <p:spPr bwMode="auto">
          <a:xfrm>
            <a:off x="3962400" y="2895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Gerade Verbindung 195"/>
          <p:cNvCxnSpPr/>
          <p:nvPr/>
        </p:nvCxnSpPr>
        <p:spPr bwMode="auto">
          <a:xfrm>
            <a:off x="3962400" y="3352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Gerade Verbindung 196"/>
          <p:cNvCxnSpPr/>
          <p:nvPr/>
        </p:nvCxnSpPr>
        <p:spPr bwMode="auto">
          <a:xfrm>
            <a:off x="4191000" y="2514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Gerade Verbindung 197"/>
          <p:cNvCxnSpPr/>
          <p:nvPr/>
        </p:nvCxnSpPr>
        <p:spPr bwMode="auto">
          <a:xfrm>
            <a:off x="37338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9" name="Abgerundetes Rechteck 198"/>
          <p:cNvSpPr/>
          <p:nvPr/>
        </p:nvSpPr>
        <p:spPr bwMode="auto">
          <a:xfrm>
            <a:off x="3810000" y="2895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0" name="Gerade Verbindung 199"/>
          <p:cNvCxnSpPr/>
          <p:nvPr/>
        </p:nvCxnSpPr>
        <p:spPr bwMode="auto">
          <a:xfrm flipH="1">
            <a:off x="35814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Gerade Verbindung 200"/>
          <p:cNvCxnSpPr/>
          <p:nvPr/>
        </p:nvCxnSpPr>
        <p:spPr bwMode="auto">
          <a:xfrm>
            <a:off x="39624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>
            <a:off x="39624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Gerade Verbindung 202"/>
          <p:cNvCxnSpPr/>
          <p:nvPr/>
        </p:nvCxnSpPr>
        <p:spPr bwMode="auto">
          <a:xfrm>
            <a:off x="3962400" y="2514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37338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Gerade Verbindung 205"/>
          <p:cNvCxnSpPr/>
          <p:nvPr/>
        </p:nvCxnSpPr>
        <p:spPr bwMode="auto">
          <a:xfrm flipH="1">
            <a:off x="3581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Gerade Verbindung 206"/>
          <p:cNvCxnSpPr/>
          <p:nvPr/>
        </p:nvCxnSpPr>
        <p:spPr bwMode="auto">
          <a:xfrm>
            <a:off x="4191000" y="3352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Gerade Verbindung 207"/>
          <p:cNvCxnSpPr/>
          <p:nvPr/>
        </p:nvCxnSpPr>
        <p:spPr bwMode="auto">
          <a:xfrm>
            <a:off x="4038600" y="14478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/>
          <p:nvPr/>
        </p:nvCxnSpPr>
        <p:spPr bwMode="auto">
          <a:xfrm>
            <a:off x="4191000" y="1676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>
            <a:off x="4191000" y="99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>
            <a:off x="4191000" y="990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572000" y="838200"/>
            <a:ext cx="0" cy="556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35814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>
            <a:off x="35814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Gerade Verbindung 214"/>
          <p:cNvCxnSpPr/>
          <p:nvPr/>
        </p:nvCxnSpPr>
        <p:spPr bwMode="auto">
          <a:xfrm>
            <a:off x="35814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215"/>
          <p:cNvCxnSpPr/>
          <p:nvPr/>
        </p:nvCxnSpPr>
        <p:spPr bwMode="auto">
          <a:xfrm>
            <a:off x="35814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mit Pfeil 225"/>
          <p:cNvCxnSpPr/>
          <p:nvPr/>
        </p:nvCxnSpPr>
        <p:spPr bwMode="auto">
          <a:xfrm>
            <a:off x="7086600" y="3810000"/>
            <a:ext cx="1676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Gerade Verbindung mit Pfeil 226"/>
          <p:cNvCxnSpPr/>
          <p:nvPr/>
        </p:nvCxnSpPr>
        <p:spPr bwMode="auto">
          <a:xfrm flipV="1">
            <a:off x="7086600" y="2209800"/>
            <a:ext cx="0" cy="1600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Bogen 227"/>
          <p:cNvSpPr/>
          <p:nvPr/>
        </p:nvSpPr>
        <p:spPr bwMode="auto">
          <a:xfrm flipV="1">
            <a:off x="7010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9" name="Textfeld 228"/>
          <p:cNvSpPr txBox="1"/>
          <p:nvPr/>
        </p:nvSpPr>
        <p:spPr>
          <a:xfrm>
            <a:off x="8272881" y="3810000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Vgs</a:t>
            </a:r>
            <a:endParaRPr lang="de-DE" sz="800" dirty="0"/>
          </a:p>
        </p:txBody>
      </p:sp>
      <p:sp>
        <p:nvSpPr>
          <p:cNvPr id="230" name="Textfeld 229"/>
          <p:cNvSpPr txBox="1"/>
          <p:nvPr/>
        </p:nvSpPr>
        <p:spPr>
          <a:xfrm>
            <a:off x="6692719" y="2362200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Ids</a:t>
            </a:r>
            <a:endParaRPr lang="de-DE" sz="800" dirty="0"/>
          </a:p>
        </p:txBody>
      </p:sp>
      <p:sp>
        <p:nvSpPr>
          <p:cNvPr id="231" name="Bogen 230"/>
          <p:cNvSpPr/>
          <p:nvPr/>
        </p:nvSpPr>
        <p:spPr bwMode="auto">
          <a:xfrm flipV="1">
            <a:off x="7391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2" name="Gerade Verbindung mit Pfeil 231"/>
          <p:cNvCxnSpPr/>
          <p:nvPr/>
        </p:nvCxnSpPr>
        <p:spPr bwMode="auto">
          <a:xfrm>
            <a:off x="7696200" y="29718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3" name="Textfeld 232"/>
          <p:cNvSpPr txBox="1"/>
          <p:nvPr/>
        </p:nvSpPr>
        <p:spPr>
          <a:xfrm>
            <a:off x="7772400" y="2743200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V0</a:t>
            </a:r>
            <a:endParaRPr lang="de-DE" sz="800" dirty="0"/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8077200" y="2438400"/>
            <a:ext cx="0" cy="1981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Gerade Verbindung 236"/>
          <p:cNvCxnSpPr/>
          <p:nvPr/>
        </p:nvCxnSpPr>
        <p:spPr bwMode="auto">
          <a:xfrm>
            <a:off x="7696200" y="2438400"/>
            <a:ext cx="0" cy="1981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Gerade Verbindung 237"/>
          <p:cNvCxnSpPr/>
          <p:nvPr/>
        </p:nvCxnSpPr>
        <p:spPr bwMode="auto">
          <a:xfrm flipH="1">
            <a:off x="1219200" y="6096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Gerade Verbindung 238"/>
          <p:cNvCxnSpPr/>
          <p:nvPr/>
        </p:nvCxnSpPr>
        <p:spPr bwMode="auto">
          <a:xfrm>
            <a:off x="1066800" y="59436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Gerade Verbindung 239"/>
          <p:cNvCxnSpPr/>
          <p:nvPr/>
        </p:nvCxnSpPr>
        <p:spPr bwMode="auto">
          <a:xfrm flipH="1">
            <a:off x="838200" y="609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0" name="Abgerundetes Rechteck 149"/>
          <p:cNvSpPr/>
          <p:nvPr/>
        </p:nvSpPr>
        <p:spPr bwMode="auto">
          <a:xfrm>
            <a:off x="3810000" y="20574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1" name="Abgerundetes Rechteck 150"/>
          <p:cNvSpPr/>
          <p:nvPr/>
        </p:nvSpPr>
        <p:spPr bwMode="auto">
          <a:xfrm>
            <a:off x="1828800" y="2895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2" name="Abgerundetes Rechteck 151"/>
          <p:cNvSpPr/>
          <p:nvPr/>
        </p:nvSpPr>
        <p:spPr bwMode="auto">
          <a:xfrm>
            <a:off x="3810000" y="2895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745226" y="16764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111" name="Textfeld 110"/>
          <p:cNvSpPr txBox="1"/>
          <p:nvPr/>
        </p:nvSpPr>
        <p:spPr>
          <a:xfrm>
            <a:off x="745226" y="25146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112" name="Textfeld 111"/>
          <p:cNvSpPr txBox="1"/>
          <p:nvPr/>
        </p:nvSpPr>
        <p:spPr>
          <a:xfrm>
            <a:off x="745226" y="33528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2</a:t>
            </a:r>
            <a:endParaRPr lang="de-DE" dirty="0"/>
          </a:p>
        </p:txBody>
      </p:sp>
      <p:sp>
        <p:nvSpPr>
          <p:cNvPr id="146" name="Textfeld 145"/>
          <p:cNvSpPr txBox="1"/>
          <p:nvPr/>
        </p:nvSpPr>
        <p:spPr>
          <a:xfrm>
            <a:off x="745226" y="41910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3</a:t>
            </a:r>
            <a:endParaRPr lang="de-DE" dirty="0"/>
          </a:p>
        </p:txBody>
      </p:sp>
      <p:sp>
        <p:nvSpPr>
          <p:cNvPr id="147" name="Textfeld 146"/>
          <p:cNvSpPr txBox="1"/>
          <p:nvPr/>
        </p:nvSpPr>
        <p:spPr>
          <a:xfrm>
            <a:off x="2683774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148" name="Textfeld 147"/>
          <p:cNvSpPr txBox="1"/>
          <p:nvPr/>
        </p:nvSpPr>
        <p:spPr>
          <a:xfrm>
            <a:off x="4572000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5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Flash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123</a:t>
            </a:fld>
            <a:endParaRPr lang="de-DE" altLang="de-DE"/>
          </a:p>
        </p:txBody>
      </p:sp>
      <p:cxnSp>
        <p:nvCxnSpPr>
          <p:cNvPr id="101" name="Gerade Verbindung 100"/>
          <p:cNvCxnSpPr/>
          <p:nvPr/>
        </p:nvCxnSpPr>
        <p:spPr bwMode="auto">
          <a:xfrm>
            <a:off x="22098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 Verbindung 102"/>
          <p:cNvCxnSpPr/>
          <p:nvPr/>
        </p:nvCxnSpPr>
        <p:spPr bwMode="auto">
          <a:xfrm>
            <a:off x="19812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Gerade Verbindung 103"/>
          <p:cNvCxnSpPr/>
          <p:nvPr/>
        </p:nvCxnSpPr>
        <p:spPr bwMode="auto">
          <a:xfrm>
            <a:off x="1981200" y="4572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>
            <a:off x="1981200" y="5029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 Verbindung 105"/>
          <p:cNvCxnSpPr/>
          <p:nvPr/>
        </p:nvCxnSpPr>
        <p:spPr bwMode="auto">
          <a:xfrm>
            <a:off x="2209800" y="4191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106"/>
          <p:cNvCxnSpPr/>
          <p:nvPr/>
        </p:nvCxnSpPr>
        <p:spPr bwMode="auto">
          <a:xfrm>
            <a:off x="2209800" y="5029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17526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Abgerundetes Rechteck 4"/>
          <p:cNvSpPr/>
          <p:nvPr/>
        </p:nvSpPr>
        <p:spPr bwMode="auto">
          <a:xfrm>
            <a:off x="1828800" y="45720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 flipH="1">
            <a:off x="1600200" y="4800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>
            <a:off x="2057400" y="54864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22098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19812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 Verbindung 81"/>
          <p:cNvCxnSpPr/>
          <p:nvPr/>
        </p:nvCxnSpPr>
        <p:spPr bwMode="auto">
          <a:xfrm>
            <a:off x="19812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19812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17526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Abgerundetes Rechteck 91"/>
          <p:cNvSpPr/>
          <p:nvPr/>
        </p:nvSpPr>
        <p:spPr bwMode="auto">
          <a:xfrm>
            <a:off x="18288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4" name="Gerade Verbindung 93"/>
          <p:cNvCxnSpPr/>
          <p:nvPr/>
        </p:nvCxnSpPr>
        <p:spPr bwMode="auto">
          <a:xfrm flipH="1">
            <a:off x="16002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22098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19812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1981200" y="2895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101"/>
          <p:cNvCxnSpPr/>
          <p:nvPr/>
        </p:nvCxnSpPr>
        <p:spPr bwMode="auto">
          <a:xfrm>
            <a:off x="1981200" y="3352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109"/>
          <p:cNvCxnSpPr/>
          <p:nvPr/>
        </p:nvCxnSpPr>
        <p:spPr bwMode="auto">
          <a:xfrm>
            <a:off x="2209800" y="2514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17526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Abgerundetes Rechteck 113"/>
          <p:cNvSpPr/>
          <p:nvPr/>
        </p:nvSpPr>
        <p:spPr bwMode="auto">
          <a:xfrm>
            <a:off x="1828800" y="2895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5" name="Gerade Verbindung 114"/>
          <p:cNvCxnSpPr/>
          <p:nvPr/>
        </p:nvCxnSpPr>
        <p:spPr bwMode="auto">
          <a:xfrm flipH="1">
            <a:off x="16002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19812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>
            <a:off x="19812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1981200" y="2514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>
            <a:off x="17526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Abgerundetes Rechteck 119"/>
          <p:cNvSpPr/>
          <p:nvPr/>
        </p:nvSpPr>
        <p:spPr bwMode="auto">
          <a:xfrm>
            <a:off x="1828800" y="20574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1" name="Gerade Verbindung 120"/>
          <p:cNvCxnSpPr/>
          <p:nvPr/>
        </p:nvCxnSpPr>
        <p:spPr bwMode="auto">
          <a:xfrm flipH="1">
            <a:off x="16002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Gerade Verbindung 121"/>
          <p:cNvCxnSpPr/>
          <p:nvPr/>
        </p:nvCxnSpPr>
        <p:spPr bwMode="auto">
          <a:xfrm>
            <a:off x="2209800" y="3352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122"/>
          <p:cNvCxnSpPr/>
          <p:nvPr/>
        </p:nvCxnSpPr>
        <p:spPr bwMode="auto">
          <a:xfrm>
            <a:off x="2057400" y="14478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>
            <a:off x="2209800" y="1676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Gerade Verbindung 124"/>
          <p:cNvCxnSpPr/>
          <p:nvPr/>
        </p:nvCxnSpPr>
        <p:spPr bwMode="auto">
          <a:xfrm>
            <a:off x="2209800" y="99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2209800" y="990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2590800" y="838200"/>
            <a:ext cx="0" cy="556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1219200" y="1524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125"/>
          <p:cNvCxnSpPr/>
          <p:nvPr/>
        </p:nvCxnSpPr>
        <p:spPr bwMode="auto">
          <a:xfrm>
            <a:off x="1219200" y="1905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16002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126"/>
          <p:cNvCxnSpPr/>
          <p:nvPr/>
        </p:nvCxnSpPr>
        <p:spPr bwMode="auto">
          <a:xfrm>
            <a:off x="1219200" y="27432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Gerade Verbindung 127"/>
          <p:cNvCxnSpPr/>
          <p:nvPr/>
        </p:nvCxnSpPr>
        <p:spPr bwMode="auto">
          <a:xfrm>
            <a:off x="16002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Gerade Verbindung 128"/>
          <p:cNvCxnSpPr/>
          <p:nvPr/>
        </p:nvCxnSpPr>
        <p:spPr bwMode="auto">
          <a:xfrm>
            <a:off x="1219200" y="35814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>
            <a:off x="16002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 Verbindung 130"/>
          <p:cNvCxnSpPr/>
          <p:nvPr/>
        </p:nvCxnSpPr>
        <p:spPr bwMode="auto">
          <a:xfrm>
            <a:off x="1219200" y="44196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31"/>
          <p:cNvCxnSpPr/>
          <p:nvPr/>
        </p:nvCxnSpPr>
        <p:spPr bwMode="auto">
          <a:xfrm>
            <a:off x="16002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32"/>
          <p:cNvCxnSpPr/>
          <p:nvPr/>
        </p:nvCxnSpPr>
        <p:spPr bwMode="auto">
          <a:xfrm>
            <a:off x="1219200" y="55626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>
            <a:off x="41910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>
            <a:off x="39624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Gerade Verbindung 135"/>
          <p:cNvCxnSpPr/>
          <p:nvPr/>
        </p:nvCxnSpPr>
        <p:spPr bwMode="auto">
          <a:xfrm>
            <a:off x="3962400" y="4572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>
            <a:off x="3962400" y="5029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4191000" y="4191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>
            <a:off x="4191000" y="5029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>
            <a:off x="37338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Abgerundetes Rechteck 140"/>
          <p:cNvSpPr/>
          <p:nvPr/>
        </p:nvSpPr>
        <p:spPr bwMode="auto">
          <a:xfrm>
            <a:off x="3810000" y="45720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2" name="Gerade Verbindung 141"/>
          <p:cNvCxnSpPr/>
          <p:nvPr/>
        </p:nvCxnSpPr>
        <p:spPr bwMode="auto">
          <a:xfrm flipH="1">
            <a:off x="3581400" y="4800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>
            <a:off x="4038600" y="54864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>
            <a:off x="41910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>
            <a:off x="39624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>
            <a:off x="39624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>
            <a:off x="39624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>
            <a:off x="37338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1" name="Abgerundetes Rechteck 190"/>
          <p:cNvSpPr/>
          <p:nvPr/>
        </p:nvSpPr>
        <p:spPr bwMode="auto">
          <a:xfrm>
            <a:off x="38100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2" name="Gerade Verbindung 191"/>
          <p:cNvCxnSpPr/>
          <p:nvPr/>
        </p:nvCxnSpPr>
        <p:spPr bwMode="auto">
          <a:xfrm flipH="1">
            <a:off x="35814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Gerade Verbindung 192"/>
          <p:cNvCxnSpPr/>
          <p:nvPr/>
        </p:nvCxnSpPr>
        <p:spPr bwMode="auto">
          <a:xfrm>
            <a:off x="41910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>
            <a:off x="39624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Gerade Verbindung 194"/>
          <p:cNvCxnSpPr/>
          <p:nvPr/>
        </p:nvCxnSpPr>
        <p:spPr bwMode="auto">
          <a:xfrm>
            <a:off x="3962400" y="2895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Gerade Verbindung 195"/>
          <p:cNvCxnSpPr/>
          <p:nvPr/>
        </p:nvCxnSpPr>
        <p:spPr bwMode="auto">
          <a:xfrm>
            <a:off x="3962400" y="3352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Gerade Verbindung 196"/>
          <p:cNvCxnSpPr/>
          <p:nvPr/>
        </p:nvCxnSpPr>
        <p:spPr bwMode="auto">
          <a:xfrm>
            <a:off x="4191000" y="2514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Gerade Verbindung 197"/>
          <p:cNvCxnSpPr/>
          <p:nvPr/>
        </p:nvCxnSpPr>
        <p:spPr bwMode="auto">
          <a:xfrm>
            <a:off x="37338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9" name="Abgerundetes Rechteck 198"/>
          <p:cNvSpPr/>
          <p:nvPr/>
        </p:nvSpPr>
        <p:spPr bwMode="auto">
          <a:xfrm>
            <a:off x="3810000" y="2895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0" name="Gerade Verbindung 199"/>
          <p:cNvCxnSpPr/>
          <p:nvPr/>
        </p:nvCxnSpPr>
        <p:spPr bwMode="auto">
          <a:xfrm flipH="1">
            <a:off x="35814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Gerade Verbindung 200"/>
          <p:cNvCxnSpPr/>
          <p:nvPr/>
        </p:nvCxnSpPr>
        <p:spPr bwMode="auto">
          <a:xfrm>
            <a:off x="39624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>
            <a:off x="39624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Gerade Verbindung 202"/>
          <p:cNvCxnSpPr/>
          <p:nvPr/>
        </p:nvCxnSpPr>
        <p:spPr bwMode="auto">
          <a:xfrm>
            <a:off x="3962400" y="2514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37338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Gerade Verbindung 205"/>
          <p:cNvCxnSpPr/>
          <p:nvPr/>
        </p:nvCxnSpPr>
        <p:spPr bwMode="auto">
          <a:xfrm flipH="1">
            <a:off x="3581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Gerade Verbindung 206"/>
          <p:cNvCxnSpPr/>
          <p:nvPr/>
        </p:nvCxnSpPr>
        <p:spPr bwMode="auto">
          <a:xfrm>
            <a:off x="4191000" y="3352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Gerade Verbindung 207"/>
          <p:cNvCxnSpPr/>
          <p:nvPr/>
        </p:nvCxnSpPr>
        <p:spPr bwMode="auto">
          <a:xfrm>
            <a:off x="4038600" y="14478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/>
          <p:nvPr/>
        </p:nvCxnSpPr>
        <p:spPr bwMode="auto">
          <a:xfrm>
            <a:off x="4191000" y="1676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>
            <a:off x="4191000" y="99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>
            <a:off x="4191000" y="990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572000" y="838200"/>
            <a:ext cx="0" cy="556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35814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>
            <a:off x="35814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Gerade Verbindung 214"/>
          <p:cNvCxnSpPr/>
          <p:nvPr/>
        </p:nvCxnSpPr>
        <p:spPr bwMode="auto">
          <a:xfrm>
            <a:off x="35814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215"/>
          <p:cNvCxnSpPr/>
          <p:nvPr/>
        </p:nvCxnSpPr>
        <p:spPr bwMode="auto">
          <a:xfrm>
            <a:off x="35814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mit Pfeil 225"/>
          <p:cNvCxnSpPr/>
          <p:nvPr/>
        </p:nvCxnSpPr>
        <p:spPr bwMode="auto">
          <a:xfrm>
            <a:off x="7086600" y="3810000"/>
            <a:ext cx="1676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Gerade Verbindung mit Pfeil 226"/>
          <p:cNvCxnSpPr/>
          <p:nvPr/>
        </p:nvCxnSpPr>
        <p:spPr bwMode="auto">
          <a:xfrm flipV="1">
            <a:off x="7086600" y="2209800"/>
            <a:ext cx="0" cy="1600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Bogen 227"/>
          <p:cNvSpPr/>
          <p:nvPr/>
        </p:nvSpPr>
        <p:spPr bwMode="auto">
          <a:xfrm flipV="1">
            <a:off x="7010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9" name="Textfeld 228"/>
          <p:cNvSpPr txBox="1"/>
          <p:nvPr/>
        </p:nvSpPr>
        <p:spPr>
          <a:xfrm>
            <a:off x="8272881" y="3810000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Vgs</a:t>
            </a:r>
            <a:endParaRPr lang="de-DE" sz="800" dirty="0"/>
          </a:p>
        </p:txBody>
      </p:sp>
      <p:sp>
        <p:nvSpPr>
          <p:cNvPr id="230" name="Textfeld 229"/>
          <p:cNvSpPr txBox="1"/>
          <p:nvPr/>
        </p:nvSpPr>
        <p:spPr>
          <a:xfrm>
            <a:off x="6692719" y="2362200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Ids</a:t>
            </a:r>
            <a:endParaRPr lang="de-DE" sz="800" dirty="0"/>
          </a:p>
        </p:txBody>
      </p:sp>
      <p:sp>
        <p:nvSpPr>
          <p:cNvPr id="231" name="Bogen 230"/>
          <p:cNvSpPr/>
          <p:nvPr/>
        </p:nvSpPr>
        <p:spPr bwMode="auto">
          <a:xfrm flipV="1">
            <a:off x="7391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2" name="Gerade Verbindung mit Pfeil 231"/>
          <p:cNvCxnSpPr/>
          <p:nvPr/>
        </p:nvCxnSpPr>
        <p:spPr bwMode="auto">
          <a:xfrm>
            <a:off x="7696200" y="29718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3" name="Textfeld 232"/>
          <p:cNvSpPr txBox="1"/>
          <p:nvPr/>
        </p:nvSpPr>
        <p:spPr>
          <a:xfrm>
            <a:off x="7772400" y="2743200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V0</a:t>
            </a:r>
            <a:endParaRPr lang="de-DE" sz="800" dirty="0"/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8077200" y="2438400"/>
            <a:ext cx="0" cy="1981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Gerade Verbindung 236"/>
          <p:cNvCxnSpPr/>
          <p:nvPr/>
        </p:nvCxnSpPr>
        <p:spPr bwMode="auto">
          <a:xfrm>
            <a:off x="7696200" y="2438400"/>
            <a:ext cx="0" cy="1981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Gerade Verbindung 237"/>
          <p:cNvCxnSpPr/>
          <p:nvPr/>
        </p:nvCxnSpPr>
        <p:spPr bwMode="auto">
          <a:xfrm flipH="1">
            <a:off x="1219200" y="6096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Gerade Verbindung 238"/>
          <p:cNvCxnSpPr/>
          <p:nvPr/>
        </p:nvCxnSpPr>
        <p:spPr bwMode="auto">
          <a:xfrm>
            <a:off x="1066800" y="59436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Gerade Verbindung 239"/>
          <p:cNvCxnSpPr/>
          <p:nvPr/>
        </p:nvCxnSpPr>
        <p:spPr bwMode="auto">
          <a:xfrm flipH="1">
            <a:off x="838200" y="609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0" name="Abgerundetes Rechteck 149"/>
          <p:cNvSpPr/>
          <p:nvPr/>
        </p:nvSpPr>
        <p:spPr bwMode="auto">
          <a:xfrm>
            <a:off x="3810000" y="20574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Abgerundetes Rechteck 3"/>
          <p:cNvSpPr/>
          <p:nvPr/>
        </p:nvSpPr>
        <p:spPr bwMode="auto">
          <a:xfrm>
            <a:off x="3429000" y="2590800"/>
            <a:ext cx="990600" cy="9144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9" name="Gerade Verbindung 108"/>
          <p:cNvCxnSpPr/>
          <p:nvPr/>
        </p:nvCxnSpPr>
        <p:spPr bwMode="auto">
          <a:xfrm>
            <a:off x="8077200" y="2438400"/>
            <a:ext cx="0" cy="19812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Textfeld 110"/>
          <p:cNvSpPr txBox="1"/>
          <p:nvPr/>
        </p:nvSpPr>
        <p:spPr>
          <a:xfrm>
            <a:off x="745226" y="16764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112" name="Textfeld 111"/>
          <p:cNvSpPr txBox="1"/>
          <p:nvPr/>
        </p:nvSpPr>
        <p:spPr>
          <a:xfrm>
            <a:off x="745226" y="25146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146" name="Textfeld 145"/>
          <p:cNvSpPr txBox="1"/>
          <p:nvPr/>
        </p:nvSpPr>
        <p:spPr>
          <a:xfrm>
            <a:off x="745226" y="33528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2</a:t>
            </a:r>
            <a:endParaRPr lang="de-DE" dirty="0"/>
          </a:p>
        </p:txBody>
      </p:sp>
      <p:sp>
        <p:nvSpPr>
          <p:cNvPr id="147" name="Textfeld 146"/>
          <p:cNvSpPr txBox="1"/>
          <p:nvPr/>
        </p:nvSpPr>
        <p:spPr>
          <a:xfrm>
            <a:off x="745226" y="41910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3</a:t>
            </a:r>
            <a:endParaRPr lang="de-DE" dirty="0"/>
          </a:p>
        </p:txBody>
      </p:sp>
      <p:sp>
        <p:nvSpPr>
          <p:cNvPr id="148" name="Textfeld 147"/>
          <p:cNvSpPr txBox="1"/>
          <p:nvPr/>
        </p:nvSpPr>
        <p:spPr>
          <a:xfrm>
            <a:off x="2683774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149" name="Textfeld 148"/>
          <p:cNvSpPr txBox="1"/>
          <p:nvPr/>
        </p:nvSpPr>
        <p:spPr>
          <a:xfrm>
            <a:off x="4572000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27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Flash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124</a:t>
            </a:fld>
            <a:endParaRPr lang="de-DE" altLang="de-DE"/>
          </a:p>
        </p:txBody>
      </p:sp>
      <p:cxnSp>
        <p:nvCxnSpPr>
          <p:cNvPr id="101" name="Gerade Verbindung 100"/>
          <p:cNvCxnSpPr/>
          <p:nvPr/>
        </p:nvCxnSpPr>
        <p:spPr bwMode="auto">
          <a:xfrm>
            <a:off x="22098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 Verbindung 102"/>
          <p:cNvCxnSpPr/>
          <p:nvPr/>
        </p:nvCxnSpPr>
        <p:spPr bwMode="auto">
          <a:xfrm>
            <a:off x="19812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Gerade Verbindung 103"/>
          <p:cNvCxnSpPr/>
          <p:nvPr/>
        </p:nvCxnSpPr>
        <p:spPr bwMode="auto">
          <a:xfrm>
            <a:off x="1981200" y="4572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>
            <a:off x="1981200" y="5029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 Verbindung 105"/>
          <p:cNvCxnSpPr/>
          <p:nvPr/>
        </p:nvCxnSpPr>
        <p:spPr bwMode="auto">
          <a:xfrm>
            <a:off x="2209800" y="4191000"/>
            <a:ext cx="0" cy="381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106"/>
          <p:cNvCxnSpPr/>
          <p:nvPr/>
        </p:nvCxnSpPr>
        <p:spPr bwMode="auto">
          <a:xfrm>
            <a:off x="2209800" y="5029200"/>
            <a:ext cx="0" cy="381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17526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Abgerundetes Rechteck 4"/>
          <p:cNvSpPr/>
          <p:nvPr/>
        </p:nvSpPr>
        <p:spPr bwMode="auto">
          <a:xfrm>
            <a:off x="1828800" y="45720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 flipH="1">
            <a:off x="1600200" y="4800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>
            <a:off x="2057400" y="54864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22098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19812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 Verbindung 81"/>
          <p:cNvCxnSpPr/>
          <p:nvPr/>
        </p:nvCxnSpPr>
        <p:spPr bwMode="auto">
          <a:xfrm>
            <a:off x="19812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19812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17526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Abgerundetes Rechteck 91"/>
          <p:cNvSpPr/>
          <p:nvPr/>
        </p:nvSpPr>
        <p:spPr bwMode="auto">
          <a:xfrm>
            <a:off x="18288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4" name="Gerade Verbindung 93"/>
          <p:cNvCxnSpPr/>
          <p:nvPr/>
        </p:nvCxnSpPr>
        <p:spPr bwMode="auto">
          <a:xfrm flipH="1">
            <a:off x="16002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22098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19812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1981200" y="2895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101"/>
          <p:cNvCxnSpPr/>
          <p:nvPr/>
        </p:nvCxnSpPr>
        <p:spPr bwMode="auto">
          <a:xfrm>
            <a:off x="1981200" y="3352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109"/>
          <p:cNvCxnSpPr/>
          <p:nvPr/>
        </p:nvCxnSpPr>
        <p:spPr bwMode="auto">
          <a:xfrm>
            <a:off x="2209800" y="2514600"/>
            <a:ext cx="0" cy="381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17526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Abgerundetes Rechteck 113"/>
          <p:cNvSpPr/>
          <p:nvPr/>
        </p:nvSpPr>
        <p:spPr bwMode="auto">
          <a:xfrm>
            <a:off x="1828800" y="2895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5" name="Gerade Verbindung 114"/>
          <p:cNvCxnSpPr/>
          <p:nvPr/>
        </p:nvCxnSpPr>
        <p:spPr bwMode="auto">
          <a:xfrm flipH="1">
            <a:off x="16002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19812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>
            <a:off x="19812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1981200" y="2514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>
            <a:off x="17526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Abgerundetes Rechteck 119"/>
          <p:cNvSpPr/>
          <p:nvPr/>
        </p:nvSpPr>
        <p:spPr bwMode="auto">
          <a:xfrm>
            <a:off x="1828800" y="20574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1" name="Gerade Verbindung 120"/>
          <p:cNvCxnSpPr/>
          <p:nvPr/>
        </p:nvCxnSpPr>
        <p:spPr bwMode="auto">
          <a:xfrm flipH="1">
            <a:off x="16002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Gerade Verbindung 121"/>
          <p:cNvCxnSpPr/>
          <p:nvPr/>
        </p:nvCxnSpPr>
        <p:spPr bwMode="auto">
          <a:xfrm>
            <a:off x="2209800" y="3352800"/>
            <a:ext cx="0" cy="381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122"/>
          <p:cNvCxnSpPr/>
          <p:nvPr/>
        </p:nvCxnSpPr>
        <p:spPr bwMode="auto">
          <a:xfrm>
            <a:off x="2209800" y="1371600"/>
            <a:ext cx="0" cy="304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>
            <a:off x="2209800" y="1676400"/>
            <a:ext cx="0" cy="381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Gerade Verbindung 124"/>
          <p:cNvCxnSpPr/>
          <p:nvPr/>
        </p:nvCxnSpPr>
        <p:spPr bwMode="auto">
          <a:xfrm>
            <a:off x="2209800" y="990600"/>
            <a:ext cx="0" cy="381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2209800" y="990600"/>
            <a:ext cx="381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2590800" y="838200"/>
            <a:ext cx="0" cy="55626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1219200" y="1524000"/>
            <a:ext cx="4572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125"/>
          <p:cNvCxnSpPr/>
          <p:nvPr/>
        </p:nvCxnSpPr>
        <p:spPr bwMode="auto">
          <a:xfrm>
            <a:off x="1219200" y="1905000"/>
            <a:ext cx="4572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16002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126"/>
          <p:cNvCxnSpPr/>
          <p:nvPr/>
        </p:nvCxnSpPr>
        <p:spPr bwMode="auto">
          <a:xfrm>
            <a:off x="1219200" y="2743200"/>
            <a:ext cx="4572000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Gerade Verbindung 127"/>
          <p:cNvCxnSpPr/>
          <p:nvPr/>
        </p:nvCxnSpPr>
        <p:spPr bwMode="auto">
          <a:xfrm>
            <a:off x="16002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Gerade Verbindung 128"/>
          <p:cNvCxnSpPr/>
          <p:nvPr/>
        </p:nvCxnSpPr>
        <p:spPr bwMode="auto">
          <a:xfrm>
            <a:off x="1219200" y="3581400"/>
            <a:ext cx="4572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>
            <a:off x="16002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 Verbindung 130"/>
          <p:cNvCxnSpPr/>
          <p:nvPr/>
        </p:nvCxnSpPr>
        <p:spPr bwMode="auto">
          <a:xfrm>
            <a:off x="1219200" y="4419600"/>
            <a:ext cx="4572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31"/>
          <p:cNvCxnSpPr/>
          <p:nvPr/>
        </p:nvCxnSpPr>
        <p:spPr bwMode="auto">
          <a:xfrm>
            <a:off x="16002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32"/>
          <p:cNvCxnSpPr/>
          <p:nvPr/>
        </p:nvCxnSpPr>
        <p:spPr bwMode="auto">
          <a:xfrm>
            <a:off x="1219200" y="55626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>
            <a:off x="41910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>
            <a:off x="39624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Gerade Verbindung 135"/>
          <p:cNvCxnSpPr/>
          <p:nvPr/>
        </p:nvCxnSpPr>
        <p:spPr bwMode="auto">
          <a:xfrm>
            <a:off x="3962400" y="4572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>
            <a:off x="3962400" y="5029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4191000" y="4191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>
            <a:off x="4191000" y="5029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>
            <a:off x="37338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Abgerundetes Rechteck 140"/>
          <p:cNvSpPr/>
          <p:nvPr/>
        </p:nvSpPr>
        <p:spPr bwMode="auto">
          <a:xfrm>
            <a:off x="3810000" y="45720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2" name="Gerade Verbindung 141"/>
          <p:cNvCxnSpPr/>
          <p:nvPr/>
        </p:nvCxnSpPr>
        <p:spPr bwMode="auto">
          <a:xfrm flipH="1">
            <a:off x="3581400" y="4800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>
            <a:off x="4038600" y="54864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>
            <a:off x="41910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>
            <a:off x="39624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>
            <a:off x="39624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>
            <a:off x="39624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>
            <a:off x="37338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1" name="Abgerundetes Rechteck 190"/>
          <p:cNvSpPr/>
          <p:nvPr/>
        </p:nvSpPr>
        <p:spPr bwMode="auto">
          <a:xfrm>
            <a:off x="38100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2" name="Gerade Verbindung 191"/>
          <p:cNvCxnSpPr/>
          <p:nvPr/>
        </p:nvCxnSpPr>
        <p:spPr bwMode="auto">
          <a:xfrm flipH="1">
            <a:off x="35814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Gerade Verbindung 192"/>
          <p:cNvCxnSpPr/>
          <p:nvPr/>
        </p:nvCxnSpPr>
        <p:spPr bwMode="auto">
          <a:xfrm>
            <a:off x="41910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>
            <a:off x="39624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Gerade Verbindung 194"/>
          <p:cNvCxnSpPr/>
          <p:nvPr/>
        </p:nvCxnSpPr>
        <p:spPr bwMode="auto">
          <a:xfrm>
            <a:off x="3962400" y="2895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Gerade Verbindung 195"/>
          <p:cNvCxnSpPr/>
          <p:nvPr/>
        </p:nvCxnSpPr>
        <p:spPr bwMode="auto">
          <a:xfrm>
            <a:off x="3962400" y="3352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Gerade Verbindung 196"/>
          <p:cNvCxnSpPr/>
          <p:nvPr/>
        </p:nvCxnSpPr>
        <p:spPr bwMode="auto">
          <a:xfrm>
            <a:off x="4191000" y="2514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Gerade Verbindung 197"/>
          <p:cNvCxnSpPr/>
          <p:nvPr/>
        </p:nvCxnSpPr>
        <p:spPr bwMode="auto">
          <a:xfrm>
            <a:off x="37338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9" name="Abgerundetes Rechteck 198"/>
          <p:cNvSpPr/>
          <p:nvPr/>
        </p:nvSpPr>
        <p:spPr bwMode="auto">
          <a:xfrm>
            <a:off x="3810000" y="2895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0" name="Gerade Verbindung 199"/>
          <p:cNvCxnSpPr/>
          <p:nvPr/>
        </p:nvCxnSpPr>
        <p:spPr bwMode="auto">
          <a:xfrm flipH="1">
            <a:off x="35814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Gerade Verbindung 200"/>
          <p:cNvCxnSpPr/>
          <p:nvPr/>
        </p:nvCxnSpPr>
        <p:spPr bwMode="auto">
          <a:xfrm>
            <a:off x="39624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>
            <a:off x="39624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Gerade Verbindung 202"/>
          <p:cNvCxnSpPr/>
          <p:nvPr/>
        </p:nvCxnSpPr>
        <p:spPr bwMode="auto">
          <a:xfrm>
            <a:off x="3962400" y="2514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37338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Gerade Verbindung 205"/>
          <p:cNvCxnSpPr/>
          <p:nvPr/>
        </p:nvCxnSpPr>
        <p:spPr bwMode="auto">
          <a:xfrm flipH="1">
            <a:off x="3581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Gerade Verbindung 206"/>
          <p:cNvCxnSpPr/>
          <p:nvPr/>
        </p:nvCxnSpPr>
        <p:spPr bwMode="auto">
          <a:xfrm>
            <a:off x="4191000" y="3352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Gerade Verbindung 207"/>
          <p:cNvCxnSpPr/>
          <p:nvPr/>
        </p:nvCxnSpPr>
        <p:spPr bwMode="auto">
          <a:xfrm>
            <a:off x="4191000" y="1371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/>
          <p:nvPr/>
        </p:nvCxnSpPr>
        <p:spPr bwMode="auto">
          <a:xfrm>
            <a:off x="4191000" y="1676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>
            <a:off x="4191000" y="99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>
            <a:off x="4191000" y="990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572000" y="838200"/>
            <a:ext cx="0" cy="556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35814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>
            <a:off x="35814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Gerade Verbindung 214"/>
          <p:cNvCxnSpPr/>
          <p:nvPr/>
        </p:nvCxnSpPr>
        <p:spPr bwMode="auto">
          <a:xfrm>
            <a:off x="35814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215"/>
          <p:cNvCxnSpPr/>
          <p:nvPr/>
        </p:nvCxnSpPr>
        <p:spPr bwMode="auto">
          <a:xfrm>
            <a:off x="35814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mit Pfeil 225"/>
          <p:cNvCxnSpPr/>
          <p:nvPr/>
        </p:nvCxnSpPr>
        <p:spPr bwMode="auto">
          <a:xfrm>
            <a:off x="7086600" y="3810000"/>
            <a:ext cx="1676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Gerade Verbindung mit Pfeil 226"/>
          <p:cNvCxnSpPr/>
          <p:nvPr/>
        </p:nvCxnSpPr>
        <p:spPr bwMode="auto">
          <a:xfrm flipV="1">
            <a:off x="7086600" y="2209800"/>
            <a:ext cx="0" cy="1600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Bogen 227"/>
          <p:cNvSpPr/>
          <p:nvPr/>
        </p:nvSpPr>
        <p:spPr bwMode="auto">
          <a:xfrm flipV="1">
            <a:off x="7010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9" name="Textfeld 228"/>
          <p:cNvSpPr txBox="1"/>
          <p:nvPr/>
        </p:nvSpPr>
        <p:spPr>
          <a:xfrm>
            <a:off x="8272881" y="3810000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Vgs</a:t>
            </a:r>
            <a:endParaRPr lang="de-DE" sz="800" dirty="0"/>
          </a:p>
        </p:txBody>
      </p:sp>
      <p:sp>
        <p:nvSpPr>
          <p:cNvPr id="230" name="Textfeld 229"/>
          <p:cNvSpPr txBox="1"/>
          <p:nvPr/>
        </p:nvSpPr>
        <p:spPr>
          <a:xfrm>
            <a:off x="6692719" y="2362200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Ids</a:t>
            </a:r>
            <a:endParaRPr lang="de-DE" sz="800" dirty="0"/>
          </a:p>
        </p:txBody>
      </p:sp>
      <p:sp>
        <p:nvSpPr>
          <p:cNvPr id="231" name="Bogen 230"/>
          <p:cNvSpPr/>
          <p:nvPr/>
        </p:nvSpPr>
        <p:spPr bwMode="auto">
          <a:xfrm flipV="1">
            <a:off x="7391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2" name="Gerade Verbindung mit Pfeil 231"/>
          <p:cNvCxnSpPr/>
          <p:nvPr/>
        </p:nvCxnSpPr>
        <p:spPr bwMode="auto">
          <a:xfrm>
            <a:off x="7696200" y="29718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3" name="Textfeld 232"/>
          <p:cNvSpPr txBox="1"/>
          <p:nvPr/>
        </p:nvSpPr>
        <p:spPr>
          <a:xfrm>
            <a:off x="7772400" y="2743200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V0</a:t>
            </a:r>
            <a:endParaRPr lang="de-DE" sz="800" dirty="0"/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8077200" y="2438400"/>
            <a:ext cx="0" cy="1981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Gerade Verbindung 236"/>
          <p:cNvCxnSpPr/>
          <p:nvPr/>
        </p:nvCxnSpPr>
        <p:spPr bwMode="auto">
          <a:xfrm>
            <a:off x="7696200" y="2438400"/>
            <a:ext cx="0" cy="1981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Gerade Verbindung 237"/>
          <p:cNvCxnSpPr/>
          <p:nvPr/>
        </p:nvCxnSpPr>
        <p:spPr bwMode="auto">
          <a:xfrm flipH="1">
            <a:off x="1219200" y="6096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Gerade Verbindung 238"/>
          <p:cNvCxnSpPr/>
          <p:nvPr/>
        </p:nvCxnSpPr>
        <p:spPr bwMode="auto">
          <a:xfrm>
            <a:off x="1066800" y="59436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Gerade Verbindung 239"/>
          <p:cNvCxnSpPr/>
          <p:nvPr/>
        </p:nvCxnSpPr>
        <p:spPr bwMode="auto">
          <a:xfrm flipH="1">
            <a:off x="838200" y="609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0" name="Abgerundetes Rechteck 149"/>
          <p:cNvSpPr/>
          <p:nvPr/>
        </p:nvSpPr>
        <p:spPr bwMode="auto">
          <a:xfrm>
            <a:off x="3810000" y="20574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9" name="Abgerundetes Rechteck 108"/>
          <p:cNvSpPr/>
          <p:nvPr/>
        </p:nvSpPr>
        <p:spPr bwMode="auto">
          <a:xfrm>
            <a:off x="3429000" y="2590800"/>
            <a:ext cx="990600" cy="9144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 flipH="1">
            <a:off x="4419600" y="6400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Gerade Verbindung 110"/>
          <p:cNvCxnSpPr/>
          <p:nvPr/>
        </p:nvCxnSpPr>
        <p:spPr bwMode="auto">
          <a:xfrm>
            <a:off x="8077200" y="2438400"/>
            <a:ext cx="0" cy="19812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 Verbindung 111"/>
          <p:cNvCxnSpPr/>
          <p:nvPr/>
        </p:nvCxnSpPr>
        <p:spPr bwMode="auto">
          <a:xfrm>
            <a:off x="2209800" y="13716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Gerade Verbindung 145"/>
          <p:cNvCxnSpPr/>
          <p:nvPr/>
        </p:nvCxnSpPr>
        <p:spPr bwMode="auto">
          <a:xfrm>
            <a:off x="2209800" y="9906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Gerade Verbindung 146"/>
          <p:cNvCxnSpPr/>
          <p:nvPr/>
        </p:nvCxnSpPr>
        <p:spPr bwMode="auto">
          <a:xfrm>
            <a:off x="2209800" y="9906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Gerade Verbindung 147"/>
          <p:cNvCxnSpPr/>
          <p:nvPr/>
        </p:nvCxnSpPr>
        <p:spPr bwMode="auto">
          <a:xfrm>
            <a:off x="2590800" y="838200"/>
            <a:ext cx="0" cy="5562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Gerade Verbindung 126"/>
          <p:cNvCxnSpPr/>
          <p:nvPr/>
        </p:nvCxnSpPr>
        <p:spPr bwMode="auto">
          <a:xfrm flipV="1">
            <a:off x="8610600" y="2438400"/>
            <a:ext cx="0" cy="198120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feld 150"/>
          <p:cNvSpPr txBox="1"/>
          <p:nvPr/>
        </p:nvSpPr>
        <p:spPr>
          <a:xfrm>
            <a:off x="745226" y="16764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152" name="Textfeld 151"/>
          <p:cNvSpPr txBox="1"/>
          <p:nvPr/>
        </p:nvSpPr>
        <p:spPr>
          <a:xfrm>
            <a:off x="745226" y="25146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153" name="Textfeld 152"/>
          <p:cNvSpPr txBox="1"/>
          <p:nvPr/>
        </p:nvSpPr>
        <p:spPr>
          <a:xfrm>
            <a:off x="745226" y="33528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2</a:t>
            </a:r>
            <a:endParaRPr lang="de-DE" dirty="0"/>
          </a:p>
        </p:txBody>
      </p:sp>
      <p:sp>
        <p:nvSpPr>
          <p:cNvPr id="154" name="Textfeld 153"/>
          <p:cNvSpPr txBox="1"/>
          <p:nvPr/>
        </p:nvSpPr>
        <p:spPr>
          <a:xfrm>
            <a:off x="745226" y="41910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3</a:t>
            </a:r>
            <a:endParaRPr lang="de-DE" dirty="0"/>
          </a:p>
        </p:txBody>
      </p:sp>
      <p:sp>
        <p:nvSpPr>
          <p:cNvPr id="155" name="Textfeld 154"/>
          <p:cNvSpPr txBox="1"/>
          <p:nvPr/>
        </p:nvSpPr>
        <p:spPr>
          <a:xfrm>
            <a:off x="2683774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156" name="Textfeld 155"/>
          <p:cNvSpPr txBox="1"/>
          <p:nvPr/>
        </p:nvSpPr>
        <p:spPr>
          <a:xfrm>
            <a:off x="4572000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157" name="Textfeld 156"/>
          <p:cNvSpPr txBox="1"/>
          <p:nvPr/>
        </p:nvSpPr>
        <p:spPr>
          <a:xfrm>
            <a:off x="2133600" y="3048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158" name="Textfeld 157"/>
          <p:cNvSpPr txBox="1"/>
          <p:nvPr/>
        </p:nvSpPr>
        <p:spPr>
          <a:xfrm>
            <a:off x="3962400" y="3048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36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Flash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125</a:t>
            </a:fld>
            <a:endParaRPr lang="de-DE" altLang="de-DE"/>
          </a:p>
        </p:txBody>
      </p:sp>
      <p:cxnSp>
        <p:nvCxnSpPr>
          <p:cNvPr id="101" name="Gerade Verbindung 100"/>
          <p:cNvCxnSpPr/>
          <p:nvPr/>
        </p:nvCxnSpPr>
        <p:spPr bwMode="auto">
          <a:xfrm>
            <a:off x="22098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 Verbindung 102"/>
          <p:cNvCxnSpPr/>
          <p:nvPr/>
        </p:nvCxnSpPr>
        <p:spPr bwMode="auto">
          <a:xfrm>
            <a:off x="19812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Gerade Verbindung 103"/>
          <p:cNvCxnSpPr/>
          <p:nvPr/>
        </p:nvCxnSpPr>
        <p:spPr bwMode="auto">
          <a:xfrm>
            <a:off x="1981200" y="4572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>
            <a:off x="1981200" y="5029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 Verbindung 105"/>
          <p:cNvCxnSpPr/>
          <p:nvPr/>
        </p:nvCxnSpPr>
        <p:spPr bwMode="auto">
          <a:xfrm>
            <a:off x="2209800" y="4191000"/>
            <a:ext cx="0" cy="381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106"/>
          <p:cNvCxnSpPr/>
          <p:nvPr/>
        </p:nvCxnSpPr>
        <p:spPr bwMode="auto">
          <a:xfrm>
            <a:off x="2209800" y="5029200"/>
            <a:ext cx="0" cy="381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17526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Abgerundetes Rechteck 4"/>
          <p:cNvSpPr/>
          <p:nvPr/>
        </p:nvSpPr>
        <p:spPr bwMode="auto">
          <a:xfrm>
            <a:off x="1828800" y="45720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 flipH="1">
            <a:off x="1600200" y="4800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>
            <a:off x="2057400" y="54864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22098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19812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 Verbindung 81"/>
          <p:cNvCxnSpPr/>
          <p:nvPr/>
        </p:nvCxnSpPr>
        <p:spPr bwMode="auto">
          <a:xfrm>
            <a:off x="19812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19812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17526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Abgerundetes Rechteck 91"/>
          <p:cNvSpPr/>
          <p:nvPr/>
        </p:nvSpPr>
        <p:spPr bwMode="auto">
          <a:xfrm>
            <a:off x="18288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4" name="Gerade Verbindung 93"/>
          <p:cNvCxnSpPr/>
          <p:nvPr/>
        </p:nvCxnSpPr>
        <p:spPr bwMode="auto">
          <a:xfrm flipH="1">
            <a:off x="16002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22098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19812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1981200" y="2895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101"/>
          <p:cNvCxnSpPr/>
          <p:nvPr/>
        </p:nvCxnSpPr>
        <p:spPr bwMode="auto">
          <a:xfrm>
            <a:off x="1981200" y="3352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109"/>
          <p:cNvCxnSpPr/>
          <p:nvPr/>
        </p:nvCxnSpPr>
        <p:spPr bwMode="auto">
          <a:xfrm>
            <a:off x="2209800" y="2514600"/>
            <a:ext cx="0" cy="381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17526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Abgerundetes Rechteck 113"/>
          <p:cNvSpPr/>
          <p:nvPr/>
        </p:nvSpPr>
        <p:spPr bwMode="auto">
          <a:xfrm>
            <a:off x="1828800" y="2895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5" name="Gerade Verbindung 114"/>
          <p:cNvCxnSpPr/>
          <p:nvPr/>
        </p:nvCxnSpPr>
        <p:spPr bwMode="auto">
          <a:xfrm flipH="1">
            <a:off x="16002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19812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>
            <a:off x="19812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1981200" y="2514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>
            <a:off x="17526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Abgerundetes Rechteck 119"/>
          <p:cNvSpPr/>
          <p:nvPr/>
        </p:nvSpPr>
        <p:spPr bwMode="auto">
          <a:xfrm>
            <a:off x="1828800" y="20574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1" name="Gerade Verbindung 120"/>
          <p:cNvCxnSpPr/>
          <p:nvPr/>
        </p:nvCxnSpPr>
        <p:spPr bwMode="auto">
          <a:xfrm flipH="1">
            <a:off x="16002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Gerade Verbindung 121"/>
          <p:cNvCxnSpPr/>
          <p:nvPr/>
        </p:nvCxnSpPr>
        <p:spPr bwMode="auto">
          <a:xfrm>
            <a:off x="2209800" y="3352800"/>
            <a:ext cx="0" cy="381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122"/>
          <p:cNvCxnSpPr/>
          <p:nvPr/>
        </p:nvCxnSpPr>
        <p:spPr bwMode="auto">
          <a:xfrm>
            <a:off x="2209800" y="13716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>
            <a:off x="2209800" y="1676400"/>
            <a:ext cx="0" cy="381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Gerade Verbindung 124"/>
          <p:cNvCxnSpPr/>
          <p:nvPr/>
        </p:nvCxnSpPr>
        <p:spPr bwMode="auto">
          <a:xfrm>
            <a:off x="2209800" y="9906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2209800" y="9906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2590800" y="838200"/>
            <a:ext cx="0" cy="5562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1219200" y="1524000"/>
            <a:ext cx="4572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125"/>
          <p:cNvCxnSpPr/>
          <p:nvPr/>
        </p:nvCxnSpPr>
        <p:spPr bwMode="auto">
          <a:xfrm>
            <a:off x="1219200" y="1905000"/>
            <a:ext cx="4572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16002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126"/>
          <p:cNvCxnSpPr/>
          <p:nvPr/>
        </p:nvCxnSpPr>
        <p:spPr bwMode="auto">
          <a:xfrm>
            <a:off x="1219200" y="2743200"/>
            <a:ext cx="4572000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Gerade Verbindung 127"/>
          <p:cNvCxnSpPr/>
          <p:nvPr/>
        </p:nvCxnSpPr>
        <p:spPr bwMode="auto">
          <a:xfrm>
            <a:off x="16002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Gerade Verbindung 128"/>
          <p:cNvCxnSpPr/>
          <p:nvPr/>
        </p:nvCxnSpPr>
        <p:spPr bwMode="auto">
          <a:xfrm>
            <a:off x="1219200" y="3581400"/>
            <a:ext cx="4572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>
            <a:off x="16002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 Verbindung 130"/>
          <p:cNvCxnSpPr/>
          <p:nvPr/>
        </p:nvCxnSpPr>
        <p:spPr bwMode="auto">
          <a:xfrm>
            <a:off x="1219200" y="4419600"/>
            <a:ext cx="4572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31"/>
          <p:cNvCxnSpPr/>
          <p:nvPr/>
        </p:nvCxnSpPr>
        <p:spPr bwMode="auto">
          <a:xfrm>
            <a:off x="16002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32"/>
          <p:cNvCxnSpPr/>
          <p:nvPr/>
        </p:nvCxnSpPr>
        <p:spPr bwMode="auto">
          <a:xfrm>
            <a:off x="1219200" y="55626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>
            <a:off x="41910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>
            <a:off x="39624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Gerade Verbindung 135"/>
          <p:cNvCxnSpPr/>
          <p:nvPr/>
        </p:nvCxnSpPr>
        <p:spPr bwMode="auto">
          <a:xfrm>
            <a:off x="3962400" y="4572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>
            <a:off x="3962400" y="5029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4191000" y="4191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>
            <a:off x="4191000" y="5029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>
            <a:off x="37338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Abgerundetes Rechteck 140"/>
          <p:cNvSpPr/>
          <p:nvPr/>
        </p:nvSpPr>
        <p:spPr bwMode="auto">
          <a:xfrm>
            <a:off x="3810000" y="45720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2" name="Gerade Verbindung 141"/>
          <p:cNvCxnSpPr/>
          <p:nvPr/>
        </p:nvCxnSpPr>
        <p:spPr bwMode="auto">
          <a:xfrm flipH="1">
            <a:off x="3581400" y="4800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>
            <a:off x="4038600" y="54864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>
            <a:off x="41910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>
            <a:off x="39624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>
            <a:off x="39624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>
            <a:off x="39624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>
            <a:off x="37338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1" name="Abgerundetes Rechteck 190"/>
          <p:cNvSpPr/>
          <p:nvPr/>
        </p:nvSpPr>
        <p:spPr bwMode="auto">
          <a:xfrm>
            <a:off x="38100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2" name="Gerade Verbindung 191"/>
          <p:cNvCxnSpPr/>
          <p:nvPr/>
        </p:nvCxnSpPr>
        <p:spPr bwMode="auto">
          <a:xfrm flipH="1">
            <a:off x="35814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Gerade Verbindung 192"/>
          <p:cNvCxnSpPr/>
          <p:nvPr/>
        </p:nvCxnSpPr>
        <p:spPr bwMode="auto">
          <a:xfrm>
            <a:off x="41910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>
            <a:off x="39624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Gerade Verbindung 194"/>
          <p:cNvCxnSpPr/>
          <p:nvPr/>
        </p:nvCxnSpPr>
        <p:spPr bwMode="auto">
          <a:xfrm>
            <a:off x="3962400" y="2895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Gerade Verbindung 195"/>
          <p:cNvCxnSpPr/>
          <p:nvPr/>
        </p:nvCxnSpPr>
        <p:spPr bwMode="auto">
          <a:xfrm>
            <a:off x="3962400" y="3352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Gerade Verbindung 196"/>
          <p:cNvCxnSpPr/>
          <p:nvPr/>
        </p:nvCxnSpPr>
        <p:spPr bwMode="auto">
          <a:xfrm>
            <a:off x="4191000" y="2514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Gerade Verbindung 197"/>
          <p:cNvCxnSpPr/>
          <p:nvPr/>
        </p:nvCxnSpPr>
        <p:spPr bwMode="auto">
          <a:xfrm>
            <a:off x="37338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9" name="Abgerundetes Rechteck 198"/>
          <p:cNvSpPr/>
          <p:nvPr/>
        </p:nvSpPr>
        <p:spPr bwMode="auto">
          <a:xfrm>
            <a:off x="3810000" y="2895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0" name="Gerade Verbindung 199"/>
          <p:cNvCxnSpPr/>
          <p:nvPr/>
        </p:nvCxnSpPr>
        <p:spPr bwMode="auto">
          <a:xfrm flipH="1">
            <a:off x="35814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Gerade Verbindung 200"/>
          <p:cNvCxnSpPr/>
          <p:nvPr/>
        </p:nvCxnSpPr>
        <p:spPr bwMode="auto">
          <a:xfrm>
            <a:off x="39624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>
            <a:off x="39624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Gerade Verbindung 202"/>
          <p:cNvCxnSpPr/>
          <p:nvPr/>
        </p:nvCxnSpPr>
        <p:spPr bwMode="auto">
          <a:xfrm>
            <a:off x="3962400" y="2514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37338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Gerade Verbindung 205"/>
          <p:cNvCxnSpPr/>
          <p:nvPr/>
        </p:nvCxnSpPr>
        <p:spPr bwMode="auto">
          <a:xfrm flipH="1">
            <a:off x="3581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Gerade Verbindung 206"/>
          <p:cNvCxnSpPr/>
          <p:nvPr/>
        </p:nvCxnSpPr>
        <p:spPr bwMode="auto">
          <a:xfrm>
            <a:off x="4191000" y="3352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Gerade Verbindung 207"/>
          <p:cNvCxnSpPr/>
          <p:nvPr/>
        </p:nvCxnSpPr>
        <p:spPr bwMode="auto">
          <a:xfrm>
            <a:off x="4191000" y="1371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/>
          <p:nvPr/>
        </p:nvCxnSpPr>
        <p:spPr bwMode="auto">
          <a:xfrm>
            <a:off x="4191000" y="1676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>
            <a:off x="4191000" y="99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>
            <a:off x="4191000" y="990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572000" y="838200"/>
            <a:ext cx="0" cy="556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35814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>
            <a:off x="35814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Gerade Verbindung 214"/>
          <p:cNvCxnSpPr/>
          <p:nvPr/>
        </p:nvCxnSpPr>
        <p:spPr bwMode="auto">
          <a:xfrm>
            <a:off x="35814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215"/>
          <p:cNvCxnSpPr/>
          <p:nvPr/>
        </p:nvCxnSpPr>
        <p:spPr bwMode="auto">
          <a:xfrm>
            <a:off x="35814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mit Pfeil 225"/>
          <p:cNvCxnSpPr/>
          <p:nvPr/>
        </p:nvCxnSpPr>
        <p:spPr bwMode="auto">
          <a:xfrm>
            <a:off x="7086600" y="3810000"/>
            <a:ext cx="1676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Gerade Verbindung mit Pfeil 226"/>
          <p:cNvCxnSpPr/>
          <p:nvPr/>
        </p:nvCxnSpPr>
        <p:spPr bwMode="auto">
          <a:xfrm flipV="1">
            <a:off x="7086600" y="2209800"/>
            <a:ext cx="0" cy="1600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Bogen 227"/>
          <p:cNvSpPr/>
          <p:nvPr/>
        </p:nvSpPr>
        <p:spPr bwMode="auto">
          <a:xfrm flipV="1">
            <a:off x="7010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9" name="Textfeld 228"/>
          <p:cNvSpPr txBox="1"/>
          <p:nvPr/>
        </p:nvSpPr>
        <p:spPr>
          <a:xfrm>
            <a:off x="8272881" y="3810000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Vgs</a:t>
            </a:r>
            <a:endParaRPr lang="de-DE" sz="800" dirty="0"/>
          </a:p>
        </p:txBody>
      </p:sp>
      <p:sp>
        <p:nvSpPr>
          <p:cNvPr id="230" name="Textfeld 229"/>
          <p:cNvSpPr txBox="1"/>
          <p:nvPr/>
        </p:nvSpPr>
        <p:spPr>
          <a:xfrm>
            <a:off x="6692719" y="2362200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Ids</a:t>
            </a:r>
            <a:endParaRPr lang="de-DE" sz="800" dirty="0"/>
          </a:p>
        </p:txBody>
      </p:sp>
      <p:sp>
        <p:nvSpPr>
          <p:cNvPr id="231" name="Bogen 230"/>
          <p:cNvSpPr/>
          <p:nvPr/>
        </p:nvSpPr>
        <p:spPr bwMode="auto">
          <a:xfrm flipV="1">
            <a:off x="7391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2" name="Gerade Verbindung mit Pfeil 231"/>
          <p:cNvCxnSpPr/>
          <p:nvPr/>
        </p:nvCxnSpPr>
        <p:spPr bwMode="auto">
          <a:xfrm>
            <a:off x="7696200" y="29718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3" name="Textfeld 232"/>
          <p:cNvSpPr txBox="1"/>
          <p:nvPr/>
        </p:nvSpPr>
        <p:spPr>
          <a:xfrm>
            <a:off x="7772400" y="2743200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V0</a:t>
            </a:r>
            <a:endParaRPr lang="de-DE" sz="800" dirty="0"/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8077200" y="2438400"/>
            <a:ext cx="0" cy="1981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Gerade Verbindung 236"/>
          <p:cNvCxnSpPr/>
          <p:nvPr/>
        </p:nvCxnSpPr>
        <p:spPr bwMode="auto">
          <a:xfrm>
            <a:off x="7696200" y="2438400"/>
            <a:ext cx="0" cy="1981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Gerade Verbindung 237"/>
          <p:cNvCxnSpPr/>
          <p:nvPr/>
        </p:nvCxnSpPr>
        <p:spPr bwMode="auto">
          <a:xfrm flipH="1">
            <a:off x="1219200" y="6096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Gerade Verbindung 238"/>
          <p:cNvCxnSpPr/>
          <p:nvPr/>
        </p:nvCxnSpPr>
        <p:spPr bwMode="auto">
          <a:xfrm>
            <a:off x="1066800" y="59436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Gerade Verbindung 239"/>
          <p:cNvCxnSpPr/>
          <p:nvPr/>
        </p:nvCxnSpPr>
        <p:spPr bwMode="auto">
          <a:xfrm flipH="1">
            <a:off x="838200" y="609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0" name="Abgerundetes Rechteck 149"/>
          <p:cNvSpPr/>
          <p:nvPr/>
        </p:nvSpPr>
        <p:spPr bwMode="auto">
          <a:xfrm>
            <a:off x="3810000" y="20574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9" name="Abgerundetes Rechteck 108"/>
          <p:cNvSpPr/>
          <p:nvPr/>
        </p:nvSpPr>
        <p:spPr bwMode="auto">
          <a:xfrm>
            <a:off x="3429000" y="2590800"/>
            <a:ext cx="990600" cy="9144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 flipH="1">
            <a:off x="4419600" y="6400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Gerade Verbindung 110"/>
          <p:cNvCxnSpPr/>
          <p:nvPr/>
        </p:nvCxnSpPr>
        <p:spPr bwMode="auto">
          <a:xfrm>
            <a:off x="8077200" y="2438400"/>
            <a:ext cx="0" cy="19812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Abgerundetes Rechteck 111"/>
          <p:cNvSpPr/>
          <p:nvPr/>
        </p:nvSpPr>
        <p:spPr bwMode="auto">
          <a:xfrm>
            <a:off x="3810000" y="2895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6" name="Gerade Verbindung 126"/>
          <p:cNvCxnSpPr/>
          <p:nvPr/>
        </p:nvCxnSpPr>
        <p:spPr bwMode="auto">
          <a:xfrm flipV="1">
            <a:off x="8610600" y="2438400"/>
            <a:ext cx="0" cy="198120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7" name="Textfeld 146"/>
          <p:cNvSpPr txBox="1"/>
          <p:nvPr/>
        </p:nvSpPr>
        <p:spPr>
          <a:xfrm>
            <a:off x="745226" y="16764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148" name="Textfeld 147"/>
          <p:cNvSpPr txBox="1"/>
          <p:nvPr/>
        </p:nvSpPr>
        <p:spPr>
          <a:xfrm>
            <a:off x="745226" y="25146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149" name="Textfeld 148"/>
          <p:cNvSpPr txBox="1"/>
          <p:nvPr/>
        </p:nvSpPr>
        <p:spPr>
          <a:xfrm>
            <a:off x="745226" y="33528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2</a:t>
            </a:r>
            <a:endParaRPr lang="de-DE" dirty="0"/>
          </a:p>
        </p:txBody>
      </p:sp>
      <p:sp>
        <p:nvSpPr>
          <p:cNvPr id="151" name="Textfeld 150"/>
          <p:cNvSpPr txBox="1"/>
          <p:nvPr/>
        </p:nvSpPr>
        <p:spPr>
          <a:xfrm>
            <a:off x="745226" y="41910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3</a:t>
            </a:r>
            <a:endParaRPr lang="de-DE" dirty="0"/>
          </a:p>
        </p:txBody>
      </p:sp>
      <p:sp>
        <p:nvSpPr>
          <p:cNvPr id="152" name="Textfeld 151"/>
          <p:cNvSpPr txBox="1"/>
          <p:nvPr/>
        </p:nvSpPr>
        <p:spPr>
          <a:xfrm>
            <a:off x="2683774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153" name="Textfeld 152"/>
          <p:cNvSpPr txBox="1"/>
          <p:nvPr/>
        </p:nvSpPr>
        <p:spPr>
          <a:xfrm>
            <a:off x="4572000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154" name="Textfeld 153"/>
          <p:cNvSpPr txBox="1"/>
          <p:nvPr/>
        </p:nvSpPr>
        <p:spPr>
          <a:xfrm>
            <a:off x="2133600" y="3048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155" name="Textfeld 154"/>
          <p:cNvSpPr txBox="1"/>
          <p:nvPr/>
        </p:nvSpPr>
        <p:spPr>
          <a:xfrm>
            <a:off x="3962400" y="3048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783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Flash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126</a:t>
            </a:fld>
            <a:endParaRPr lang="de-DE" altLang="de-DE"/>
          </a:p>
        </p:txBody>
      </p:sp>
      <p:cxnSp>
        <p:nvCxnSpPr>
          <p:cNvPr id="101" name="Gerade Verbindung 100"/>
          <p:cNvCxnSpPr/>
          <p:nvPr/>
        </p:nvCxnSpPr>
        <p:spPr bwMode="auto">
          <a:xfrm>
            <a:off x="22098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 Verbindung 102"/>
          <p:cNvCxnSpPr/>
          <p:nvPr/>
        </p:nvCxnSpPr>
        <p:spPr bwMode="auto">
          <a:xfrm>
            <a:off x="19812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Gerade Verbindung 103"/>
          <p:cNvCxnSpPr/>
          <p:nvPr/>
        </p:nvCxnSpPr>
        <p:spPr bwMode="auto">
          <a:xfrm>
            <a:off x="1981200" y="4572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>
            <a:off x="1981200" y="5029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 Verbindung 105"/>
          <p:cNvCxnSpPr/>
          <p:nvPr/>
        </p:nvCxnSpPr>
        <p:spPr bwMode="auto">
          <a:xfrm>
            <a:off x="2209800" y="4191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106"/>
          <p:cNvCxnSpPr/>
          <p:nvPr/>
        </p:nvCxnSpPr>
        <p:spPr bwMode="auto">
          <a:xfrm>
            <a:off x="2209800" y="5029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17526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Abgerundetes Rechteck 4"/>
          <p:cNvSpPr/>
          <p:nvPr/>
        </p:nvSpPr>
        <p:spPr bwMode="auto">
          <a:xfrm>
            <a:off x="1828800" y="45720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 flipH="1">
            <a:off x="1600200" y="4800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>
            <a:off x="2057400" y="54864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22098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19812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 Verbindung 81"/>
          <p:cNvCxnSpPr/>
          <p:nvPr/>
        </p:nvCxnSpPr>
        <p:spPr bwMode="auto">
          <a:xfrm>
            <a:off x="19812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19812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17526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Abgerundetes Rechteck 91"/>
          <p:cNvSpPr/>
          <p:nvPr/>
        </p:nvSpPr>
        <p:spPr bwMode="auto">
          <a:xfrm>
            <a:off x="18288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4" name="Gerade Verbindung 93"/>
          <p:cNvCxnSpPr/>
          <p:nvPr/>
        </p:nvCxnSpPr>
        <p:spPr bwMode="auto">
          <a:xfrm flipH="1">
            <a:off x="16002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22098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19812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1981200" y="2895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101"/>
          <p:cNvCxnSpPr/>
          <p:nvPr/>
        </p:nvCxnSpPr>
        <p:spPr bwMode="auto">
          <a:xfrm>
            <a:off x="1981200" y="3352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109"/>
          <p:cNvCxnSpPr/>
          <p:nvPr/>
        </p:nvCxnSpPr>
        <p:spPr bwMode="auto">
          <a:xfrm>
            <a:off x="2209800" y="2514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17526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Abgerundetes Rechteck 113"/>
          <p:cNvSpPr/>
          <p:nvPr/>
        </p:nvSpPr>
        <p:spPr bwMode="auto">
          <a:xfrm>
            <a:off x="1828800" y="2895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5" name="Gerade Verbindung 114"/>
          <p:cNvCxnSpPr/>
          <p:nvPr/>
        </p:nvCxnSpPr>
        <p:spPr bwMode="auto">
          <a:xfrm flipH="1">
            <a:off x="16002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19812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>
            <a:off x="19812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1981200" y="2514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>
            <a:off x="17526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Abgerundetes Rechteck 119"/>
          <p:cNvSpPr/>
          <p:nvPr/>
        </p:nvSpPr>
        <p:spPr bwMode="auto">
          <a:xfrm>
            <a:off x="1828800" y="20574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1" name="Gerade Verbindung 120"/>
          <p:cNvCxnSpPr/>
          <p:nvPr/>
        </p:nvCxnSpPr>
        <p:spPr bwMode="auto">
          <a:xfrm flipH="1">
            <a:off x="16002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Gerade Verbindung 121"/>
          <p:cNvCxnSpPr/>
          <p:nvPr/>
        </p:nvCxnSpPr>
        <p:spPr bwMode="auto">
          <a:xfrm>
            <a:off x="2209800" y="3352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122"/>
          <p:cNvCxnSpPr/>
          <p:nvPr/>
        </p:nvCxnSpPr>
        <p:spPr bwMode="auto">
          <a:xfrm>
            <a:off x="2057400" y="14478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>
            <a:off x="2209800" y="1676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Gerade Verbindung 124"/>
          <p:cNvCxnSpPr/>
          <p:nvPr/>
        </p:nvCxnSpPr>
        <p:spPr bwMode="auto">
          <a:xfrm>
            <a:off x="2209800" y="99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2209800" y="990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2590800" y="838200"/>
            <a:ext cx="0" cy="556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1219200" y="1524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125"/>
          <p:cNvCxnSpPr/>
          <p:nvPr/>
        </p:nvCxnSpPr>
        <p:spPr bwMode="auto">
          <a:xfrm>
            <a:off x="1219200" y="1905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16002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126"/>
          <p:cNvCxnSpPr/>
          <p:nvPr/>
        </p:nvCxnSpPr>
        <p:spPr bwMode="auto">
          <a:xfrm>
            <a:off x="1219200" y="27432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Gerade Verbindung 127"/>
          <p:cNvCxnSpPr/>
          <p:nvPr/>
        </p:nvCxnSpPr>
        <p:spPr bwMode="auto">
          <a:xfrm>
            <a:off x="16002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Gerade Verbindung 128"/>
          <p:cNvCxnSpPr/>
          <p:nvPr/>
        </p:nvCxnSpPr>
        <p:spPr bwMode="auto">
          <a:xfrm>
            <a:off x="1219200" y="35814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>
            <a:off x="16002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 Verbindung 130"/>
          <p:cNvCxnSpPr/>
          <p:nvPr/>
        </p:nvCxnSpPr>
        <p:spPr bwMode="auto">
          <a:xfrm>
            <a:off x="1219200" y="44196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31"/>
          <p:cNvCxnSpPr/>
          <p:nvPr/>
        </p:nvCxnSpPr>
        <p:spPr bwMode="auto">
          <a:xfrm>
            <a:off x="16002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32"/>
          <p:cNvCxnSpPr/>
          <p:nvPr/>
        </p:nvCxnSpPr>
        <p:spPr bwMode="auto">
          <a:xfrm>
            <a:off x="1219200" y="55626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>
            <a:off x="4191000" y="4191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>
            <a:off x="39624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Gerade Verbindung 135"/>
          <p:cNvCxnSpPr/>
          <p:nvPr/>
        </p:nvCxnSpPr>
        <p:spPr bwMode="auto">
          <a:xfrm>
            <a:off x="3962400" y="4572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>
            <a:off x="3962400" y="5029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4191000" y="4191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>
            <a:off x="4191000" y="5029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>
            <a:off x="3733800" y="4572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Abgerundetes Rechteck 140"/>
          <p:cNvSpPr/>
          <p:nvPr/>
        </p:nvSpPr>
        <p:spPr bwMode="auto">
          <a:xfrm>
            <a:off x="3810000" y="45720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2" name="Gerade Verbindung 141"/>
          <p:cNvCxnSpPr/>
          <p:nvPr/>
        </p:nvCxnSpPr>
        <p:spPr bwMode="auto">
          <a:xfrm flipH="1">
            <a:off x="3581400" y="4800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>
            <a:off x="4038600" y="54864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>
            <a:off x="41910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>
            <a:off x="39624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>
            <a:off x="3962400" y="3733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>
            <a:off x="39624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>
            <a:off x="3733800" y="3733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1" name="Abgerundetes Rechteck 190"/>
          <p:cNvSpPr/>
          <p:nvPr/>
        </p:nvSpPr>
        <p:spPr bwMode="auto">
          <a:xfrm>
            <a:off x="3810000" y="3733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2" name="Gerade Verbindung 191"/>
          <p:cNvCxnSpPr/>
          <p:nvPr/>
        </p:nvCxnSpPr>
        <p:spPr bwMode="auto">
          <a:xfrm flipH="1">
            <a:off x="3581400" y="3962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Gerade Verbindung 192"/>
          <p:cNvCxnSpPr/>
          <p:nvPr/>
        </p:nvCxnSpPr>
        <p:spPr bwMode="auto">
          <a:xfrm>
            <a:off x="41910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>
            <a:off x="39624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Gerade Verbindung 194"/>
          <p:cNvCxnSpPr/>
          <p:nvPr/>
        </p:nvCxnSpPr>
        <p:spPr bwMode="auto">
          <a:xfrm>
            <a:off x="3962400" y="2895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Gerade Verbindung 195"/>
          <p:cNvCxnSpPr/>
          <p:nvPr/>
        </p:nvCxnSpPr>
        <p:spPr bwMode="auto">
          <a:xfrm>
            <a:off x="3962400" y="3352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Gerade Verbindung 196"/>
          <p:cNvCxnSpPr/>
          <p:nvPr/>
        </p:nvCxnSpPr>
        <p:spPr bwMode="auto">
          <a:xfrm>
            <a:off x="4191000" y="2514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Gerade Verbindung 197"/>
          <p:cNvCxnSpPr/>
          <p:nvPr/>
        </p:nvCxnSpPr>
        <p:spPr bwMode="auto">
          <a:xfrm>
            <a:off x="37338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9" name="Abgerundetes Rechteck 198"/>
          <p:cNvSpPr/>
          <p:nvPr/>
        </p:nvSpPr>
        <p:spPr bwMode="auto">
          <a:xfrm>
            <a:off x="3810000" y="2895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0" name="Gerade Verbindung 199"/>
          <p:cNvCxnSpPr/>
          <p:nvPr/>
        </p:nvCxnSpPr>
        <p:spPr bwMode="auto">
          <a:xfrm flipH="1">
            <a:off x="35814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Gerade Verbindung 200"/>
          <p:cNvCxnSpPr/>
          <p:nvPr/>
        </p:nvCxnSpPr>
        <p:spPr bwMode="auto">
          <a:xfrm>
            <a:off x="39624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>
            <a:off x="39624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Gerade Verbindung 202"/>
          <p:cNvCxnSpPr/>
          <p:nvPr/>
        </p:nvCxnSpPr>
        <p:spPr bwMode="auto">
          <a:xfrm>
            <a:off x="3962400" y="2514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3733800" y="2057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Gerade Verbindung 205"/>
          <p:cNvCxnSpPr/>
          <p:nvPr/>
        </p:nvCxnSpPr>
        <p:spPr bwMode="auto">
          <a:xfrm flipH="1">
            <a:off x="3581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Gerade Verbindung 206"/>
          <p:cNvCxnSpPr/>
          <p:nvPr/>
        </p:nvCxnSpPr>
        <p:spPr bwMode="auto">
          <a:xfrm>
            <a:off x="4191000" y="3352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Gerade Verbindung 207"/>
          <p:cNvCxnSpPr/>
          <p:nvPr/>
        </p:nvCxnSpPr>
        <p:spPr bwMode="auto">
          <a:xfrm>
            <a:off x="4038600" y="14478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/>
          <p:nvPr/>
        </p:nvCxnSpPr>
        <p:spPr bwMode="auto">
          <a:xfrm>
            <a:off x="4191000" y="1676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>
            <a:off x="4191000" y="99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>
            <a:off x="4191000" y="990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572000" y="838200"/>
            <a:ext cx="0" cy="556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3581400" y="190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>
            <a:off x="35814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Gerade Verbindung 214"/>
          <p:cNvCxnSpPr/>
          <p:nvPr/>
        </p:nvCxnSpPr>
        <p:spPr bwMode="auto">
          <a:xfrm>
            <a:off x="35814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215"/>
          <p:cNvCxnSpPr/>
          <p:nvPr/>
        </p:nvCxnSpPr>
        <p:spPr bwMode="auto">
          <a:xfrm>
            <a:off x="3581400" y="4419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mit Pfeil 225"/>
          <p:cNvCxnSpPr/>
          <p:nvPr/>
        </p:nvCxnSpPr>
        <p:spPr bwMode="auto">
          <a:xfrm>
            <a:off x="7086600" y="3810000"/>
            <a:ext cx="1676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Gerade Verbindung mit Pfeil 226"/>
          <p:cNvCxnSpPr/>
          <p:nvPr/>
        </p:nvCxnSpPr>
        <p:spPr bwMode="auto">
          <a:xfrm flipV="1">
            <a:off x="7086600" y="2209800"/>
            <a:ext cx="0" cy="1600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Bogen 227"/>
          <p:cNvSpPr/>
          <p:nvPr/>
        </p:nvSpPr>
        <p:spPr bwMode="auto">
          <a:xfrm flipV="1">
            <a:off x="7010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9" name="Textfeld 228"/>
          <p:cNvSpPr txBox="1"/>
          <p:nvPr/>
        </p:nvSpPr>
        <p:spPr>
          <a:xfrm>
            <a:off x="8272881" y="3810000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Vgs</a:t>
            </a:r>
            <a:endParaRPr lang="de-DE" sz="800" dirty="0"/>
          </a:p>
        </p:txBody>
      </p:sp>
      <p:sp>
        <p:nvSpPr>
          <p:cNvPr id="230" name="Textfeld 229"/>
          <p:cNvSpPr txBox="1"/>
          <p:nvPr/>
        </p:nvSpPr>
        <p:spPr>
          <a:xfrm>
            <a:off x="6692719" y="2362200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Ids</a:t>
            </a:r>
            <a:endParaRPr lang="de-DE" sz="800" dirty="0"/>
          </a:p>
        </p:txBody>
      </p:sp>
      <p:sp>
        <p:nvSpPr>
          <p:cNvPr id="231" name="Bogen 230"/>
          <p:cNvSpPr/>
          <p:nvPr/>
        </p:nvSpPr>
        <p:spPr bwMode="auto">
          <a:xfrm flipV="1">
            <a:off x="73914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2" name="Gerade Verbindung mit Pfeil 231"/>
          <p:cNvCxnSpPr/>
          <p:nvPr/>
        </p:nvCxnSpPr>
        <p:spPr bwMode="auto">
          <a:xfrm>
            <a:off x="7696200" y="29718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3" name="Textfeld 232"/>
          <p:cNvSpPr txBox="1"/>
          <p:nvPr/>
        </p:nvSpPr>
        <p:spPr>
          <a:xfrm>
            <a:off x="7772400" y="2743200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V0</a:t>
            </a:r>
            <a:endParaRPr lang="de-DE" sz="800" dirty="0"/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8077200" y="2438400"/>
            <a:ext cx="0" cy="1981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Gerade Verbindung 236"/>
          <p:cNvCxnSpPr/>
          <p:nvPr/>
        </p:nvCxnSpPr>
        <p:spPr bwMode="auto">
          <a:xfrm>
            <a:off x="7696200" y="2438400"/>
            <a:ext cx="0" cy="1981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Gerade Verbindung 237"/>
          <p:cNvCxnSpPr/>
          <p:nvPr/>
        </p:nvCxnSpPr>
        <p:spPr bwMode="auto">
          <a:xfrm flipH="1">
            <a:off x="1219200" y="60960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Gerade Verbindung 238"/>
          <p:cNvCxnSpPr/>
          <p:nvPr/>
        </p:nvCxnSpPr>
        <p:spPr bwMode="auto">
          <a:xfrm>
            <a:off x="1066800" y="59436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Gerade Verbindung 239"/>
          <p:cNvCxnSpPr/>
          <p:nvPr/>
        </p:nvCxnSpPr>
        <p:spPr bwMode="auto">
          <a:xfrm flipH="1">
            <a:off x="838200" y="609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0" name="Abgerundetes Rechteck 149"/>
          <p:cNvSpPr/>
          <p:nvPr/>
        </p:nvSpPr>
        <p:spPr bwMode="auto">
          <a:xfrm>
            <a:off x="3810000" y="20574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Abgerundetes Rechteck 3"/>
          <p:cNvSpPr/>
          <p:nvPr/>
        </p:nvSpPr>
        <p:spPr bwMode="auto">
          <a:xfrm>
            <a:off x="3429000" y="2590800"/>
            <a:ext cx="990600" cy="9144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9" name="Gerade Verbindung 108"/>
          <p:cNvCxnSpPr/>
          <p:nvPr/>
        </p:nvCxnSpPr>
        <p:spPr bwMode="auto">
          <a:xfrm>
            <a:off x="8077200" y="2438400"/>
            <a:ext cx="0" cy="19812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Abgerundetes Rechteck 110"/>
          <p:cNvSpPr/>
          <p:nvPr/>
        </p:nvSpPr>
        <p:spPr bwMode="auto">
          <a:xfrm>
            <a:off x="3810000" y="2895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745226" y="16764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146" name="Textfeld 145"/>
          <p:cNvSpPr txBox="1"/>
          <p:nvPr/>
        </p:nvSpPr>
        <p:spPr>
          <a:xfrm>
            <a:off x="745226" y="25146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147" name="Textfeld 146"/>
          <p:cNvSpPr txBox="1"/>
          <p:nvPr/>
        </p:nvSpPr>
        <p:spPr>
          <a:xfrm>
            <a:off x="745226" y="33528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2</a:t>
            </a:r>
            <a:endParaRPr lang="de-DE" dirty="0"/>
          </a:p>
        </p:txBody>
      </p:sp>
      <p:sp>
        <p:nvSpPr>
          <p:cNvPr id="148" name="Textfeld 147"/>
          <p:cNvSpPr txBox="1"/>
          <p:nvPr/>
        </p:nvSpPr>
        <p:spPr>
          <a:xfrm>
            <a:off x="745226" y="419100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3</a:t>
            </a:r>
            <a:endParaRPr lang="de-DE" dirty="0"/>
          </a:p>
        </p:txBody>
      </p:sp>
      <p:sp>
        <p:nvSpPr>
          <p:cNvPr id="149" name="Textfeld 148"/>
          <p:cNvSpPr txBox="1"/>
          <p:nvPr/>
        </p:nvSpPr>
        <p:spPr>
          <a:xfrm>
            <a:off x="2683774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0</a:t>
            </a:r>
            <a:endParaRPr lang="de-DE" dirty="0"/>
          </a:p>
        </p:txBody>
      </p:sp>
      <p:sp>
        <p:nvSpPr>
          <p:cNvPr id="151" name="Textfeld 150"/>
          <p:cNvSpPr txBox="1"/>
          <p:nvPr/>
        </p:nvSpPr>
        <p:spPr>
          <a:xfrm>
            <a:off x="4572000" y="61722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 </a:t>
            </a:r>
            <a:r>
              <a:rPr lang="de-DE" dirty="0" err="1" smtClean="0"/>
              <a:t>line</a:t>
            </a:r>
            <a:r>
              <a:rPr lang="de-DE" dirty="0" smtClean="0"/>
              <a:t>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9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err="1"/>
              <a:t>Ferroelectric</a:t>
            </a:r>
            <a:r>
              <a:rPr lang="de-DE" b="1" dirty="0"/>
              <a:t> RAM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316913" y="6453188"/>
            <a:ext cx="792162" cy="215900"/>
          </a:xfrm>
        </p:spPr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924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SRAM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 smtClean="0"/>
              <a:t>Polarisation -&gt; high </a:t>
            </a:r>
            <a:r>
              <a:rPr lang="de-DE" sz="1200" dirty="0" err="1" smtClean="0"/>
              <a:t>current</a:t>
            </a:r>
            <a:endParaRPr lang="de-DE" sz="12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128</a:t>
            </a:fld>
            <a:endParaRPr lang="de-DE" altLang="de-DE"/>
          </a:p>
        </p:txBody>
      </p:sp>
      <p:cxnSp>
        <p:nvCxnSpPr>
          <p:cNvPr id="23" name="Gerade Verbindung mit Pfeil 22"/>
          <p:cNvCxnSpPr/>
          <p:nvPr/>
        </p:nvCxnSpPr>
        <p:spPr bwMode="auto">
          <a:xfrm>
            <a:off x="609600" y="41910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mit Pfeil 23"/>
          <p:cNvCxnSpPr/>
          <p:nvPr/>
        </p:nvCxnSpPr>
        <p:spPr bwMode="auto">
          <a:xfrm flipV="1">
            <a:off x="1143000" y="34290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 flipV="1">
            <a:off x="11430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 flipV="1">
            <a:off x="7620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1143000" y="3886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609600" y="4495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 flipV="1">
            <a:off x="1143000" y="38862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Ellipse 20"/>
          <p:cNvSpPr/>
          <p:nvPr/>
        </p:nvSpPr>
        <p:spPr bwMode="auto">
          <a:xfrm>
            <a:off x="1066800" y="4114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71600" y="41910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829384" y="34290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25146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25146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25146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0" name="Rechteck 39"/>
          <p:cNvSpPr/>
          <p:nvPr/>
        </p:nvSpPr>
        <p:spPr bwMode="auto">
          <a:xfrm>
            <a:off x="25146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cxnSp>
        <p:nvCxnSpPr>
          <p:cNvPr id="14336" name="Gerade Verbindung mit Pfeil 14335"/>
          <p:cNvCxnSpPr>
            <a:endCxn id="5" idx="0"/>
          </p:cNvCxnSpPr>
          <p:nvPr/>
        </p:nvCxnSpPr>
        <p:spPr bwMode="auto">
          <a:xfrm>
            <a:off x="2895600" y="5105400"/>
            <a:ext cx="0" cy="381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mit Pfeil 42"/>
          <p:cNvCxnSpPr/>
          <p:nvPr/>
        </p:nvCxnSpPr>
        <p:spPr bwMode="auto">
          <a:xfrm>
            <a:off x="2895600" y="6172200"/>
            <a:ext cx="0" cy="381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hteck 43"/>
          <p:cNvSpPr/>
          <p:nvPr/>
        </p:nvSpPr>
        <p:spPr bwMode="auto">
          <a:xfrm>
            <a:off x="38862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38862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0" name="Gerade Verbindung mit Pfeil 49"/>
          <p:cNvCxnSpPr>
            <a:endCxn id="44" idx="0"/>
          </p:cNvCxnSpPr>
          <p:nvPr/>
        </p:nvCxnSpPr>
        <p:spPr bwMode="auto">
          <a:xfrm>
            <a:off x="4267200" y="5105400"/>
            <a:ext cx="0" cy="381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mit Pfeil 50"/>
          <p:cNvCxnSpPr/>
          <p:nvPr/>
        </p:nvCxnSpPr>
        <p:spPr bwMode="auto">
          <a:xfrm>
            <a:off x="4267200" y="6172200"/>
            <a:ext cx="0" cy="381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Rechteck 55"/>
          <p:cNvSpPr/>
          <p:nvPr/>
        </p:nvSpPr>
        <p:spPr bwMode="auto">
          <a:xfrm>
            <a:off x="52578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Rechteck 56"/>
          <p:cNvSpPr/>
          <p:nvPr/>
        </p:nvSpPr>
        <p:spPr bwMode="auto">
          <a:xfrm>
            <a:off x="52578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2" name="Gerade Verbindung mit Pfeil 61"/>
          <p:cNvCxnSpPr>
            <a:endCxn id="56" idx="0"/>
          </p:cNvCxnSpPr>
          <p:nvPr/>
        </p:nvCxnSpPr>
        <p:spPr bwMode="auto">
          <a:xfrm>
            <a:off x="5638800" y="5105400"/>
            <a:ext cx="0" cy="381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mit Pfeil 62"/>
          <p:cNvCxnSpPr/>
          <p:nvPr/>
        </p:nvCxnSpPr>
        <p:spPr bwMode="auto">
          <a:xfrm>
            <a:off x="5638800" y="6172200"/>
            <a:ext cx="0" cy="381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Rechteck 71"/>
          <p:cNvSpPr/>
          <p:nvPr/>
        </p:nvSpPr>
        <p:spPr bwMode="auto">
          <a:xfrm>
            <a:off x="66294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3" name="Rechteck 72"/>
          <p:cNvSpPr/>
          <p:nvPr/>
        </p:nvSpPr>
        <p:spPr bwMode="auto">
          <a:xfrm>
            <a:off x="66294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8" name="Gerade Verbindung mit Pfeil 77"/>
          <p:cNvCxnSpPr>
            <a:endCxn id="72" idx="0"/>
          </p:cNvCxnSpPr>
          <p:nvPr/>
        </p:nvCxnSpPr>
        <p:spPr bwMode="auto">
          <a:xfrm>
            <a:off x="7010400" y="51054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mit Pfeil 78"/>
          <p:cNvCxnSpPr/>
          <p:nvPr/>
        </p:nvCxnSpPr>
        <p:spPr bwMode="auto">
          <a:xfrm>
            <a:off x="7010400" y="61722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Ellipse 87"/>
          <p:cNvSpPr/>
          <p:nvPr/>
        </p:nvSpPr>
        <p:spPr bwMode="auto">
          <a:xfrm>
            <a:off x="7162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89" name="Ellipse 88"/>
          <p:cNvSpPr/>
          <p:nvPr/>
        </p:nvSpPr>
        <p:spPr bwMode="auto">
          <a:xfrm>
            <a:off x="7162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90" name="Rechteck 89"/>
          <p:cNvSpPr/>
          <p:nvPr/>
        </p:nvSpPr>
        <p:spPr bwMode="auto">
          <a:xfrm>
            <a:off x="80010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1" name="Rechteck 90"/>
          <p:cNvSpPr/>
          <p:nvPr/>
        </p:nvSpPr>
        <p:spPr bwMode="auto">
          <a:xfrm>
            <a:off x="80010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6" name="Gerade Verbindung mit Pfeil 95"/>
          <p:cNvCxnSpPr>
            <a:endCxn id="90" idx="0"/>
          </p:cNvCxnSpPr>
          <p:nvPr/>
        </p:nvCxnSpPr>
        <p:spPr bwMode="auto">
          <a:xfrm>
            <a:off x="8382000" y="51054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mit Pfeil 96"/>
          <p:cNvCxnSpPr/>
          <p:nvPr/>
        </p:nvCxnSpPr>
        <p:spPr bwMode="auto">
          <a:xfrm>
            <a:off x="8382000" y="61722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Rechteck 109"/>
          <p:cNvSpPr/>
          <p:nvPr/>
        </p:nvSpPr>
        <p:spPr bwMode="auto">
          <a:xfrm>
            <a:off x="11430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1" name="Rechteck 110"/>
          <p:cNvSpPr/>
          <p:nvPr/>
        </p:nvSpPr>
        <p:spPr bwMode="auto">
          <a:xfrm>
            <a:off x="11430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6" name="Gerade Verbindung mit Pfeil 115"/>
          <p:cNvCxnSpPr>
            <a:endCxn id="110" idx="0"/>
          </p:cNvCxnSpPr>
          <p:nvPr/>
        </p:nvCxnSpPr>
        <p:spPr bwMode="auto">
          <a:xfrm>
            <a:off x="1524000" y="51054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mit Pfeil 116"/>
          <p:cNvCxnSpPr/>
          <p:nvPr/>
        </p:nvCxnSpPr>
        <p:spPr bwMode="auto">
          <a:xfrm>
            <a:off x="1524000" y="61722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mit Pfeil 117"/>
          <p:cNvCxnSpPr/>
          <p:nvPr/>
        </p:nvCxnSpPr>
        <p:spPr bwMode="auto">
          <a:xfrm>
            <a:off x="1981200" y="41910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mit Pfeil 118"/>
          <p:cNvCxnSpPr/>
          <p:nvPr/>
        </p:nvCxnSpPr>
        <p:spPr bwMode="auto">
          <a:xfrm flipV="1">
            <a:off x="2514600" y="34290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24"/>
          <p:cNvCxnSpPr/>
          <p:nvPr/>
        </p:nvCxnSpPr>
        <p:spPr bwMode="auto">
          <a:xfrm flipV="1">
            <a:off x="25146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25"/>
          <p:cNvCxnSpPr/>
          <p:nvPr/>
        </p:nvCxnSpPr>
        <p:spPr bwMode="auto">
          <a:xfrm flipV="1">
            <a:off x="21336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Gerade Verbindung 26"/>
          <p:cNvCxnSpPr/>
          <p:nvPr/>
        </p:nvCxnSpPr>
        <p:spPr bwMode="auto">
          <a:xfrm>
            <a:off x="2514600" y="3886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27"/>
          <p:cNvCxnSpPr/>
          <p:nvPr/>
        </p:nvCxnSpPr>
        <p:spPr bwMode="auto">
          <a:xfrm>
            <a:off x="1981200" y="4495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28"/>
          <p:cNvCxnSpPr/>
          <p:nvPr/>
        </p:nvCxnSpPr>
        <p:spPr bwMode="auto">
          <a:xfrm flipV="1">
            <a:off x="2514600" y="38862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Ellipse 124"/>
          <p:cNvSpPr/>
          <p:nvPr/>
        </p:nvSpPr>
        <p:spPr bwMode="auto">
          <a:xfrm>
            <a:off x="2580640" y="399796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2743200" y="41910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127" name="Textfeld 126"/>
          <p:cNvSpPr txBox="1"/>
          <p:nvPr/>
        </p:nvSpPr>
        <p:spPr>
          <a:xfrm>
            <a:off x="2200984" y="34290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cxnSp>
        <p:nvCxnSpPr>
          <p:cNvPr id="128" name="Gerade Verbindung mit Pfeil 127"/>
          <p:cNvCxnSpPr/>
          <p:nvPr/>
        </p:nvCxnSpPr>
        <p:spPr bwMode="auto">
          <a:xfrm>
            <a:off x="3352800" y="41910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Gerade Verbindung mit Pfeil 128"/>
          <p:cNvCxnSpPr/>
          <p:nvPr/>
        </p:nvCxnSpPr>
        <p:spPr bwMode="auto">
          <a:xfrm flipV="1">
            <a:off x="3886200" y="34290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24"/>
          <p:cNvCxnSpPr/>
          <p:nvPr/>
        </p:nvCxnSpPr>
        <p:spPr bwMode="auto">
          <a:xfrm flipV="1">
            <a:off x="38862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 Verbindung 25"/>
          <p:cNvCxnSpPr/>
          <p:nvPr/>
        </p:nvCxnSpPr>
        <p:spPr bwMode="auto">
          <a:xfrm flipV="1">
            <a:off x="35052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26"/>
          <p:cNvCxnSpPr/>
          <p:nvPr/>
        </p:nvCxnSpPr>
        <p:spPr bwMode="auto">
          <a:xfrm>
            <a:off x="3886200" y="3886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27"/>
          <p:cNvCxnSpPr/>
          <p:nvPr/>
        </p:nvCxnSpPr>
        <p:spPr bwMode="auto">
          <a:xfrm>
            <a:off x="3352800" y="4495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28"/>
          <p:cNvCxnSpPr/>
          <p:nvPr/>
        </p:nvCxnSpPr>
        <p:spPr bwMode="auto">
          <a:xfrm flipV="1">
            <a:off x="3886200" y="38862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Ellipse 134"/>
          <p:cNvSpPr/>
          <p:nvPr/>
        </p:nvSpPr>
        <p:spPr bwMode="auto">
          <a:xfrm>
            <a:off x="4023360" y="392176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6" name="Textfeld 135"/>
          <p:cNvSpPr txBox="1"/>
          <p:nvPr/>
        </p:nvSpPr>
        <p:spPr>
          <a:xfrm>
            <a:off x="4114800" y="41910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137" name="Textfeld 136"/>
          <p:cNvSpPr txBox="1"/>
          <p:nvPr/>
        </p:nvSpPr>
        <p:spPr>
          <a:xfrm>
            <a:off x="3572584" y="34290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cxnSp>
        <p:nvCxnSpPr>
          <p:cNvPr id="138" name="Gerade Verbindung mit Pfeil 137"/>
          <p:cNvCxnSpPr/>
          <p:nvPr/>
        </p:nvCxnSpPr>
        <p:spPr bwMode="auto">
          <a:xfrm>
            <a:off x="4724400" y="41910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mit Pfeil 138"/>
          <p:cNvCxnSpPr/>
          <p:nvPr/>
        </p:nvCxnSpPr>
        <p:spPr bwMode="auto">
          <a:xfrm flipV="1">
            <a:off x="5257800" y="34290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24"/>
          <p:cNvCxnSpPr/>
          <p:nvPr/>
        </p:nvCxnSpPr>
        <p:spPr bwMode="auto">
          <a:xfrm flipV="1">
            <a:off x="52578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25"/>
          <p:cNvCxnSpPr/>
          <p:nvPr/>
        </p:nvCxnSpPr>
        <p:spPr bwMode="auto">
          <a:xfrm flipV="1">
            <a:off x="48768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26"/>
          <p:cNvCxnSpPr/>
          <p:nvPr/>
        </p:nvCxnSpPr>
        <p:spPr bwMode="auto">
          <a:xfrm>
            <a:off x="5257800" y="3886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27"/>
          <p:cNvCxnSpPr/>
          <p:nvPr/>
        </p:nvCxnSpPr>
        <p:spPr bwMode="auto">
          <a:xfrm>
            <a:off x="4724400" y="4495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28"/>
          <p:cNvCxnSpPr/>
          <p:nvPr/>
        </p:nvCxnSpPr>
        <p:spPr bwMode="auto">
          <a:xfrm flipV="1">
            <a:off x="5257800" y="38862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" name="Ellipse 144"/>
          <p:cNvSpPr/>
          <p:nvPr/>
        </p:nvSpPr>
        <p:spPr bwMode="auto">
          <a:xfrm>
            <a:off x="5547360" y="381508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6" name="Textfeld 145"/>
          <p:cNvSpPr txBox="1"/>
          <p:nvPr/>
        </p:nvSpPr>
        <p:spPr>
          <a:xfrm>
            <a:off x="5486400" y="41910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147" name="Textfeld 146"/>
          <p:cNvSpPr txBox="1"/>
          <p:nvPr/>
        </p:nvSpPr>
        <p:spPr>
          <a:xfrm>
            <a:off x="4944184" y="34290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cxnSp>
        <p:nvCxnSpPr>
          <p:cNvPr id="148" name="Gerade Verbindung mit Pfeil 147"/>
          <p:cNvCxnSpPr/>
          <p:nvPr/>
        </p:nvCxnSpPr>
        <p:spPr bwMode="auto">
          <a:xfrm>
            <a:off x="6096000" y="41910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Gerade Verbindung mit Pfeil 148"/>
          <p:cNvCxnSpPr/>
          <p:nvPr/>
        </p:nvCxnSpPr>
        <p:spPr bwMode="auto">
          <a:xfrm flipV="1">
            <a:off x="6629400" y="34290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Gerade Verbindung 24"/>
          <p:cNvCxnSpPr/>
          <p:nvPr/>
        </p:nvCxnSpPr>
        <p:spPr bwMode="auto">
          <a:xfrm flipV="1">
            <a:off x="66294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Gerade Verbindung 25"/>
          <p:cNvCxnSpPr/>
          <p:nvPr/>
        </p:nvCxnSpPr>
        <p:spPr bwMode="auto">
          <a:xfrm flipV="1">
            <a:off x="62484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Gerade Verbindung 26"/>
          <p:cNvCxnSpPr/>
          <p:nvPr/>
        </p:nvCxnSpPr>
        <p:spPr bwMode="auto">
          <a:xfrm>
            <a:off x="6629400" y="3886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Gerade Verbindung 27"/>
          <p:cNvCxnSpPr/>
          <p:nvPr/>
        </p:nvCxnSpPr>
        <p:spPr bwMode="auto">
          <a:xfrm>
            <a:off x="6096000" y="4495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Gerade Verbindung 28"/>
          <p:cNvCxnSpPr/>
          <p:nvPr/>
        </p:nvCxnSpPr>
        <p:spPr bwMode="auto">
          <a:xfrm flipV="1">
            <a:off x="6629400" y="38862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5" name="Ellipse 154"/>
          <p:cNvSpPr/>
          <p:nvPr/>
        </p:nvSpPr>
        <p:spPr bwMode="auto">
          <a:xfrm>
            <a:off x="7086600" y="3810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6" name="Textfeld 155"/>
          <p:cNvSpPr txBox="1"/>
          <p:nvPr/>
        </p:nvSpPr>
        <p:spPr>
          <a:xfrm>
            <a:off x="6858000" y="41910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157" name="Textfeld 156"/>
          <p:cNvSpPr txBox="1"/>
          <p:nvPr/>
        </p:nvSpPr>
        <p:spPr>
          <a:xfrm>
            <a:off x="6315784" y="34290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cxnSp>
        <p:nvCxnSpPr>
          <p:cNvPr id="158" name="Gerade Verbindung mit Pfeil 157"/>
          <p:cNvCxnSpPr/>
          <p:nvPr/>
        </p:nvCxnSpPr>
        <p:spPr bwMode="auto">
          <a:xfrm>
            <a:off x="7467600" y="41910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Gerade Verbindung mit Pfeil 158"/>
          <p:cNvCxnSpPr/>
          <p:nvPr/>
        </p:nvCxnSpPr>
        <p:spPr bwMode="auto">
          <a:xfrm flipV="1">
            <a:off x="8001000" y="34290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Gerade Verbindung 24"/>
          <p:cNvCxnSpPr/>
          <p:nvPr/>
        </p:nvCxnSpPr>
        <p:spPr bwMode="auto">
          <a:xfrm flipV="1">
            <a:off x="80010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Gerade Verbindung 25"/>
          <p:cNvCxnSpPr/>
          <p:nvPr/>
        </p:nvCxnSpPr>
        <p:spPr bwMode="auto">
          <a:xfrm flipV="1">
            <a:off x="76200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Gerade Verbindung 26"/>
          <p:cNvCxnSpPr/>
          <p:nvPr/>
        </p:nvCxnSpPr>
        <p:spPr bwMode="auto">
          <a:xfrm>
            <a:off x="8001000" y="38862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Gerade Verbindung 27"/>
          <p:cNvCxnSpPr/>
          <p:nvPr/>
        </p:nvCxnSpPr>
        <p:spPr bwMode="auto">
          <a:xfrm>
            <a:off x="7467600" y="4495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Gerade Verbindung 28"/>
          <p:cNvCxnSpPr/>
          <p:nvPr/>
        </p:nvCxnSpPr>
        <p:spPr bwMode="auto">
          <a:xfrm flipV="1">
            <a:off x="8001000" y="38862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" name="Ellipse 164"/>
          <p:cNvSpPr/>
          <p:nvPr/>
        </p:nvSpPr>
        <p:spPr bwMode="auto">
          <a:xfrm>
            <a:off x="8610600" y="3810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6" name="Textfeld 165"/>
          <p:cNvSpPr txBox="1"/>
          <p:nvPr/>
        </p:nvSpPr>
        <p:spPr>
          <a:xfrm>
            <a:off x="8229600" y="41910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167" name="Textfeld 166"/>
          <p:cNvSpPr txBox="1"/>
          <p:nvPr/>
        </p:nvSpPr>
        <p:spPr>
          <a:xfrm>
            <a:off x="7687384" y="34290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sp>
        <p:nvSpPr>
          <p:cNvPr id="177" name="Ellipse 176"/>
          <p:cNvSpPr/>
          <p:nvPr/>
        </p:nvSpPr>
        <p:spPr bwMode="auto">
          <a:xfrm>
            <a:off x="85344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78" name="Ellipse 177"/>
          <p:cNvSpPr/>
          <p:nvPr/>
        </p:nvSpPr>
        <p:spPr bwMode="auto">
          <a:xfrm>
            <a:off x="85344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79" name="Ellipse 178"/>
          <p:cNvSpPr/>
          <p:nvPr/>
        </p:nvSpPr>
        <p:spPr bwMode="auto">
          <a:xfrm>
            <a:off x="8686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0" name="Ellipse 179"/>
          <p:cNvSpPr/>
          <p:nvPr/>
        </p:nvSpPr>
        <p:spPr bwMode="auto">
          <a:xfrm>
            <a:off x="8686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cxnSp>
        <p:nvCxnSpPr>
          <p:cNvPr id="14343" name="Gerader Verbinder 14342"/>
          <p:cNvCxnSpPr/>
          <p:nvPr/>
        </p:nvCxnSpPr>
        <p:spPr bwMode="auto">
          <a:xfrm>
            <a:off x="1371600" y="6553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Gerader Verbinder 182"/>
          <p:cNvCxnSpPr/>
          <p:nvPr/>
        </p:nvCxnSpPr>
        <p:spPr bwMode="auto">
          <a:xfrm>
            <a:off x="2743200" y="6553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Gerader Verbinder 183"/>
          <p:cNvCxnSpPr/>
          <p:nvPr/>
        </p:nvCxnSpPr>
        <p:spPr bwMode="auto">
          <a:xfrm>
            <a:off x="4114800" y="6553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" name="Gerader Verbinder 184"/>
          <p:cNvCxnSpPr/>
          <p:nvPr/>
        </p:nvCxnSpPr>
        <p:spPr bwMode="auto">
          <a:xfrm>
            <a:off x="5486400" y="6553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Gerader Verbinder 185"/>
          <p:cNvCxnSpPr/>
          <p:nvPr/>
        </p:nvCxnSpPr>
        <p:spPr bwMode="auto">
          <a:xfrm>
            <a:off x="6858000" y="6553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Gerader Verbinder 186"/>
          <p:cNvCxnSpPr/>
          <p:nvPr/>
        </p:nvCxnSpPr>
        <p:spPr bwMode="auto">
          <a:xfrm>
            <a:off x="8229600" y="6553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8" name="Ellipse 187"/>
          <p:cNvSpPr/>
          <p:nvPr/>
        </p:nvSpPr>
        <p:spPr bwMode="auto">
          <a:xfrm>
            <a:off x="25146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9" name="Ellipse 188"/>
          <p:cNvSpPr/>
          <p:nvPr/>
        </p:nvSpPr>
        <p:spPr bwMode="auto">
          <a:xfrm>
            <a:off x="25146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2" name="Ellipse 191"/>
          <p:cNvSpPr/>
          <p:nvPr/>
        </p:nvSpPr>
        <p:spPr bwMode="auto">
          <a:xfrm>
            <a:off x="2590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3" name="Ellipse 192"/>
          <p:cNvSpPr/>
          <p:nvPr/>
        </p:nvSpPr>
        <p:spPr bwMode="auto">
          <a:xfrm>
            <a:off x="2590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4" name="Rechteck 193"/>
          <p:cNvSpPr/>
          <p:nvPr/>
        </p:nvSpPr>
        <p:spPr bwMode="auto">
          <a:xfrm>
            <a:off x="38862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5" name="Rechteck 194"/>
          <p:cNvSpPr/>
          <p:nvPr/>
        </p:nvSpPr>
        <p:spPr bwMode="auto">
          <a:xfrm>
            <a:off x="38862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6" name="Ellipse 195"/>
          <p:cNvSpPr/>
          <p:nvPr/>
        </p:nvSpPr>
        <p:spPr bwMode="auto">
          <a:xfrm>
            <a:off x="38862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7" name="Ellipse 196"/>
          <p:cNvSpPr/>
          <p:nvPr/>
        </p:nvSpPr>
        <p:spPr bwMode="auto">
          <a:xfrm>
            <a:off x="38862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8" name="Ellipse 197"/>
          <p:cNvSpPr/>
          <p:nvPr/>
        </p:nvSpPr>
        <p:spPr bwMode="auto">
          <a:xfrm>
            <a:off x="39624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9" name="Ellipse 198"/>
          <p:cNvSpPr/>
          <p:nvPr/>
        </p:nvSpPr>
        <p:spPr bwMode="auto">
          <a:xfrm>
            <a:off x="39624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00" name="Rechteck 199"/>
          <p:cNvSpPr/>
          <p:nvPr/>
        </p:nvSpPr>
        <p:spPr bwMode="auto">
          <a:xfrm>
            <a:off x="40386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01" name="Rechteck 200"/>
          <p:cNvSpPr/>
          <p:nvPr/>
        </p:nvSpPr>
        <p:spPr bwMode="auto">
          <a:xfrm>
            <a:off x="40386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02" name="Ellipse 201"/>
          <p:cNvSpPr/>
          <p:nvPr/>
        </p:nvSpPr>
        <p:spPr bwMode="auto">
          <a:xfrm>
            <a:off x="40386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03" name="Ellipse 202"/>
          <p:cNvSpPr/>
          <p:nvPr/>
        </p:nvSpPr>
        <p:spPr bwMode="auto">
          <a:xfrm>
            <a:off x="40386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04" name="Ellipse 203"/>
          <p:cNvSpPr/>
          <p:nvPr/>
        </p:nvSpPr>
        <p:spPr bwMode="auto">
          <a:xfrm>
            <a:off x="4114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05" name="Ellipse 204"/>
          <p:cNvSpPr/>
          <p:nvPr/>
        </p:nvSpPr>
        <p:spPr bwMode="auto">
          <a:xfrm>
            <a:off x="4114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06" name="Rechteck 205"/>
          <p:cNvSpPr/>
          <p:nvPr/>
        </p:nvSpPr>
        <p:spPr bwMode="auto">
          <a:xfrm>
            <a:off x="52578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07" name="Rechteck 206"/>
          <p:cNvSpPr/>
          <p:nvPr/>
        </p:nvSpPr>
        <p:spPr bwMode="auto">
          <a:xfrm>
            <a:off x="52578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08" name="Ellipse 207"/>
          <p:cNvSpPr/>
          <p:nvPr/>
        </p:nvSpPr>
        <p:spPr bwMode="auto">
          <a:xfrm>
            <a:off x="5257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09" name="Ellipse 208"/>
          <p:cNvSpPr/>
          <p:nvPr/>
        </p:nvSpPr>
        <p:spPr bwMode="auto">
          <a:xfrm>
            <a:off x="5257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0" name="Ellipse 209"/>
          <p:cNvSpPr/>
          <p:nvPr/>
        </p:nvSpPr>
        <p:spPr bwMode="auto">
          <a:xfrm>
            <a:off x="53340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1" name="Ellipse 210"/>
          <p:cNvSpPr/>
          <p:nvPr/>
        </p:nvSpPr>
        <p:spPr bwMode="auto">
          <a:xfrm>
            <a:off x="53340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2" name="Rechteck 211"/>
          <p:cNvSpPr/>
          <p:nvPr/>
        </p:nvSpPr>
        <p:spPr bwMode="auto">
          <a:xfrm>
            <a:off x="54102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3" name="Rechteck 212"/>
          <p:cNvSpPr/>
          <p:nvPr/>
        </p:nvSpPr>
        <p:spPr bwMode="auto">
          <a:xfrm>
            <a:off x="54102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4" name="Ellipse 213"/>
          <p:cNvSpPr/>
          <p:nvPr/>
        </p:nvSpPr>
        <p:spPr bwMode="auto">
          <a:xfrm>
            <a:off x="54102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5" name="Ellipse 214"/>
          <p:cNvSpPr/>
          <p:nvPr/>
        </p:nvSpPr>
        <p:spPr bwMode="auto">
          <a:xfrm>
            <a:off x="54102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6" name="Ellipse 215"/>
          <p:cNvSpPr/>
          <p:nvPr/>
        </p:nvSpPr>
        <p:spPr bwMode="auto">
          <a:xfrm>
            <a:off x="54864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7" name="Ellipse 216"/>
          <p:cNvSpPr/>
          <p:nvPr/>
        </p:nvSpPr>
        <p:spPr bwMode="auto">
          <a:xfrm>
            <a:off x="54864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8" name="Rechteck 217"/>
          <p:cNvSpPr/>
          <p:nvPr/>
        </p:nvSpPr>
        <p:spPr bwMode="auto">
          <a:xfrm>
            <a:off x="55626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9" name="Rechteck 218"/>
          <p:cNvSpPr/>
          <p:nvPr/>
        </p:nvSpPr>
        <p:spPr bwMode="auto">
          <a:xfrm>
            <a:off x="55626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0" name="Ellipse 219"/>
          <p:cNvSpPr/>
          <p:nvPr/>
        </p:nvSpPr>
        <p:spPr bwMode="auto">
          <a:xfrm>
            <a:off x="55626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1" name="Ellipse 220"/>
          <p:cNvSpPr/>
          <p:nvPr/>
        </p:nvSpPr>
        <p:spPr bwMode="auto">
          <a:xfrm>
            <a:off x="55626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2" name="Ellipse 221"/>
          <p:cNvSpPr/>
          <p:nvPr/>
        </p:nvSpPr>
        <p:spPr bwMode="auto">
          <a:xfrm>
            <a:off x="5638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3" name="Ellipse 222"/>
          <p:cNvSpPr/>
          <p:nvPr/>
        </p:nvSpPr>
        <p:spPr bwMode="auto">
          <a:xfrm>
            <a:off x="5638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4" name="Rechteck 223"/>
          <p:cNvSpPr/>
          <p:nvPr/>
        </p:nvSpPr>
        <p:spPr bwMode="auto">
          <a:xfrm>
            <a:off x="66294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5" name="Rechteck 224"/>
          <p:cNvSpPr/>
          <p:nvPr/>
        </p:nvSpPr>
        <p:spPr bwMode="auto">
          <a:xfrm>
            <a:off x="66294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6" name="Ellipse 225"/>
          <p:cNvSpPr/>
          <p:nvPr/>
        </p:nvSpPr>
        <p:spPr bwMode="auto">
          <a:xfrm>
            <a:off x="66294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7" name="Ellipse 226"/>
          <p:cNvSpPr/>
          <p:nvPr/>
        </p:nvSpPr>
        <p:spPr bwMode="auto">
          <a:xfrm>
            <a:off x="66294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8" name="Ellipse 227"/>
          <p:cNvSpPr/>
          <p:nvPr/>
        </p:nvSpPr>
        <p:spPr bwMode="auto">
          <a:xfrm>
            <a:off x="67056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9" name="Ellipse 228"/>
          <p:cNvSpPr/>
          <p:nvPr/>
        </p:nvSpPr>
        <p:spPr bwMode="auto">
          <a:xfrm>
            <a:off x="67056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0" name="Rechteck 229"/>
          <p:cNvSpPr/>
          <p:nvPr/>
        </p:nvSpPr>
        <p:spPr bwMode="auto">
          <a:xfrm>
            <a:off x="67818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1" name="Rechteck 230"/>
          <p:cNvSpPr/>
          <p:nvPr/>
        </p:nvSpPr>
        <p:spPr bwMode="auto">
          <a:xfrm>
            <a:off x="67818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2" name="Ellipse 231"/>
          <p:cNvSpPr/>
          <p:nvPr/>
        </p:nvSpPr>
        <p:spPr bwMode="auto">
          <a:xfrm>
            <a:off x="6781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3" name="Ellipse 232"/>
          <p:cNvSpPr/>
          <p:nvPr/>
        </p:nvSpPr>
        <p:spPr bwMode="auto">
          <a:xfrm>
            <a:off x="6781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4" name="Ellipse 233"/>
          <p:cNvSpPr/>
          <p:nvPr/>
        </p:nvSpPr>
        <p:spPr bwMode="auto">
          <a:xfrm>
            <a:off x="68580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5" name="Ellipse 234"/>
          <p:cNvSpPr/>
          <p:nvPr/>
        </p:nvSpPr>
        <p:spPr bwMode="auto">
          <a:xfrm>
            <a:off x="68580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6" name="Rechteck 235"/>
          <p:cNvSpPr/>
          <p:nvPr/>
        </p:nvSpPr>
        <p:spPr bwMode="auto">
          <a:xfrm>
            <a:off x="69342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7" name="Rechteck 236"/>
          <p:cNvSpPr/>
          <p:nvPr/>
        </p:nvSpPr>
        <p:spPr bwMode="auto">
          <a:xfrm>
            <a:off x="69342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8" name="Ellipse 237"/>
          <p:cNvSpPr/>
          <p:nvPr/>
        </p:nvSpPr>
        <p:spPr bwMode="auto">
          <a:xfrm>
            <a:off x="69342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9" name="Ellipse 238"/>
          <p:cNvSpPr/>
          <p:nvPr/>
        </p:nvSpPr>
        <p:spPr bwMode="auto">
          <a:xfrm>
            <a:off x="69342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0" name="Ellipse 239"/>
          <p:cNvSpPr/>
          <p:nvPr/>
        </p:nvSpPr>
        <p:spPr bwMode="auto">
          <a:xfrm>
            <a:off x="70104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1" name="Ellipse 240"/>
          <p:cNvSpPr/>
          <p:nvPr/>
        </p:nvSpPr>
        <p:spPr bwMode="auto">
          <a:xfrm>
            <a:off x="70104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2" name="Rechteck 241"/>
          <p:cNvSpPr/>
          <p:nvPr/>
        </p:nvSpPr>
        <p:spPr bwMode="auto">
          <a:xfrm>
            <a:off x="80010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3" name="Rechteck 242"/>
          <p:cNvSpPr/>
          <p:nvPr/>
        </p:nvSpPr>
        <p:spPr bwMode="auto">
          <a:xfrm>
            <a:off x="80010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4" name="Ellipse 243"/>
          <p:cNvSpPr/>
          <p:nvPr/>
        </p:nvSpPr>
        <p:spPr bwMode="auto">
          <a:xfrm>
            <a:off x="80010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5" name="Ellipse 244"/>
          <p:cNvSpPr/>
          <p:nvPr/>
        </p:nvSpPr>
        <p:spPr bwMode="auto">
          <a:xfrm>
            <a:off x="80010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6" name="Ellipse 245"/>
          <p:cNvSpPr/>
          <p:nvPr/>
        </p:nvSpPr>
        <p:spPr bwMode="auto">
          <a:xfrm>
            <a:off x="80772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7" name="Ellipse 246"/>
          <p:cNvSpPr/>
          <p:nvPr/>
        </p:nvSpPr>
        <p:spPr bwMode="auto">
          <a:xfrm>
            <a:off x="80772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8" name="Rechteck 247"/>
          <p:cNvSpPr/>
          <p:nvPr/>
        </p:nvSpPr>
        <p:spPr bwMode="auto">
          <a:xfrm>
            <a:off x="81534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9" name="Rechteck 248"/>
          <p:cNvSpPr/>
          <p:nvPr/>
        </p:nvSpPr>
        <p:spPr bwMode="auto">
          <a:xfrm>
            <a:off x="81534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0" name="Ellipse 249"/>
          <p:cNvSpPr/>
          <p:nvPr/>
        </p:nvSpPr>
        <p:spPr bwMode="auto">
          <a:xfrm>
            <a:off x="81534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1" name="Ellipse 250"/>
          <p:cNvSpPr/>
          <p:nvPr/>
        </p:nvSpPr>
        <p:spPr bwMode="auto">
          <a:xfrm>
            <a:off x="81534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2" name="Ellipse 251"/>
          <p:cNvSpPr/>
          <p:nvPr/>
        </p:nvSpPr>
        <p:spPr bwMode="auto">
          <a:xfrm>
            <a:off x="82296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3" name="Ellipse 252"/>
          <p:cNvSpPr/>
          <p:nvPr/>
        </p:nvSpPr>
        <p:spPr bwMode="auto">
          <a:xfrm>
            <a:off x="82296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4" name="Rechteck 253"/>
          <p:cNvSpPr/>
          <p:nvPr/>
        </p:nvSpPr>
        <p:spPr bwMode="auto">
          <a:xfrm>
            <a:off x="83058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5" name="Rechteck 254"/>
          <p:cNvSpPr/>
          <p:nvPr/>
        </p:nvSpPr>
        <p:spPr bwMode="auto">
          <a:xfrm>
            <a:off x="83058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6" name="Ellipse 255"/>
          <p:cNvSpPr/>
          <p:nvPr/>
        </p:nvSpPr>
        <p:spPr bwMode="auto">
          <a:xfrm>
            <a:off x="8305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7" name="Ellipse 256"/>
          <p:cNvSpPr/>
          <p:nvPr/>
        </p:nvSpPr>
        <p:spPr bwMode="auto">
          <a:xfrm>
            <a:off x="8305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8" name="Ellipse 257"/>
          <p:cNvSpPr/>
          <p:nvPr/>
        </p:nvSpPr>
        <p:spPr bwMode="auto">
          <a:xfrm>
            <a:off x="83820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9" name="Ellipse 258"/>
          <p:cNvSpPr/>
          <p:nvPr/>
        </p:nvSpPr>
        <p:spPr bwMode="auto">
          <a:xfrm>
            <a:off x="83820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60" name="Ellipse 259"/>
          <p:cNvSpPr/>
          <p:nvPr/>
        </p:nvSpPr>
        <p:spPr bwMode="auto">
          <a:xfrm>
            <a:off x="25908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61" name="Ellipse 260"/>
          <p:cNvSpPr/>
          <p:nvPr/>
        </p:nvSpPr>
        <p:spPr bwMode="auto">
          <a:xfrm>
            <a:off x="2590800" y="6096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62" name="Ellipse 261"/>
          <p:cNvSpPr/>
          <p:nvPr/>
        </p:nvSpPr>
        <p:spPr bwMode="auto">
          <a:xfrm>
            <a:off x="39624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63" name="Ellipse 262"/>
          <p:cNvSpPr/>
          <p:nvPr/>
        </p:nvSpPr>
        <p:spPr bwMode="auto">
          <a:xfrm>
            <a:off x="3962400" y="6096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64" name="Ellipse 263"/>
          <p:cNvSpPr/>
          <p:nvPr/>
        </p:nvSpPr>
        <p:spPr bwMode="auto">
          <a:xfrm>
            <a:off x="41148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65" name="Ellipse 264"/>
          <p:cNvSpPr/>
          <p:nvPr/>
        </p:nvSpPr>
        <p:spPr bwMode="auto">
          <a:xfrm>
            <a:off x="4114800" y="6096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66" name="Ellipse 265"/>
          <p:cNvSpPr/>
          <p:nvPr/>
        </p:nvSpPr>
        <p:spPr bwMode="auto">
          <a:xfrm>
            <a:off x="53340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67" name="Ellipse 266"/>
          <p:cNvSpPr/>
          <p:nvPr/>
        </p:nvSpPr>
        <p:spPr bwMode="auto">
          <a:xfrm>
            <a:off x="5334000" y="6096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68" name="Ellipse 267"/>
          <p:cNvSpPr/>
          <p:nvPr/>
        </p:nvSpPr>
        <p:spPr bwMode="auto">
          <a:xfrm>
            <a:off x="54864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69" name="Ellipse 268"/>
          <p:cNvSpPr/>
          <p:nvPr/>
        </p:nvSpPr>
        <p:spPr bwMode="auto">
          <a:xfrm>
            <a:off x="5486400" y="6096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70" name="Ellipse 269"/>
          <p:cNvSpPr/>
          <p:nvPr/>
        </p:nvSpPr>
        <p:spPr bwMode="auto">
          <a:xfrm>
            <a:off x="56388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71" name="Ellipse 270"/>
          <p:cNvSpPr/>
          <p:nvPr/>
        </p:nvSpPr>
        <p:spPr bwMode="auto">
          <a:xfrm>
            <a:off x="5638800" y="6096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72" name="Ellipse 271"/>
          <p:cNvSpPr/>
          <p:nvPr/>
        </p:nvSpPr>
        <p:spPr bwMode="auto">
          <a:xfrm>
            <a:off x="67056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73" name="Ellipse 272"/>
          <p:cNvSpPr/>
          <p:nvPr/>
        </p:nvSpPr>
        <p:spPr bwMode="auto">
          <a:xfrm>
            <a:off x="6705600" y="6096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74" name="Ellipse 273"/>
          <p:cNvSpPr/>
          <p:nvPr/>
        </p:nvSpPr>
        <p:spPr bwMode="auto">
          <a:xfrm>
            <a:off x="68580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75" name="Ellipse 274"/>
          <p:cNvSpPr/>
          <p:nvPr/>
        </p:nvSpPr>
        <p:spPr bwMode="auto">
          <a:xfrm>
            <a:off x="6858000" y="6096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76" name="Ellipse 275"/>
          <p:cNvSpPr/>
          <p:nvPr/>
        </p:nvSpPr>
        <p:spPr bwMode="auto">
          <a:xfrm>
            <a:off x="70104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77" name="Ellipse 276"/>
          <p:cNvSpPr/>
          <p:nvPr/>
        </p:nvSpPr>
        <p:spPr bwMode="auto">
          <a:xfrm>
            <a:off x="7010400" y="6096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78" name="Ellipse 277"/>
          <p:cNvSpPr/>
          <p:nvPr/>
        </p:nvSpPr>
        <p:spPr bwMode="auto">
          <a:xfrm>
            <a:off x="80772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79" name="Ellipse 278"/>
          <p:cNvSpPr/>
          <p:nvPr/>
        </p:nvSpPr>
        <p:spPr bwMode="auto">
          <a:xfrm>
            <a:off x="8077200" y="6096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80" name="Ellipse 279"/>
          <p:cNvSpPr/>
          <p:nvPr/>
        </p:nvSpPr>
        <p:spPr bwMode="auto">
          <a:xfrm>
            <a:off x="82296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81" name="Ellipse 280"/>
          <p:cNvSpPr/>
          <p:nvPr/>
        </p:nvSpPr>
        <p:spPr bwMode="auto">
          <a:xfrm>
            <a:off x="8229600" y="6096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82" name="Ellipse 281"/>
          <p:cNvSpPr/>
          <p:nvPr/>
        </p:nvSpPr>
        <p:spPr bwMode="auto">
          <a:xfrm>
            <a:off x="83820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83" name="Ellipse 282"/>
          <p:cNvSpPr/>
          <p:nvPr/>
        </p:nvSpPr>
        <p:spPr bwMode="auto">
          <a:xfrm>
            <a:off x="8382000" y="6096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4344" name="Textfeld 14343"/>
          <p:cNvSpPr txBox="1"/>
          <p:nvPr/>
        </p:nvSpPr>
        <p:spPr>
          <a:xfrm>
            <a:off x="2557091" y="5029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1V</a:t>
            </a:r>
            <a:endParaRPr lang="en-US" dirty="0"/>
          </a:p>
        </p:txBody>
      </p:sp>
      <p:sp>
        <p:nvSpPr>
          <p:cNvPr id="285" name="Textfeld 284"/>
          <p:cNvSpPr txBox="1"/>
          <p:nvPr/>
        </p:nvSpPr>
        <p:spPr>
          <a:xfrm>
            <a:off x="3886200" y="5029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2V</a:t>
            </a:r>
            <a:endParaRPr lang="en-US" dirty="0"/>
          </a:p>
        </p:txBody>
      </p:sp>
      <p:sp>
        <p:nvSpPr>
          <p:cNvPr id="286" name="Textfeld 285"/>
          <p:cNvSpPr txBox="1"/>
          <p:nvPr/>
        </p:nvSpPr>
        <p:spPr>
          <a:xfrm>
            <a:off x="5257800" y="5029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3V</a:t>
            </a:r>
            <a:endParaRPr lang="en-US" dirty="0"/>
          </a:p>
        </p:txBody>
      </p:sp>
      <p:sp>
        <p:nvSpPr>
          <p:cNvPr id="287" name="Textfeld 286"/>
          <p:cNvSpPr txBox="1"/>
          <p:nvPr/>
        </p:nvSpPr>
        <p:spPr>
          <a:xfrm>
            <a:off x="6629400" y="5029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4V</a:t>
            </a:r>
            <a:endParaRPr lang="en-US" dirty="0"/>
          </a:p>
        </p:txBody>
      </p:sp>
      <p:sp>
        <p:nvSpPr>
          <p:cNvPr id="288" name="Textfeld 287"/>
          <p:cNvSpPr txBox="1"/>
          <p:nvPr/>
        </p:nvSpPr>
        <p:spPr>
          <a:xfrm>
            <a:off x="8001000" y="5029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 err="1" smtClean="0"/>
              <a:t>Maintaining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palarity</a:t>
            </a:r>
            <a:r>
              <a:rPr lang="de-DE" sz="1200" dirty="0" smtClean="0"/>
              <a:t> -&gt; </a:t>
            </a:r>
            <a:r>
              <a:rPr lang="de-DE" sz="1200" dirty="0" err="1" smtClean="0"/>
              <a:t>low</a:t>
            </a:r>
            <a:r>
              <a:rPr lang="de-DE" sz="1200" dirty="0" smtClean="0"/>
              <a:t> </a:t>
            </a:r>
            <a:r>
              <a:rPr lang="de-DE" sz="1200" dirty="0" err="1" smtClean="0"/>
              <a:t>current</a:t>
            </a:r>
            <a:endParaRPr lang="de-DE" sz="12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129</a:t>
            </a:fld>
            <a:endParaRPr lang="de-DE" altLang="de-DE"/>
          </a:p>
        </p:txBody>
      </p:sp>
      <p:cxnSp>
        <p:nvCxnSpPr>
          <p:cNvPr id="23" name="Gerade Verbindung mit Pfeil 22"/>
          <p:cNvCxnSpPr/>
          <p:nvPr/>
        </p:nvCxnSpPr>
        <p:spPr bwMode="auto">
          <a:xfrm>
            <a:off x="609600" y="41910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mit Pfeil 23"/>
          <p:cNvCxnSpPr/>
          <p:nvPr/>
        </p:nvCxnSpPr>
        <p:spPr bwMode="auto">
          <a:xfrm flipV="1">
            <a:off x="1143000" y="34290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 flipV="1">
            <a:off x="11430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 flipV="1">
            <a:off x="7620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1143000" y="3886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609600" y="4495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 flipV="1">
            <a:off x="1143000" y="38862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1371600" y="41910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829384" y="34290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sp>
        <p:nvSpPr>
          <p:cNvPr id="110" name="Rechteck 109"/>
          <p:cNvSpPr/>
          <p:nvPr/>
        </p:nvSpPr>
        <p:spPr bwMode="auto">
          <a:xfrm>
            <a:off x="11430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1" name="Rechteck 110"/>
          <p:cNvSpPr/>
          <p:nvPr/>
        </p:nvSpPr>
        <p:spPr bwMode="auto">
          <a:xfrm>
            <a:off x="11430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8" name="Gerade Verbindung mit Pfeil 117"/>
          <p:cNvCxnSpPr/>
          <p:nvPr/>
        </p:nvCxnSpPr>
        <p:spPr bwMode="auto">
          <a:xfrm>
            <a:off x="1981200" y="41910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mit Pfeil 118"/>
          <p:cNvCxnSpPr/>
          <p:nvPr/>
        </p:nvCxnSpPr>
        <p:spPr bwMode="auto">
          <a:xfrm flipV="1">
            <a:off x="2514600" y="34290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24"/>
          <p:cNvCxnSpPr/>
          <p:nvPr/>
        </p:nvCxnSpPr>
        <p:spPr bwMode="auto">
          <a:xfrm flipV="1">
            <a:off x="25146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25"/>
          <p:cNvCxnSpPr/>
          <p:nvPr/>
        </p:nvCxnSpPr>
        <p:spPr bwMode="auto">
          <a:xfrm flipV="1">
            <a:off x="21336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Gerade Verbindung 26"/>
          <p:cNvCxnSpPr/>
          <p:nvPr/>
        </p:nvCxnSpPr>
        <p:spPr bwMode="auto">
          <a:xfrm>
            <a:off x="2514600" y="3886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27"/>
          <p:cNvCxnSpPr/>
          <p:nvPr/>
        </p:nvCxnSpPr>
        <p:spPr bwMode="auto">
          <a:xfrm>
            <a:off x="1981200" y="4495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28"/>
          <p:cNvCxnSpPr/>
          <p:nvPr/>
        </p:nvCxnSpPr>
        <p:spPr bwMode="auto">
          <a:xfrm flipV="1">
            <a:off x="2514600" y="38862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" name="Textfeld 125"/>
          <p:cNvSpPr txBox="1"/>
          <p:nvPr/>
        </p:nvSpPr>
        <p:spPr>
          <a:xfrm>
            <a:off x="2743200" y="41910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127" name="Textfeld 126"/>
          <p:cNvSpPr txBox="1"/>
          <p:nvPr/>
        </p:nvSpPr>
        <p:spPr>
          <a:xfrm>
            <a:off x="2200984" y="34290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cxnSp>
        <p:nvCxnSpPr>
          <p:cNvPr id="128" name="Gerade Verbindung mit Pfeil 127"/>
          <p:cNvCxnSpPr/>
          <p:nvPr/>
        </p:nvCxnSpPr>
        <p:spPr bwMode="auto">
          <a:xfrm>
            <a:off x="3352800" y="41910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Gerade Verbindung mit Pfeil 128"/>
          <p:cNvCxnSpPr/>
          <p:nvPr/>
        </p:nvCxnSpPr>
        <p:spPr bwMode="auto">
          <a:xfrm flipV="1">
            <a:off x="3886200" y="34290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24"/>
          <p:cNvCxnSpPr/>
          <p:nvPr/>
        </p:nvCxnSpPr>
        <p:spPr bwMode="auto">
          <a:xfrm flipV="1">
            <a:off x="38862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 Verbindung 25"/>
          <p:cNvCxnSpPr/>
          <p:nvPr/>
        </p:nvCxnSpPr>
        <p:spPr bwMode="auto">
          <a:xfrm flipV="1">
            <a:off x="35052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26"/>
          <p:cNvCxnSpPr/>
          <p:nvPr/>
        </p:nvCxnSpPr>
        <p:spPr bwMode="auto">
          <a:xfrm>
            <a:off x="3886200" y="3886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27"/>
          <p:cNvCxnSpPr/>
          <p:nvPr/>
        </p:nvCxnSpPr>
        <p:spPr bwMode="auto">
          <a:xfrm>
            <a:off x="3352800" y="4495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28"/>
          <p:cNvCxnSpPr/>
          <p:nvPr/>
        </p:nvCxnSpPr>
        <p:spPr bwMode="auto">
          <a:xfrm flipV="1">
            <a:off x="3886200" y="38862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6" name="Textfeld 135"/>
          <p:cNvSpPr txBox="1"/>
          <p:nvPr/>
        </p:nvSpPr>
        <p:spPr>
          <a:xfrm>
            <a:off x="4114800" y="41910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137" name="Textfeld 136"/>
          <p:cNvSpPr txBox="1"/>
          <p:nvPr/>
        </p:nvSpPr>
        <p:spPr>
          <a:xfrm>
            <a:off x="3572584" y="34290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cxnSp>
        <p:nvCxnSpPr>
          <p:cNvPr id="138" name="Gerade Verbindung mit Pfeil 137"/>
          <p:cNvCxnSpPr/>
          <p:nvPr/>
        </p:nvCxnSpPr>
        <p:spPr bwMode="auto">
          <a:xfrm>
            <a:off x="4724400" y="41910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mit Pfeil 138"/>
          <p:cNvCxnSpPr/>
          <p:nvPr/>
        </p:nvCxnSpPr>
        <p:spPr bwMode="auto">
          <a:xfrm flipV="1">
            <a:off x="5257800" y="34290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24"/>
          <p:cNvCxnSpPr/>
          <p:nvPr/>
        </p:nvCxnSpPr>
        <p:spPr bwMode="auto">
          <a:xfrm flipV="1">
            <a:off x="52578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25"/>
          <p:cNvCxnSpPr/>
          <p:nvPr/>
        </p:nvCxnSpPr>
        <p:spPr bwMode="auto">
          <a:xfrm flipV="1">
            <a:off x="48768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26"/>
          <p:cNvCxnSpPr/>
          <p:nvPr/>
        </p:nvCxnSpPr>
        <p:spPr bwMode="auto">
          <a:xfrm>
            <a:off x="5257800" y="3886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27"/>
          <p:cNvCxnSpPr/>
          <p:nvPr/>
        </p:nvCxnSpPr>
        <p:spPr bwMode="auto">
          <a:xfrm>
            <a:off x="4724400" y="4495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28"/>
          <p:cNvCxnSpPr/>
          <p:nvPr/>
        </p:nvCxnSpPr>
        <p:spPr bwMode="auto">
          <a:xfrm flipV="1">
            <a:off x="5257800" y="38862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Textfeld 145"/>
          <p:cNvSpPr txBox="1"/>
          <p:nvPr/>
        </p:nvSpPr>
        <p:spPr>
          <a:xfrm>
            <a:off x="5486400" y="41910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147" name="Textfeld 146"/>
          <p:cNvSpPr txBox="1"/>
          <p:nvPr/>
        </p:nvSpPr>
        <p:spPr>
          <a:xfrm>
            <a:off x="4944184" y="34290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cxnSp>
        <p:nvCxnSpPr>
          <p:cNvPr id="148" name="Gerade Verbindung mit Pfeil 147"/>
          <p:cNvCxnSpPr/>
          <p:nvPr/>
        </p:nvCxnSpPr>
        <p:spPr bwMode="auto">
          <a:xfrm>
            <a:off x="6096000" y="41910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Gerade Verbindung mit Pfeil 148"/>
          <p:cNvCxnSpPr/>
          <p:nvPr/>
        </p:nvCxnSpPr>
        <p:spPr bwMode="auto">
          <a:xfrm flipV="1">
            <a:off x="6629400" y="34290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Gerade Verbindung 24"/>
          <p:cNvCxnSpPr/>
          <p:nvPr/>
        </p:nvCxnSpPr>
        <p:spPr bwMode="auto">
          <a:xfrm flipV="1">
            <a:off x="66294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Gerade Verbindung 25"/>
          <p:cNvCxnSpPr/>
          <p:nvPr/>
        </p:nvCxnSpPr>
        <p:spPr bwMode="auto">
          <a:xfrm flipV="1">
            <a:off x="62484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Gerade Verbindung 26"/>
          <p:cNvCxnSpPr/>
          <p:nvPr/>
        </p:nvCxnSpPr>
        <p:spPr bwMode="auto">
          <a:xfrm>
            <a:off x="6629400" y="3886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Gerade Verbindung 27"/>
          <p:cNvCxnSpPr/>
          <p:nvPr/>
        </p:nvCxnSpPr>
        <p:spPr bwMode="auto">
          <a:xfrm>
            <a:off x="6096000" y="4495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Gerade Verbindung 28"/>
          <p:cNvCxnSpPr/>
          <p:nvPr/>
        </p:nvCxnSpPr>
        <p:spPr bwMode="auto">
          <a:xfrm flipV="1">
            <a:off x="6629400" y="38862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6" name="Textfeld 155"/>
          <p:cNvSpPr txBox="1"/>
          <p:nvPr/>
        </p:nvSpPr>
        <p:spPr>
          <a:xfrm>
            <a:off x="6858000" y="41910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157" name="Textfeld 156"/>
          <p:cNvSpPr txBox="1"/>
          <p:nvPr/>
        </p:nvSpPr>
        <p:spPr>
          <a:xfrm>
            <a:off x="6315784" y="34290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cxnSp>
        <p:nvCxnSpPr>
          <p:cNvPr id="284" name="Gerade Verbindung 26"/>
          <p:cNvCxnSpPr/>
          <p:nvPr/>
        </p:nvCxnSpPr>
        <p:spPr bwMode="auto">
          <a:xfrm>
            <a:off x="1143000" y="38862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5" name="Ellipse 284"/>
          <p:cNvSpPr/>
          <p:nvPr/>
        </p:nvSpPr>
        <p:spPr bwMode="auto">
          <a:xfrm>
            <a:off x="1752600" y="3810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6" name="Rechteck 285"/>
          <p:cNvSpPr/>
          <p:nvPr/>
        </p:nvSpPr>
        <p:spPr bwMode="auto">
          <a:xfrm>
            <a:off x="11430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7" name="Rechteck 286"/>
          <p:cNvSpPr/>
          <p:nvPr/>
        </p:nvSpPr>
        <p:spPr bwMode="auto">
          <a:xfrm>
            <a:off x="11430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8" name="Gerade Verbindung mit Pfeil 287"/>
          <p:cNvCxnSpPr/>
          <p:nvPr/>
        </p:nvCxnSpPr>
        <p:spPr bwMode="auto">
          <a:xfrm rot="10800000">
            <a:off x="1524000" y="51054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9" name="Gerade Verbindung mit Pfeil 288"/>
          <p:cNvCxnSpPr/>
          <p:nvPr/>
        </p:nvCxnSpPr>
        <p:spPr bwMode="auto">
          <a:xfrm rot="10800000">
            <a:off x="1524000" y="61722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0" name="Ellipse 289"/>
          <p:cNvSpPr/>
          <p:nvPr/>
        </p:nvSpPr>
        <p:spPr bwMode="auto">
          <a:xfrm>
            <a:off x="16764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91" name="Ellipse 290"/>
          <p:cNvSpPr/>
          <p:nvPr/>
        </p:nvSpPr>
        <p:spPr bwMode="auto">
          <a:xfrm>
            <a:off x="16764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92" name="Ellipse 291"/>
          <p:cNvSpPr/>
          <p:nvPr/>
        </p:nvSpPr>
        <p:spPr bwMode="auto">
          <a:xfrm>
            <a:off x="1828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93" name="Ellipse 292"/>
          <p:cNvSpPr/>
          <p:nvPr/>
        </p:nvSpPr>
        <p:spPr bwMode="auto">
          <a:xfrm>
            <a:off x="1828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95" name="Rechteck 294"/>
          <p:cNvSpPr/>
          <p:nvPr/>
        </p:nvSpPr>
        <p:spPr bwMode="auto">
          <a:xfrm>
            <a:off x="11430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96" name="Rechteck 295"/>
          <p:cNvSpPr/>
          <p:nvPr/>
        </p:nvSpPr>
        <p:spPr bwMode="auto">
          <a:xfrm>
            <a:off x="11430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97" name="Ellipse 296"/>
          <p:cNvSpPr/>
          <p:nvPr/>
        </p:nvSpPr>
        <p:spPr bwMode="auto">
          <a:xfrm>
            <a:off x="11430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98" name="Ellipse 297"/>
          <p:cNvSpPr/>
          <p:nvPr/>
        </p:nvSpPr>
        <p:spPr bwMode="auto">
          <a:xfrm>
            <a:off x="11430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99" name="Ellipse 298"/>
          <p:cNvSpPr/>
          <p:nvPr/>
        </p:nvSpPr>
        <p:spPr bwMode="auto">
          <a:xfrm>
            <a:off x="12192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00" name="Ellipse 299"/>
          <p:cNvSpPr/>
          <p:nvPr/>
        </p:nvSpPr>
        <p:spPr bwMode="auto">
          <a:xfrm>
            <a:off x="12192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01" name="Rechteck 300"/>
          <p:cNvSpPr/>
          <p:nvPr/>
        </p:nvSpPr>
        <p:spPr bwMode="auto">
          <a:xfrm>
            <a:off x="12954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02" name="Rechteck 301"/>
          <p:cNvSpPr/>
          <p:nvPr/>
        </p:nvSpPr>
        <p:spPr bwMode="auto">
          <a:xfrm>
            <a:off x="12954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03" name="Ellipse 302"/>
          <p:cNvSpPr/>
          <p:nvPr/>
        </p:nvSpPr>
        <p:spPr bwMode="auto">
          <a:xfrm>
            <a:off x="12954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04" name="Ellipse 303"/>
          <p:cNvSpPr/>
          <p:nvPr/>
        </p:nvSpPr>
        <p:spPr bwMode="auto">
          <a:xfrm>
            <a:off x="12954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05" name="Ellipse 304"/>
          <p:cNvSpPr/>
          <p:nvPr/>
        </p:nvSpPr>
        <p:spPr bwMode="auto">
          <a:xfrm>
            <a:off x="13716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06" name="Ellipse 305"/>
          <p:cNvSpPr/>
          <p:nvPr/>
        </p:nvSpPr>
        <p:spPr bwMode="auto">
          <a:xfrm>
            <a:off x="13716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07" name="Rechteck 306"/>
          <p:cNvSpPr/>
          <p:nvPr/>
        </p:nvSpPr>
        <p:spPr bwMode="auto">
          <a:xfrm>
            <a:off x="14478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08" name="Rechteck 307"/>
          <p:cNvSpPr/>
          <p:nvPr/>
        </p:nvSpPr>
        <p:spPr bwMode="auto">
          <a:xfrm>
            <a:off x="14478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09" name="Ellipse 308"/>
          <p:cNvSpPr/>
          <p:nvPr/>
        </p:nvSpPr>
        <p:spPr bwMode="auto">
          <a:xfrm>
            <a:off x="1447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10" name="Ellipse 309"/>
          <p:cNvSpPr/>
          <p:nvPr/>
        </p:nvSpPr>
        <p:spPr bwMode="auto">
          <a:xfrm>
            <a:off x="1447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11" name="Ellipse 310"/>
          <p:cNvSpPr/>
          <p:nvPr/>
        </p:nvSpPr>
        <p:spPr bwMode="auto">
          <a:xfrm>
            <a:off x="15240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12" name="Ellipse 311"/>
          <p:cNvSpPr/>
          <p:nvPr/>
        </p:nvSpPr>
        <p:spPr bwMode="auto">
          <a:xfrm>
            <a:off x="15240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13" name="Ellipse 312"/>
          <p:cNvSpPr/>
          <p:nvPr/>
        </p:nvSpPr>
        <p:spPr bwMode="auto">
          <a:xfrm>
            <a:off x="12192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15" name="Ellipse 314"/>
          <p:cNvSpPr/>
          <p:nvPr/>
        </p:nvSpPr>
        <p:spPr bwMode="auto">
          <a:xfrm>
            <a:off x="13716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17" name="Ellipse 316"/>
          <p:cNvSpPr/>
          <p:nvPr/>
        </p:nvSpPr>
        <p:spPr bwMode="auto">
          <a:xfrm>
            <a:off x="15240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19" name="Rechteck 318"/>
          <p:cNvSpPr/>
          <p:nvPr/>
        </p:nvSpPr>
        <p:spPr bwMode="auto">
          <a:xfrm>
            <a:off x="25146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0" name="Rechteck 319"/>
          <p:cNvSpPr/>
          <p:nvPr/>
        </p:nvSpPr>
        <p:spPr bwMode="auto">
          <a:xfrm>
            <a:off x="25146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4" name="Rechteck 323"/>
          <p:cNvSpPr/>
          <p:nvPr/>
        </p:nvSpPr>
        <p:spPr bwMode="auto">
          <a:xfrm>
            <a:off x="25146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5" name="Rechteck 324"/>
          <p:cNvSpPr/>
          <p:nvPr/>
        </p:nvSpPr>
        <p:spPr bwMode="auto">
          <a:xfrm>
            <a:off x="25146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26" name="Gerade Verbindung mit Pfeil 325"/>
          <p:cNvCxnSpPr/>
          <p:nvPr/>
        </p:nvCxnSpPr>
        <p:spPr bwMode="auto">
          <a:xfrm rot="10800000">
            <a:off x="2895600" y="51054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" name="Gerade Verbindung mit Pfeil 326"/>
          <p:cNvCxnSpPr/>
          <p:nvPr/>
        </p:nvCxnSpPr>
        <p:spPr bwMode="auto">
          <a:xfrm rot="10800000">
            <a:off x="2895600" y="61722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8" name="Ellipse 327"/>
          <p:cNvSpPr/>
          <p:nvPr/>
        </p:nvSpPr>
        <p:spPr bwMode="auto">
          <a:xfrm>
            <a:off x="30480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29" name="Ellipse 328"/>
          <p:cNvSpPr/>
          <p:nvPr/>
        </p:nvSpPr>
        <p:spPr bwMode="auto">
          <a:xfrm>
            <a:off x="30480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33" name="Rechteck 332"/>
          <p:cNvSpPr/>
          <p:nvPr/>
        </p:nvSpPr>
        <p:spPr bwMode="auto">
          <a:xfrm>
            <a:off x="25146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34" name="Rechteck 333"/>
          <p:cNvSpPr/>
          <p:nvPr/>
        </p:nvSpPr>
        <p:spPr bwMode="auto">
          <a:xfrm>
            <a:off x="25146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35" name="Ellipse 334"/>
          <p:cNvSpPr/>
          <p:nvPr/>
        </p:nvSpPr>
        <p:spPr bwMode="auto">
          <a:xfrm>
            <a:off x="25146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36" name="Ellipse 335"/>
          <p:cNvSpPr/>
          <p:nvPr/>
        </p:nvSpPr>
        <p:spPr bwMode="auto">
          <a:xfrm>
            <a:off x="25146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37" name="Ellipse 336"/>
          <p:cNvSpPr/>
          <p:nvPr/>
        </p:nvSpPr>
        <p:spPr bwMode="auto">
          <a:xfrm>
            <a:off x="2590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38" name="Ellipse 337"/>
          <p:cNvSpPr/>
          <p:nvPr/>
        </p:nvSpPr>
        <p:spPr bwMode="auto">
          <a:xfrm>
            <a:off x="2590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39" name="Rechteck 338"/>
          <p:cNvSpPr/>
          <p:nvPr/>
        </p:nvSpPr>
        <p:spPr bwMode="auto">
          <a:xfrm>
            <a:off x="26670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40" name="Rechteck 339"/>
          <p:cNvSpPr/>
          <p:nvPr/>
        </p:nvSpPr>
        <p:spPr bwMode="auto">
          <a:xfrm>
            <a:off x="26670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41" name="Ellipse 340"/>
          <p:cNvSpPr/>
          <p:nvPr/>
        </p:nvSpPr>
        <p:spPr bwMode="auto">
          <a:xfrm>
            <a:off x="26670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42" name="Ellipse 341"/>
          <p:cNvSpPr/>
          <p:nvPr/>
        </p:nvSpPr>
        <p:spPr bwMode="auto">
          <a:xfrm>
            <a:off x="26670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43" name="Ellipse 342"/>
          <p:cNvSpPr/>
          <p:nvPr/>
        </p:nvSpPr>
        <p:spPr bwMode="auto">
          <a:xfrm>
            <a:off x="27432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44" name="Ellipse 343"/>
          <p:cNvSpPr/>
          <p:nvPr/>
        </p:nvSpPr>
        <p:spPr bwMode="auto">
          <a:xfrm>
            <a:off x="27432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45" name="Rechteck 344"/>
          <p:cNvSpPr/>
          <p:nvPr/>
        </p:nvSpPr>
        <p:spPr bwMode="auto">
          <a:xfrm>
            <a:off x="28194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46" name="Rechteck 345"/>
          <p:cNvSpPr/>
          <p:nvPr/>
        </p:nvSpPr>
        <p:spPr bwMode="auto">
          <a:xfrm>
            <a:off x="28194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47" name="Ellipse 346"/>
          <p:cNvSpPr/>
          <p:nvPr/>
        </p:nvSpPr>
        <p:spPr bwMode="auto">
          <a:xfrm>
            <a:off x="28194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48" name="Ellipse 347"/>
          <p:cNvSpPr/>
          <p:nvPr/>
        </p:nvSpPr>
        <p:spPr bwMode="auto">
          <a:xfrm>
            <a:off x="28194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49" name="Ellipse 348"/>
          <p:cNvSpPr/>
          <p:nvPr/>
        </p:nvSpPr>
        <p:spPr bwMode="auto">
          <a:xfrm>
            <a:off x="28956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50" name="Ellipse 349"/>
          <p:cNvSpPr/>
          <p:nvPr/>
        </p:nvSpPr>
        <p:spPr bwMode="auto">
          <a:xfrm>
            <a:off x="28956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51" name="Ellipse 350"/>
          <p:cNvSpPr/>
          <p:nvPr/>
        </p:nvSpPr>
        <p:spPr bwMode="auto">
          <a:xfrm>
            <a:off x="25908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53" name="Ellipse 352"/>
          <p:cNvSpPr/>
          <p:nvPr/>
        </p:nvSpPr>
        <p:spPr bwMode="auto">
          <a:xfrm>
            <a:off x="27432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55" name="Ellipse 354"/>
          <p:cNvSpPr/>
          <p:nvPr/>
        </p:nvSpPr>
        <p:spPr bwMode="auto">
          <a:xfrm>
            <a:off x="28956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57" name="Rechteck 356"/>
          <p:cNvSpPr/>
          <p:nvPr/>
        </p:nvSpPr>
        <p:spPr bwMode="auto">
          <a:xfrm>
            <a:off x="52578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8" name="Rechteck 357"/>
          <p:cNvSpPr/>
          <p:nvPr/>
        </p:nvSpPr>
        <p:spPr bwMode="auto">
          <a:xfrm>
            <a:off x="52578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1" name="Rechteck 360"/>
          <p:cNvSpPr/>
          <p:nvPr/>
        </p:nvSpPr>
        <p:spPr bwMode="auto">
          <a:xfrm>
            <a:off x="52578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2" name="Rechteck 361"/>
          <p:cNvSpPr/>
          <p:nvPr/>
        </p:nvSpPr>
        <p:spPr bwMode="auto">
          <a:xfrm>
            <a:off x="52578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63" name="Gerade Verbindung mit Pfeil 362"/>
          <p:cNvCxnSpPr/>
          <p:nvPr/>
        </p:nvCxnSpPr>
        <p:spPr bwMode="auto">
          <a:xfrm rot="10800000">
            <a:off x="5638800" y="61722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7" name="Rechteck 366"/>
          <p:cNvSpPr/>
          <p:nvPr/>
        </p:nvSpPr>
        <p:spPr bwMode="auto">
          <a:xfrm>
            <a:off x="52578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68" name="Rechteck 367"/>
          <p:cNvSpPr/>
          <p:nvPr/>
        </p:nvSpPr>
        <p:spPr bwMode="auto">
          <a:xfrm>
            <a:off x="52578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69" name="Ellipse 368"/>
          <p:cNvSpPr/>
          <p:nvPr/>
        </p:nvSpPr>
        <p:spPr bwMode="auto">
          <a:xfrm>
            <a:off x="5257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70" name="Ellipse 369"/>
          <p:cNvSpPr/>
          <p:nvPr/>
        </p:nvSpPr>
        <p:spPr bwMode="auto">
          <a:xfrm>
            <a:off x="5257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71" name="Ellipse 370"/>
          <p:cNvSpPr/>
          <p:nvPr/>
        </p:nvSpPr>
        <p:spPr bwMode="auto">
          <a:xfrm>
            <a:off x="53340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72" name="Ellipse 371"/>
          <p:cNvSpPr/>
          <p:nvPr/>
        </p:nvSpPr>
        <p:spPr bwMode="auto">
          <a:xfrm>
            <a:off x="53340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73" name="Rechteck 372"/>
          <p:cNvSpPr/>
          <p:nvPr/>
        </p:nvSpPr>
        <p:spPr bwMode="auto">
          <a:xfrm>
            <a:off x="54102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74" name="Rechteck 373"/>
          <p:cNvSpPr/>
          <p:nvPr/>
        </p:nvSpPr>
        <p:spPr bwMode="auto">
          <a:xfrm>
            <a:off x="54102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75" name="Ellipse 374"/>
          <p:cNvSpPr/>
          <p:nvPr/>
        </p:nvSpPr>
        <p:spPr bwMode="auto">
          <a:xfrm>
            <a:off x="54102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76" name="Ellipse 375"/>
          <p:cNvSpPr/>
          <p:nvPr/>
        </p:nvSpPr>
        <p:spPr bwMode="auto">
          <a:xfrm>
            <a:off x="54102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77" name="Ellipse 376"/>
          <p:cNvSpPr/>
          <p:nvPr/>
        </p:nvSpPr>
        <p:spPr bwMode="auto">
          <a:xfrm>
            <a:off x="54864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78" name="Ellipse 377"/>
          <p:cNvSpPr/>
          <p:nvPr/>
        </p:nvSpPr>
        <p:spPr bwMode="auto">
          <a:xfrm>
            <a:off x="54864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79" name="Rechteck 378"/>
          <p:cNvSpPr/>
          <p:nvPr/>
        </p:nvSpPr>
        <p:spPr bwMode="auto">
          <a:xfrm>
            <a:off x="55626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80" name="Rechteck 379"/>
          <p:cNvSpPr/>
          <p:nvPr/>
        </p:nvSpPr>
        <p:spPr bwMode="auto">
          <a:xfrm>
            <a:off x="55626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81" name="Ellipse 380"/>
          <p:cNvSpPr/>
          <p:nvPr/>
        </p:nvSpPr>
        <p:spPr bwMode="auto">
          <a:xfrm>
            <a:off x="55626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82" name="Ellipse 381"/>
          <p:cNvSpPr/>
          <p:nvPr/>
        </p:nvSpPr>
        <p:spPr bwMode="auto">
          <a:xfrm>
            <a:off x="55626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83" name="Ellipse 382"/>
          <p:cNvSpPr/>
          <p:nvPr/>
        </p:nvSpPr>
        <p:spPr bwMode="auto">
          <a:xfrm>
            <a:off x="5638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84" name="Ellipse 383"/>
          <p:cNvSpPr/>
          <p:nvPr/>
        </p:nvSpPr>
        <p:spPr bwMode="auto">
          <a:xfrm>
            <a:off x="5638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85" name="Ellipse 384"/>
          <p:cNvSpPr/>
          <p:nvPr/>
        </p:nvSpPr>
        <p:spPr bwMode="auto">
          <a:xfrm>
            <a:off x="53340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87" name="Ellipse 386"/>
          <p:cNvSpPr/>
          <p:nvPr/>
        </p:nvSpPr>
        <p:spPr bwMode="auto">
          <a:xfrm>
            <a:off x="54864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cxnSp>
        <p:nvCxnSpPr>
          <p:cNvPr id="391" name="Gerade Verbindung mit Pfeil 390"/>
          <p:cNvCxnSpPr/>
          <p:nvPr/>
        </p:nvCxnSpPr>
        <p:spPr bwMode="auto">
          <a:xfrm rot="10800000">
            <a:off x="5638800" y="51054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2" name="Rechteck 391"/>
          <p:cNvSpPr/>
          <p:nvPr/>
        </p:nvSpPr>
        <p:spPr bwMode="auto">
          <a:xfrm>
            <a:off x="66294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3" name="Rechteck 392"/>
          <p:cNvSpPr/>
          <p:nvPr/>
        </p:nvSpPr>
        <p:spPr bwMode="auto">
          <a:xfrm>
            <a:off x="66294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6" name="Rechteck 395"/>
          <p:cNvSpPr/>
          <p:nvPr/>
        </p:nvSpPr>
        <p:spPr bwMode="auto">
          <a:xfrm>
            <a:off x="66294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7" name="Rechteck 396"/>
          <p:cNvSpPr/>
          <p:nvPr/>
        </p:nvSpPr>
        <p:spPr bwMode="auto">
          <a:xfrm>
            <a:off x="66294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8" name="Gerade Verbindung mit Pfeil 397"/>
          <p:cNvCxnSpPr/>
          <p:nvPr/>
        </p:nvCxnSpPr>
        <p:spPr bwMode="auto">
          <a:xfrm rot="10800000">
            <a:off x="7010400" y="61722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0" name="Rechteck 399"/>
          <p:cNvSpPr/>
          <p:nvPr/>
        </p:nvSpPr>
        <p:spPr bwMode="auto">
          <a:xfrm>
            <a:off x="66294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01" name="Rechteck 400"/>
          <p:cNvSpPr/>
          <p:nvPr/>
        </p:nvSpPr>
        <p:spPr bwMode="auto">
          <a:xfrm>
            <a:off x="66294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02" name="Ellipse 401"/>
          <p:cNvSpPr/>
          <p:nvPr/>
        </p:nvSpPr>
        <p:spPr bwMode="auto">
          <a:xfrm>
            <a:off x="66294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03" name="Ellipse 402"/>
          <p:cNvSpPr/>
          <p:nvPr/>
        </p:nvSpPr>
        <p:spPr bwMode="auto">
          <a:xfrm>
            <a:off x="66294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04" name="Ellipse 403"/>
          <p:cNvSpPr/>
          <p:nvPr/>
        </p:nvSpPr>
        <p:spPr bwMode="auto">
          <a:xfrm>
            <a:off x="67056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05" name="Ellipse 404"/>
          <p:cNvSpPr/>
          <p:nvPr/>
        </p:nvSpPr>
        <p:spPr bwMode="auto">
          <a:xfrm>
            <a:off x="67056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06" name="Rechteck 405"/>
          <p:cNvSpPr/>
          <p:nvPr/>
        </p:nvSpPr>
        <p:spPr bwMode="auto">
          <a:xfrm>
            <a:off x="67818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07" name="Rechteck 406"/>
          <p:cNvSpPr/>
          <p:nvPr/>
        </p:nvSpPr>
        <p:spPr bwMode="auto">
          <a:xfrm>
            <a:off x="67818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08" name="Ellipse 407"/>
          <p:cNvSpPr/>
          <p:nvPr/>
        </p:nvSpPr>
        <p:spPr bwMode="auto">
          <a:xfrm>
            <a:off x="6781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09" name="Ellipse 408"/>
          <p:cNvSpPr/>
          <p:nvPr/>
        </p:nvSpPr>
        <p:spPr bwMode="auto">
          <a:xfrm>
            <a:off x="6781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10" name="Ellipse 409"/>
          <p:cNvSpPr/>
          <p:nvPr/>
        </p:nvSpPr>
        <p:spPr bwMode="auto">
          <a:xfrm>
            <a:off x="68580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11" name="Ellipse 410"/>
          <p:cNvSpPr/>
          <p:nvPr/>
        </p:nvSpPr>
        <p:spPr bwMode="auto">
          <a:xfrm>
            <a:off x="68580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12" name="Rechteck 411"/>
          <p:cNvSpPr/>
          <p:nvPr/>
        </p:nvSpPr>
        <p:spPr bwMode="auto">
          <a:xfrm>
            <a:off x="69342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13" name="Rechteck 412"/>
          <p:cNvSpPr/>
          <p:nvPr/>
        </p:nvSpPr>
        <p:spPr bwMode="auto">
          <a:xfrm>
            <a:off x="69342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14" name="Ellipse 413"/>
          <p:cNvSpPr/>
          <p:nvPr/>
        </p:nvSpPr>
        <p:spPr bwMode="auto">
          <a:xfrm>
            <a:off x="69342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15" name="Ellipse 414"/>
          <p:cNvSpPr/>
          <p:nvPr/>
        </p:nvSpPr>
        <p:spPr bwMode="auto">
          <a:xfrm>
            <a:off x="69342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16" name="Ellipse 415"/>
          <p:cNvSpPr/>
          <p:nvPr/>
        </p:nvSpPr>
        <p:spPr bwMode="auto">
          <a:xfrm>
            <a:off x="70104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17" name="Ellipse 416"/>
          <p:cNvSpPr/>
          <p:nvPr/>
        </p:nvSpPr>
        <p:spPr bwMode="auto">
          <a:xfrm>
            <a:off x="70104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18" name="Ellipse 417"/>
          <p:cNvSpPr/>
          <p:nvPr/>
        </p:nvSpPr>
        <p:spPr bwMode="auto">
          <a:xfrm>
            <a:off x="67056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cxnSp>
        <p:nvCxnSpPr>
          <p:cNvPr id="422" name="Gerade Verbindung mit Pfeil 421"/>
          <p:cNvCxnSpPr/>
          <p:nvPr/>
        </p:nvCxnSpPr>
        <p:spPr bwMode="auto">
          <a:xfrm rot="10800000">
            <a:off x="7010400" y="51054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3" name="Rechteck 422"/>
          <p:cNvSpPr/>
          <p:nvPr/>
        </p:nvSpPr>
        <p:spPr bwMode="auto">
          <a:xfrm>
            <a:off x="80010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4" name="Rechteck 423"/>
          <p:cNvSpPr/>
          <p:nvPr/>
        </p:nvSpPr>
        <p:spPr bwMode="auto">
          <a:xfrm>
            <a:off x="80010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7" name="Rechteck 426"/>
          <p:cNvSpPr/>
          <p:nvPr/>
        </p:nvSpPr>
        <p:spPr bwMode="auto">
          <a:xfrm>
            <a:off x="80010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8" name="Rechteck 427"/>
          <p:cNvSpPr/>
          <p:nvPr/>
        </p:nvSpPr>
        <p:spPr bwMode="auto">
          <a:xfrm>
            <a:off x="80010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29" name="Gerade Verbindung mit Pfeil 428"/>
          <p:cNvCxnSpPr/>
          <p:nvPr/>
        </p:nvCxnSpPr>
        <p:spPr bwMode="auto">
          <a:xfrm rot="10800000">
            <a:off x="8382000" y="61722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1" name="Rechteck 430"/>
          <p:cNvSpPr/>
          <p:nvPr/>
        </p:nvSpPr>
        <p:spPr bwMode="auto">
          <a:xfrm>
            <a:off x="80010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32" name="Rechteck 431"/>
          <p:cNvSpPr/>
          <p:nvPr/>
        </p:nvSpPr>
        <p:spPr bwMode="auto">
          <a:xfrm>
            <a:off x="80010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33" name="Ellipse 432"/>
          <p:cNvSpPr/>
          <p:nvPr/>
        </p:nvSpPr>
        <p:spPr bwMode="auto">
          <a:xfrm>
            <a:off x="80010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34" name="Ellipse 433"/>
          <p:cNvSpPr/>
          <p:nvPr/>
        </p:nvSpPr>
        <p:spPr bwMode="auto">
          <a:xfrm>
            <a:off x="80010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35" name="Ellipse 434"/>
          <p:cNvSpPr/>
          <p:nvPr/>
        </p:nvSpPr>
        <p:spPr bwMode="auto">
          <a:xfrm>
            <a:off x="80772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36" name="Ellipse 435"/>
          <p:cNvSpPr/>
          <p:nvPr/>
        </p:nvSpPr>
        <p:spPr bwMode="auto">
          <a:xfrm>
            <a:off x="80772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37" name="Rechteck 436"/>
          <p:cNvSpPr/>
          <p:nvPr/>
        </p:nvSpPr>
        <p:spPr bwMode="auto">
          <a:xfrm>
            <a:off x="81534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38" name="Rechteck 437"/>
          <p:cNvSpPr/>
          <p:nvPr/>
        </p:nvSpPr>
        <p:spPr bwMode="auto">
          <a:xfrm>
            <a:off x="81534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39" name="Ellipse 438"/>
          <p:cNvSpPr/>
          <p:nvPr/>
        </p:nvSpPr>
        <p:spPr bwMode="auto">
          <a:xfrm>
            <a:off x="81534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40" name="Ellipse 439"/>
          <p:cNvSpPr/>
          <p:nvPr/>
        </p:nvSpPr>
        <p:spPr bwMode="auto">
          <a:xfrm>
            <a:off x="81534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41" name="Ellipse 440"/>
          <p:cNvSpPr/>
          <p:nvPr/>
        </p:nvSpPr>
        <p:spPr bwMode="auto">
          <a:xfrm>
            <a:off x="82296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42" name="Ellipse 441"/>
          <p:cNvSpPr/>
          <p:nvPr/>
        </p:nvSpPr>
        <p:spPr bwMode="auto">
          <a:xfrm>
            <a:off x="82296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43" name="Rechteck 442"/>
          <p:cNvSpPr/>
          <p:nvPr/>
        </p:nvSpPr>
        <p:spPr bwMode="auto">
          <a:xfrm>
            <a:off x="83058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44" name="Rechteck 443"/>
          <p:cNvSpPr/>
          <p:nvPr/>
        </p:nvSpPr>
        <p:spPr bwMode="auto">
          <a:xfrm>
            <a:off x="83058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45" name="Ellipse 444"/>
          <p:cNvSpPr/>
          <p:nvPr/>
        </p:nvSpPr>
        <p:spPr bwMode="auto">
          <a:xfrm>
            <a:off x="8305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46" name="Ellipse 445"/>
          <p:cNvSpPr/>
          <p:nvPr/>
        </p:nvSpPr>
        <p:spPr bwMode="auto">
          <a:xfrm>
            <a:off x="8305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47" name="Ellipse 446"/>
          <p:cNvSpPr/>
          <p:nvPr/>
        </p:nvSpPr>
        <p:spPr bwMode="auto">
          <a:xfrm>
            <a:off x="83820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48" name="Ellipse 447"/>
          <p:cNvSpPr/>
          <p:nvPr/>
        </p:nvSpPr>
        <p:spPr bwMode="auto">
          <a:xfrm>
            <a:off x="83820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cxnSp>
        <p:nvCxnSpPr>
          <p:cNvPr id="451" name="Gerade Verbindung mit Pfeil 450"/>
          <p:cNvCxnSpPr/>
          <p:nvPr/>
        </p:nvCxnSpPr>
        <p:spPr bwMode="auto">
          <a:xfrm rot="10800000">
            <a:off x="8382000" y="51054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2" name="Ellipse 451"/>
          <p:cNvSpPr/>
          <p:nvPr/>
        </p:nvSpPr>
        <p:spPr bwMode="auto">
          <a:xfrm>
            <a:off x="2971800" y="3810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3" name="Ellipse 452"/>
          <p:cNvSpPr/>
          <p:nvPr/>
        </p:nvSpPr>
        <p:spPr bwMode="auto">
          <a:xfrm>
            <a:off x="4038600" y="3810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4" name="Ellipse 453"/>
          <p:cNvSpPr/>
          <p:nvPr/>
        </p:nvSpPr>
        <p:spPr bwMode="auto">
          <a:xfrm>
            <a:off x="5334000" y="3810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5" name="Ellipse 454"/>
          <p:cNvSpPr/>
          <p:nvPr/>
        </p:nvSpPr>
        <p:spPr bwMode="auto">
          <a:xfrm>
            <a:off x="6629400" y="3810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6" name="Textfeld 455"/>
          <p:cNvSpPr txBox="1"/>
          <p:nvPr/>
        </p:nvSpPr>
        <p:spPr>
          <a:xfrm>
            <a:off x="1143000" y="5029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457" name="Textfeld 456"/>
          <p:cNvSpPr txBox="1"/>
          <p:nvPr/>
        </p:nvSpPr>
        <p:spPr>
          <a:xfrm>
            <a:off x="2514600" y="5029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4V</a:t>
            </a:r>
            <a:endParaRPr lang="en-US" dirty="0"/>
          </a:p>
        </p:txBody>
      </p:sp>
      <p:sp>
        <p:nvSpPr>
          <p:cNvPr id="458" name="Textfeld 457"/>
          <p:cNvSpPr txBox="1"/>
          <p:nvPr/>
        </p:nvSpPr>
        <p:spPr>
          <a:xfrm>
            <a:off x="5257800" y="5029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2V</a:t>
            </a:r>
            <a:endParaRPr lang="en-US" dirty="0"/>
          </a:p>
        </p:txBody>
      </p:sp>
      <p:sp>
        <p:nvSpPr>
          <p:cNvPr id="459" name="Rechteck 458"/>
          <p:cNvSpPr/>
          <p:nvPr/>
        </p:nvSpPr>
        <p:spPr bwMode="auto">
          <a:xfrm>
            <a:off x="38862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0" name="Rechteck 459"/>
          <p:cNvSpPr/>
          <p:nvPr/>
        </p:nvSpPr>
        <p:spPr bwMode="auto">
          <a:xfrm>
            <a:off x="38862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3" name="Rechteck 462"/>
          <p:cNvSpPr/>
          <p:nvPr/>
        </p:nvSpPr>
        <p:spPr bwMode="auto">
          <a:xfrm>
            <a:off x="38862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4" name="Rechteck 463"/>
          <p:cNvSpPr/>
          <p:nvPr/>
        </p:nvSpPr>
        <p:spPr bwMode="auto">
          <a:xfrm>
            <a:off x="38862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65" name="Gerade Verbindung mit Pfeil 464"/>
          <p:cNvCxnSpPr/>
          <p:nvPr/>
        </p:nvCxnSpPr>
        <p:spPr bwMode="auto">
          <a:xfrm rot="10800000">
            <a:off x="4267200" y="61722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7" name="Rechteck 466"/>
          <p:cNvSpPr/>
          <p:nvPr/>
        </p:nvSpPr>
        <p:spPr bwMode="auto">
          <a:xfrm>
            <a:off x="38862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68" name="Rechteck 467"/>
          <p:cNvSpPr/>
          <p:nvPr/>
        </p:nvSpPr>
        <p:spPr bwMode="auto">
          <a:xfrm>
            <a:off x="38862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69" name="Ellipse 468"/>
          <p:cNvSpPr/>
          <p:nvPr/>
        </p:nvSpPr>
        <p:spPr bwMode="auto">
          <a:xfrm>
            <a:off x="38862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70" name="Ellipse 469"/>
          <p:cNvSpPr/>
          <p:nvPr/>
        </p:nvSpPr>
        <p:spPr bwMode="auto">
          <a:xfrm>
            <a:off x="38862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71" name="Ellipse 470"/>
          <p:cNvSpPr/>
          <p:nvPr/>
        </p:nvSpPr>
        <p:spPr bwMode="auto">
          <a:xfrm>
            <a:off x="39624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72" name="Ellipse 471"/>
          <p:cNvSpPr/>
          <p:nvPr/>
        </p:nvSpPr>
        <p:spPr bwMode="auto">
          <a:xfrm>
            <a:off x="39624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73" name="Rechteck 472"/>
          <p:cNvSpPr/>
          <p:nvPr/>
        </p:nvSpPr>
        <p:spPr bwMode="auto">
          <a:xfrm>
            <a:off x="40386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74" name="Rechteck 473"/>
          <p:cNvSpPr/>
          <p:nvPr/>
        </p:nvSpPr>
        <p:spPr bwMode="auto">
          <a:xfrm>
            <a:off x="40386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75" name="Ellipse 474"/>
          <p:cNvSpPr/>
          <p:nvPr/>
        </p:nvSpPr>
        <p:spPr bwMode="auto">
          <a:xfrm>
            <a:off x="40386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76" name="Ellipse 475"/>
          <p:cNvSpPr/>
          <p:nvPr/>
        </p:nvSpPr>
        <p:spPr bwMode="auto">
          <a:xfrm>
            <a:off x="40386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77" name="Ellipse 476"/>
          <p:cNvSpPr/>
          <p:nvPr/>
        </p:nvSpPr>
        <p:spPr bwMode="auto">
          <a:xfrm>
            <a:off x="4114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78" name="Ellipse 477"/>
          <p:cNvSpPr/>
          <p:nvPr/>
        </p:nvSpPr>
        <p:spPr bwMode="auto">
          <a:xfrm>
            <a:off x="4114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79" name="Rechteck 478"/>
          <p:cNvSpPr/>
          <p:nvPr/>
        </p:nvSpPr>
        <p:spPr bwMode="auto">
          <a:xfrm>
            <a:off x="41910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80" name="Rechteck 479"/>
          <p:cNvSpPr/>
          <p:nvPr/>
        </p:nvSpPr>
        <p:spPr bwMode="auto">
          <a:xfrm>
            <a:off x="41910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81" name="Ellipse 480"/>
          <p:cNvSpPr/>
          <p:nvPr/>
        </p:nvSpPr>
        <p:spPr bwMode="auto">
          <a:xfrm>
            <a:off x="41910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82" name="Ellipse 481"/>
          <p:cNvSpPr/>
          <p:nvPr/>
        </p:nvSpPr>
        <p:spPr bwMode="auto">
          <a:xfrm>
            <a:off x="41910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83" name="Ellipse 482"/>
          <p:cNvSpPr/>
          <p:nvPr/>
        </p:nvSpPr>
        <p:spPr bwMode="auto">
          <a:xfrm>
            <a:off x="42672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84" name="Ellipse 483"/>
          <p:cNvSpPr/>
          <p:nvPr/>
        </p:nvSpPr>
        <p:spPr bwMode="auto">
          <a:xfrm>
            <a:off x="42672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85" name="Ellipse 484"/>
          <p:cNvSpPr/>
          <p:nvPr/>
        </p:nvSpPr>
        <p:spPr bwMode="auto">
          <a:xfrm>
            <a:off x="39624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87" name="Ellipse 486"/>
          <p:cNvSpPr/>
          <p:nvPr/>
        </p:nvSpPr>
        <p:spPr bwMode="auto">
          <a:xfrm>
            <a:off x="41148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cxnSp>
        <p:nvCxnSpPr>
          <p:cNvPr id="489" name="Gerade Verbindung mit Pfeil 488"/>
          <p:cNvCxnSpPr/>
          <p:nvPr/>
        </p:nvCxnSpPr>
        <p:spPr bwMode="auto">
          <a:xfrm rot="10800000">
            <a:off x="4267200" y="51054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0" name="Textfeld 489"/>
          <p:cNvSpPr txBox="1"/>
          <p:nvPr/>
        </p:nvSpPr>
        <p:spPr>
          <a:xfrm>
            <a:off x="3886200" y="5029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3V</a:t>
            </a:r>
            <a:endParaRPr lang="en-US" dirty="0"/>
          </a:p>
        </p:txBody>
      </p:sp>
      <p:sp>
        <p:nvSpPr>
          <p:cNvPr id="491" name="Ellipse 490"/>
          <p:cNvSpPr/>
          <p:nvPr/>
        </p:nvSpPr>
        <p:spPr bwMode="auto">
          <a:xfrm>
            <a:off x="42672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93" name="Textfeld 492"/>
          <p:cNvSpPr txBox="1"/>
          <p:nvPr/>
        </p:nvSpPr>
        <p:spPr>
          <a:xfrm>
            <a:off x="6629400" y="5029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1V</a:t>
            </a:r>
            <a:endParaRPr lang="en-US" dirty="0"/>
          </a:p>
        </p:txBody>
      </p:sp>
      <p:sp>
        <p:nvSpPr>
          <p:cNvPr id="494" name="Textfeld 493"/>
          <p:cNvSpPr txBox="1"/>
          <p:nvPr/>
        </p:nvSpPr>
        <p:spPr>
          <a:xfrm>
            <a:off x="8001000" y="5029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cxnSp>
        <p:nvCxnSpPr>
          <p:cNvPr id="495" name="Gerade Verbindung mit Pfeil 494"/>
          <p:cNvCxnSpPr/>
          <p:nvPr/>
        </p:nvCxnSpPr>
        <p:spPr bwMode="auto">
          <a:xfrm>
            <a:off x="7467600" y="41910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6" name="Gerade Verbindung mit Pfeil 495"/>
          <p:cNvCxnSpPr/>
          <p:nvPr/>
        </p:nvCxnSpPr>
        <p:spPr bwMode="auto">
          <a:xfrm flipV="1">
            <a:off x="8001000" y="34290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7" name="Gerade Verbindung 24"/>
          <p:cNvCxnSpPr/>
          <p:nvPr/>
        </p:nvCxnSpPr>
        <p:spPr bwMode="auto">
          <a:xfrm flipV="1">
            <a:off x="80010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8" name="Gerade Verbindung 25"/>
          <p:cNvCxnSpPr/>
          <p:nvPr/>
        </p:nvCxnSpPr>
        <p:spPr bwMode="auto">
          <a:xfrm flipV="1">
            <a:off x="76200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9" name="Gerade Verbindung 26"/>
          <p:cNvCxnSpPr/>
          <p:nvPr/>
        </p:nvCxnSpPr>
        <p:spPr bwMode="auto">
          <a:xfrm>
            <a:off x="8001000" y="3886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0" name="Gerade Verbindung 27"/>
          <p:cNvCxnSpPr/>
          <p:nvPr/>
        </p:nvCxnSpPr>
        <p:spPr bwMode="auto">
          <a:xfrm>
            <a:off x="7467600" y="4495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" name="Gerade Verbindung 28"/>
          <p:cNvCxnSpPr/>
          <p:nvPr/>
        </p:nvCxnSpPr>
        <p:spPr bwMode="auto">
          <a:xfrm flipV="1">
            <a:off x="8001000" y="38862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2" name="Textfeld 501"/>
          <p:cNvSpPr txBox="1"/>
          <p:nvPr/>
        </p:nvSpPr>
        <p:spPr>
          <a:xfrm>
            <a:off x="8229600" y="41910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503" name="Textfeld 502"/>
          <p:cNvSpPr txBox="1"/>
          <p:nvPr/>
        </p:nvSpPr>
        <p:spPr>
          <a:xfrm>
            <a:off x="7687384" y="34290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sp>
        <p:nvSpPr>
          <p:cNvPr id="504" name="Ellipse 503"/>
          <p:cNvSpPr/>
          <p:nvPr/>
        </p:nvSpPr>
        <p:spPr bwMode="auto">
          <a:xfrm>
            <a:off x="7924800" y="3810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Das führt zum “Umkippen” von RAM Zelle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62484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121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Ellipse 191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3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Gruppieren 194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197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6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19812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51054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6" name="Freihandform 5"/>
          <p:cNvSpPr/>
          <p:nvPr/>
        </p:nvSpPr>
        <p:spPr bwMode="auto">
          <a:xfrm>
            <a:off x="2184400" y="3251200"/>
            <a:ext cx="918855" cy="701549"/>
          </a:xfrm>
          <a:custGeom>
            <a:avLst/>
            <a:gdLst>
              <a:gd name="connsiteX0" fmla="*/ 838200 w 918855"/>
              <a:gd name="connsiteY0" fmla="*/ 0 h 701549"/>
              <a:gd name="connsiteX1" fmla="*/ 838200 w 918855"/>
              <a:gd name="connsiteY1" fmla="*/ 622300 h 701549"/>
              <a:gd name="connsiteX2" fmla="*/ 0 w 918855"/>
              <a:gd name="connsiteY2" fmla="*/ 673100 h 70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8855" h="701549">
                <a:moveTo>
                  <a:pt x="838200" y="0"/>
                </a:moveTo>
                <a:cubicBezTo>
                  <a:pt x="908050" y="255058"/>
                  <a:pt x="977900" y="510117"/>
                  <a:pt x="838200" y="622300"/>
                </a:cubicBezTo>
                <a:cubicBezTo>
                  <a:pt x="698500" y="734483"/>
                  <a:pt x="349250" y="703791"/>
                  <a:pt x="0" y="6731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4" name="Gerade Verbindung 63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28956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cxnSp>
        <p:nvCxnSpPr>
          <p:cNvPr id="62" name="Gerade Verbindung 98"/>
          <p:cNvCxnSpPr/>
          <p:nvPr/>
        </p:nvCxn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101"/>
          <p:cNvCxnSpPr/>
          <p:nvPr/>
        </p:nvCxnSpPr>
        <p:spPr bwMode="auto">
          <a:xfrm>
            <a:off x="48006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109"/>
          <p:cNvCxnSpPr/>
          <p:nvPr/>
        </p:nvCxnSpPr>
        <p:spPr bwMode="auto">
          <a:xfrm>
            <a:off x="48006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116"/>
          <p:cNvCxnSpPr/>
          <p:nvPr/>
        </p:nvCxn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Ellipse 68"/>
          <p:cNvSpPr/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4724400" y="2362200"/>
            <a:ext cx="0" cy="990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4724400" y="2362200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Wird geschaltet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02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 err="1" smtClean="0"/>
              <a:t>Reversal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polarity</a:t>
            </a:r>
            <a:r>
              <a:rPr lang="de-DE" sz="1200" dirty="0" smtClean="0"/>
              <a:t> -&gt; high </a:t>
            </a:r>
            <a:r>
              <a:rPr lang="de-DE" sz="1200" dirty="0" err="1" smtClean="0"/>
              <a:t>current</a:t>
            </a:r>
            <a:endParaRPr lang="de-DE" sz="12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130</a:t>
            </a:fld>
            <a:endParaRPr lang="de-DE" altLang="de-DE"/>
          </a:p>
        </p:txBody>
      </p:sp>
      <p:sp>
        <p:nvSpPr>
          <p:cNvPr id="423" name="Rechteck 422"/>
          <p:cNvSpPr/>
          <p:nvPr/>
        </p:nvSpPr>
        <p:spPr bwMode="auto">
          <a:xfrm>
            <a:off x="11430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4" name="Rechteck 423"/>
          <p:cNvSpPr/>
          <p:nvPr/>
        </p:nvSpPr>
        <p:spPr bwMode="auto">
          <a:xfrm>
            <a:off x="11430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26" name="Gerader Verbinder 425"/>
          <p:cNvCxnSpPr/>
          <p:nvPr/>
        </p:nvCxnSpPr>
        <p:spPr bwMode="auto">
          <a:xfrm>
            <a:off x="1371600" y="6553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7" name="Rechteck 426"/>
          <p:cNvSpPr/>
          <p:nvPr/>
        </p:nvSpPr>
        <p:spPr bwMode="auto">
          <a:xfrm>
            <a:off x="11430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8" name="Rechteck 427"/>
          <p:cNvSpPr/>
          <p:nvPr/>
        </p:nvSpPr>
        <p:spPr bwMode="auto">
          <a:xfrm>
            <a:off x="11430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30" name="Gerader Verbinder 429"/>
          <p:cNvCxnSpPr/>
          <p:nvPr/>
        </p:nvCxnSpPr>
        <p:spPr bwMode="auto">
          <a:xfrm>
            <a:off x="1371600" y="6553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1" name="Rechteck 430"/>
          <p:cNvSpPr/>
          <p:nvPr/>
        </p:nvSpPr>
        <p:spPr bwMode="auto">
          <a:xfrm>
            <a:off x="11430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32" name="Rechteck 431"/>
          <p:cNvSpPr/>
          <p:nvPr/>
        </p:nvSpPr>
        <p:spPr bwMode="auto">
          <a:xfrm>
            <a:off x="11430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33" name="Ellipse 432"/>
          <p:cNvSpPr/>
          <p:nvPr/>
        </p:nvSpPr>
        <p:spPr bwMode="auto">
          <a:xfrm>
            <a:off x="11430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34" name="Ellipse 433"/>
          <p:cNvSpPr/>
          <p:nvPr/>
        </p:nvSpPr>
        <p:spPr bwMode="auto">
          <a:xfrm>
            <a:off x="11430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35" name="Ellipse 434"/>
          <p:cNvSpPr/>
          <p:nvPr/>
        </p:nvSpPr>
        <p:spPr bwMode="auto">
          <a:xfrm>
            <a:off x="12192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36" name="Ellipse 435"/>
          <p:cNvSpPr/>
          <p:nvPr/>
        </p:nvSpPr>
        <p:spPr bwMode="auto">
          <a:xfrm>
            <a:off x="12192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37" name="Rechteck 436"/>
          <p:cNvSpPr/>
          <p:nvPr/>
        </p:nvSpPr>
        <p:spPr bwMode="auto">
          <a:xfrm>
            <a:off x="12954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38" name="Rechteck 437"/>
          <p:cNvSpPr/>
          <p:nvPr/>
        </p:nvSpPr>
        <p:spPr bwMode="auto">
          <a:xfrm>
            <a:off x="12954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39" name="Ellipse 438"/>
          <p:cNvSpPr/>
          <p:nvPr/>
        </p:nvSpPr>
        <p:spPr bwMode="auto">
          <a:xfrm>
            <a:off x="12954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40" name="Ellipse 439"/>
          <p:cNvSpPr/>
          <p:nvPr/>
        </p:nvSpPr>
        <p:spPr bwMode="auto">
          <a:xfrm>
            <a:off x="12954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41" name="Ellipse 440"/>
          <p:cNvSpPr/>
          <p:nvPr/>
        </p:nvSpPr>
        <p:spPr bwMode="auto">
          <a:xfrm>
            <a:off x="13716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42" name="Ellipse 441"/>
          <p:cNvSpPr/>
          <p:nvPr/>
        </p:nvSpPr>
        <p:spPr bwMode="auto">
          <a:xfrm>
            <a:off x="13716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43" name="Rechteck 442"/>
          <p:cNvSpPr/>
          <p:nvPr/>
        </p:nvSpPr>
        <p:spPr bwMode="auto">
          <a:xfrm>
            <a:off x="14478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44" name="Rechteck 443"/>
          <p:cNvSpPr/>
          <p:nvPr/>
        </p:nvSpPr>
        <p:spPr bwMode="auto">
          <a:xfrm>
            <a:off x="14478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45" name="Ellipse 444"/>
          <p:cNvSpPr/>
          <p:nvPr/>
        </p:nvSpPr>
        <p:spPr bwMode="auto">
          <a:xfrm>
            <a:off x="1447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46" name="Ellipse 445"/>
          <p:cNvSpPr/>
          <p:nvPr/>
        </p:nvSpPr>
        <p:spPr bwMode="auto">
          <a:xfrm>
            <a:off x="1447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47" name="Ellipse 446"/>
          <p:cNvSpPr/>
          <p:nvPr/>
        </p:nvSpPr>
        <p:spPr bwMode="auto">
          <a:xfrm>
            <a:off x="15240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48" name="Ellipse 447"/>
          <p:cNvSpPr/>
          <p:nvPr/>
        </p:nvSpPr>
        <p:spPr bwMode="auto">
          <a:xfrm>
            <a:off x="15240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94" name="Textfeld 493"/>
          <p:cNvSpPr txBox="1"/>
          <p:nvPr/>
        </p:nvSpPr>
        <p:spPr>
          <a:xfrm>
            <a:off x="1143000" y="5029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cxnSp>
        <p:nvCxnSpPr>
          <p:cNvPr id="495" name="Gerade Verbindung mit Pfeil 494"/>
          <p:cNvCxnSpPr/>
          <p:nvPr/>
        </p:nvCxnSpPr>
        <p:spPr bwMode="auto">
          <a:xfrm>
            <a:off x="609600" y="41910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6" name="Gerade Verbindung mit Pfeil 495"/>
          <p:cNvCxnSpPr/>
          <p:nvPr/>
        </p:nvCxnSpPr>
        <p:spPr bwMode="auto">
          <a:xfrm flipV="1">
            <a:off x="1143000" y="34290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7" name="Gerade Verbindung 24"/>
          <p:cNvCxnSpPr/>
          <p:nvPr/>
        </p:nvCxnSpPr>
        <p:spPr bwMode="auto">
          <a:xfrm flipV="1">
            <a:off x="11430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8" name="Gerade Verbindung 25"/>
          <p:cNvCxnSpPr/>
          <p:nvPr/>
        </p:nvCxnSpPr>
        <p:spPr bwMode="auto">
          <a:xfrm flipV="1">
            <a:off x="7620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9" name="Gerade Verbindung 26"/>
          <p:cNvCxnSpPr/>
          <p:nvPr/>
        </p:nvCxnSpPr>
        <p:spPr bwMode="auto">
          <a:xfrm>
            <a:off x="1143000" y="3886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0" name="Gerade Verbindung 27"/>
          <p:cNvCxnSpPr/>
          <p:nvPr/>
        </p:nvCxnSpPr>
        <p:spPr bwMode="auto">
          <a:xfrm>
            <a:off x="609600" y="4495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" name="Gerade Verbindung 28"/>
          <p:cNvCxnSpPr/>
          <p:nvPr/>
        </p:nvCxnSpPr>
        <p:spPr bwMode="auto">
          <a:xfrm flipV="1">
            <a:off x="1143000" y="38862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2" name="Textfeld 501"/>
          <p:cNvSpPr txBox="1"/>
          <p:nvPr/>
        </p:nvSpPr>
        <p:spPr>
          <a:xfrm>
            <a:off x="1371600" y="41910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503" name="Textfeld 502"/>
          <p:cNvSpPr txBox="1"/>
          <p:nvPr/>
        </p:nvSpPr>
        <p:spPr>
          <a:xfrm>
            <a:off x="829384" y="34290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sp>
        <p:nvSpPr>
          <p:cNvPr id="504" name="Ellipse 503"/>
          <p:cNvSpPr/>
          <p:nvPr/>
        </p:nvSpPr>
        <p:spPr bwMode="auto">
          <a:xfrm>
            <a:off x="1066800" y="3810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6" name="Rechteck 265"/>
          <p:cNvSpPr/>
          <p:nvPr/>
        </p:nvSpPr>
        <p:spPr bwMode="auto">
          <a:xfrm>
            <a:off x="25146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7" name="Rechteck 266"/>
          <p:cNvSpPr/>
          <p:nvPr/>
        </p:nvSpPr>
        <p:spPr bwMode="auto">
          <a:xfrm>
            <a:off x="25146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69" name="Gerader Verbinder 268"/>
          <p:cNvCxnSpPr/>
          <p:nvPr/>
        </p:nvCxnSpPr>
        <p:spPr bwMode="auto">
          <a:xfrm>
            <a:off x="2743200" y="6553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Rechteck 269"/>
          <p:cNvSpPr/>
          <p:nvPr/>
        </p:nvSpPr>
        <p:spPr bwMode="auto">
          <a:xfrm>
            <a:off x="25146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1" name="Rechteck 270"/>
          <p:cNvSpPr/>
          <p:nvPr/>
        </p:nvSpPr>
        <p:spPr bwMode="auto">
          <a:xfrm>
            <a:off x="25146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73" name="Gerader Verbinder 272"/>
          <p:cNvCxnSpPr/>
          <p:nvPr/>
        </p:nvCxnSpPr>
        <p:spPr bwMode="auto">
          <a:xfrm>
            <a:off x="2743200" y="6553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4" name="Rechteck 273"/>
          <p:cNvSpPr/>
          <p:nvPr/>
        </p:nvSpPr>
        <p:spPr bwMode="auto">
          <a:xfrm>
            <a:off x="25146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75" name="Rechteck 274"/>
          <p:cNvSpPr/>
          <p:nvPr/>
        </p:nvSpPr>
        <p:spPr bwMode="auto">
          <a:xfrm>
            <a:off x="25146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76" name="Ellipse 275"/>
          <p:cNvSpPr/>
          <p:nvPr/>
        </p:nvSpPr>
        <p:spPr bwMode="auto">
          <a:xfrm>
            <a:off x="25146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77" name="Ellipse 276"/>
          <p:cNvSpPr/>
          <p:nvPr/>
        </p:nvSpPr>
        <p:spPr bwMode="auto">
          <a:xfrm>
            <a:off x="25146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78" name="Ellipse 277"/>
          <p:cNvSpPr/>
          <p:nvPr/>
        </p:nvSpPr>
        <p:spPr bwMode="auto">
          <a:xfrm>
            <a:off x="2590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79" name="Ellipse 278"/>
          <p:cNvSpPr/>
          <p:nvPr/>
        </p:nvSpPr>
        <p:spPr bwMode="auto">
          <a:xfrm>
            <a:off x="2590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80" name="Rechteck 279"/>
          <p:cNvSpPr/>
          <p:nvPr/>
        </p:nvSpPr>
        <p:spPr bwMode="auto">
          <a:xfrm>
            <a:off x="26670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81" name="Rechteck 280"/>
          <p:cNvSpPr/>
          <p:nvPr/>
        </p:nvSpPr>
        <p:spPr bwMode="auto">
          <a:xfrm>
            <a:off x="26670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82" name="Ellipse 281"/>
          <p:cNvSpPr/>
          <p:nvPr/>
        </p:nvSpPr>
        <p:spPr bwMode="auto">
          <a:xfrm>
            <a:off x="26670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83" name="Ellipse 282"/>
          <p:cNvSpPr/>
          <p:nvPr/>
        </p:nvSpPr>
        <p:spPr bwMode="auto">
          <a:xfrm>
            <a:off x="26670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30" name="Ellipse 329"/>
          <p:cNvSpPr/>
          <p:nvPr/>
        </p:nvSpPr>
        <p:spPr bwMode="auto">
          <a:xfrm>
            <a:off x="27432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31" name="Ellipse 330"/>
          <p:cNvSpPr/>
          <p:nvPr/>
        </p:nvSpPr>
        <p:spPr bwMode="auto">
          <a:xfrm>
            <a:off x="27432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64" name="Rechteck 363"/>
          <p:cNvSpPr/>
          <p:nvPr/>
        </p:nvSpPr>
        <p:spPr bwMode="auto">
          <a:xfrm>
            <a:off x="28194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365" name="Rechteck 364"/>
          <p:cNvSpPr/>
          <p:nvPr/>
        </p:nvSpPr>
        <p:spPr bwMode="auto">
          <a:xfrm>
            <a:off x="28194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50" name="Textfeld 449"/>
          <p:cNvSpPr txBox="1"/>
          <p:nvPr/>
        </p:nvSpPr>
        <p:spPr>
          <a:xfrm>
            <a:off x="2488952" y="50292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-1V</a:t>
            </a:r>
            <a:endParaRPr lang="en-US" dirty="0"/>
          </a:p>
        </p:txBody>
      </p:sp>
      <p:cxnSp>
        <p:nvCxnSpPr>
          <p:cNvPr id="505" name="Gerade Verbindung mit Pfeil 504"/>
          <p:cNvCxnSpPr/>
          <p:nvPr/>
        </p:nvCxnSpPr>
        <p:spPr bwMode="auto">
          <a:xfrm>
            <a:off x="1981200" y="41910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6" name="Gerade Verbindung mit Pfeil 505"/>
          <p:cNvCxnSpPr/>
          <p:nvPr/>
        </p:nvCxnSpPr>
        <p:spPr bwMode="auto">
          <a:xfrm flipV="1">
            <a:off x="2514600" y="34290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7" name="Gerade Verbindung 24"/>
          <p:cNvCxnSpPr/>
          <p:nvPr/>
        </p:nvCxnSpPr>
        <p:spPr bwMode="auto">
          <a:xfrm flipV="1">
            <a:off x="25146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8" name="Gerade Verbindung 25"/>
          <p:cNvCxnSpPr/>
          <p:nvPr/>
        </p:nvCxnSpPr>
        <p:spPr bwMode="auto">
          <a:xfrm flipV="1">
            <a:off x="21336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9" name="Gerade Verbindung 26"/>
          <p:cNvCxnSpPr/>
          <p:nvPr/>
        </p:nvCxnSpPr>
        <p:spPr bwMode="auto">
          <a:xfrm>
            <a:off x="2514600" y="3886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0" name="Gerade Verbindung 27"/>
          <p:cNvCxnSpPr/>
          <p:nvPr/>
        </p:nvCxnSpPr>
        <p:spPr bwMode="auto">
          <a:xfrm>
            <a:off x="1981200" y="4495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1" name="Gerade Verbindung 28"/>
          <p:cNvCxnSpPr/>
          <p:nvPr/>
        </p:nvCxnSpPr>
        <p:spPr bwMode="auto">
          <a:xfrm flipV="1">
            <a:off x="2514600" y="38862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" name="Textfeld 511"/>
          <p:cNvSpPr txBox="1"/>
          <p:nvPr/>
        </p:nvSpPr>
        <p:spPr>
          <a:xfrm>
            <a:off x="2743200" y="41910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513" name="Textfeld 512"/>
          <p:cNvSpPr txBox="1"/>
          <p:nvPr/>
        </p:nvSpPr>
        <p:spPr>
          <a:xfrm>
            <a:off x="2200984" y="34290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sp>
        <p:nvSpPr>
          <p:cNvPr id="514" name="Ellipse 513"/>
          <p:cNvSpPr/>
          <p:nvPr/>
        </p:nvSpPr>
        <p:spPr bwMode="auto">
          <a:xfrm>
            <a:off x="2328334" y="3983566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5" name="Ellipse 514"/>
          <p:cNvSpPr/>
          <p:nvPr/>
        </p:nvSpPr>
        <p:spPr bwMode="auto">
          <a:xfrm>
            <a:off x="28194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516" name="Ellipse 515"/>
          <p:cNvSpPr/>
          <p:nvPr/>
        </p:nvSpPr>
        <p:spPr bwMode="auto">
          <a:xfrm>
            <a:off x="28956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517" name="Ellipse 516"/>
          <p:cNvSpPr/>
          <p:nvPr/>
        </p:nvSpPr>
        <p:spPr bwMode="auto">
          <a:xfrm>
            <a:off x="28194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518" name="Ellipse 517"/>
          <p:cNvSpPr/>
          <p:nvPr/>
        </p:nvSpPr>
        <p:spPr bwMode="auto">
          <a:xfrm>
            <a:off x="28956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cxnSp>
        <p:nvCxnSpPr>
          <p:cNvPr id="543" name="Gerade Verbindung mit Pfeil 542"/>
          <p:cNvCxnSpPr/>
          <p:nvPr/>
        </p:nvCxnSpPr>
        <p:spPr bwMode="auto">
          <a:xfrm>
            <a:off x="3352800" y="41910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4" name="Gerade Verbindung mit Pfeil 543"/>
          <p:cNvCxnSpPr/>
          <p:nvPr/>
        </p:nvCxnSpPr>
        <p:spPr bwMode="auto">
          <a:xfrm flipV="1">
            <a:off x="3886200" y="34290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5" name="Gerade Verbindung 24"/>
          <p:cNvCxnSpPr/>
          <p:nvPr/>
        </p:nvCxnSpPr>
        <p:spPr bwMode="auto">
          <a:xfrm flipV="1">
            <a:off x="38862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6" name="Gerade Verbindung 25"/>
          <p:cNvCxnSpPr/>
          <p:nvPr/>
        </p:nvCxnSpPr>
        <p:spPr bwMode="auto">
          <a:xfrm flipV="1">
            <a:off x="35052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7" name="Gerade Verbindung 26"/>
          <p:cNvCxnSpPr/>
          <p:nvPr/>
        </p:nvCxnSpPr>
        <p:spPr bwMode="auto">
          <a:xfrm>
            <a:off x="3886200" y="3886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8" name="Gerade Verbindung 27"/>
          <p:cNvCxnSpPr/>
          <p:nvPr/>
        </p:nvCxnSpPr>
        <p:spPr bwMode="auto">
          <a:xfrm>
            <a:off x="3352800" y="4495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9" name="Gerade Verbindung 28"/>
          <p:cNvCxnSpPr/>
          <p:nvPr/>
        </p:nvCxnSpPr>
        <p:spPr bwMode="auto">
          <a:xfrm flipV="1">
            <a:off x="3886200" y="38862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0" name="Textfeld 549"/>
          <p:cNvSpPr txBox="1"/>
          <p:nvPr/>
        </p:nvSpPr>
        <p:spPr>
          <a:xfrm>
            <a:off x="4114800" y="41910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551" name="Textfeld 550"/>
          <p:cNvSpPr txBox="1"/>
          <p:nvPr/>
        </p:nvSpPr>
        <p:spPr>
          <a:xfrm>
            <a:off x="3572584" y="34290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sp>
        <p:nvSpPr>
          <p:cNvPr id="552" name="Ellipse 551"/>
          <p:cNvSpPr/>
          <p:nvPr/>
        </p:nvSpPr>
        <p:spPr bwMode="auto">
          <a:xfrm>
            <a:off x="3581400" y="4191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7" name="Ellipse 556"/>
          <p:cNvSpPr/>
          <p:nvPr/>
        </p:nvSpPr>
        <p:spPr bwMode="auto">
          <a:xfrm>
            <a:off x="28956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558" name="Ellipse 557"/>
          <p:cNvSpPr/>
          <p:nvPr/>
        </p:nvSpPr>
        <p:spPr bwMode="auto">
          <a:xfrm>
            <a:off x="2895600" y="6096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559" name="Rechteck 558"/>
          <p:cNvSpPr/>
          <p:nvPr/>
        </p:nvSpPr>
        <p:spPr bwMode="auto">
          <a:xfrm>
            <a:off x="38862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0" name="Rechteck 559"/>
          <p:cNvSpPr/>
          <p:nvPr/>
        </p:nvSpPr>
        <p:spPr bwMode="auto">
          <a:xfrm>
            <a:off x="38862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61" name="Gerade Verbindung mit Pfeil 560"/>
          <p:cNvCxnSpPr/>
          <p:nvPr/>
        </p:nvCxnSpPr>
        <p:spPr bwMode="auto">
          <a:xfrm rot="10800000">
            <a:off x="4267200" y="6172200"/>
            <a:ext cx="0" cy="381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2" name="Gerader Verbinder 561"/>
          <p:cNvCxnSpPr/>
          <p:nvPr/>
        </p:nvCxnSpPr>
        <p:spPr bwMode="auto">
          <a:xfrm>
            <a:off x="4114800" y="6553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" name="Rechteck 562"/>
          <p:cNvSpPr/>
          <p:nvPr/>
        </p:nvSpPr>
        <p:spPr bwMode="auto">
          <a:xfrm>
            <a:off x="38862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4" name="Rechteck 563"/>
          <p:cNvSpPr/>
          <p:nvPr/>
        </p:nvSpPr>
        <p:spPr bwMode="auto">
          <a:xfrm>
            <a:off x="38862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66" name="Gerader Verbinder 565"/>
          <p:cNvCxnSpPr/>
          <p:nvPr/>
        </p:nvCxnSpPr>
        <p:spPr bwMode="auto">
          <a:xfrm>
            <a:off x="4114800" y="6553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" name="Rechteck 572"/>
          <p:cNvSpPr/>
          <p:nvPr/>
        </p:nvSpPr>
        <p:spPr bwMode="auto">
          <a:xfrm>
            <a:off x="38862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574" name="Rechteck 573"/>
          <p:cNvSpPr/>
          <p:nvPr/>
        </p:nvSpPr>
        <p:spPr bwMode="auto">
          <a:xfrm>
            <a:off x="38862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575" name="Ellipse 574"/>
          <p:cNvSpPr/>
          <p:nvPr/>
        </p:nvSpPr>
        <p:spPr bwMode="auto">
          <a:xfrm>
            <a:off x="38862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576" name="Ellipse 575"/>
          <p:cNvSpPr/>
          <p:nvPr/>
        </p:nvSpPr>
        <p:spPr bwMode="auto">
          <a:xfrm>
            <a:off x="38862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577" name="Ellipse 576"/>
          <p:cNvSpPr/>
          <p:nvPr/>
        </p:nvSpPr>
        <p:spPr bwMode="auto">
          <a:xfrm>
            <a:off x="39624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578" name="Ellipse 577"/>
          <p:cNvSpPr/>
          <p:nvPr/>
        </p:nvSpPr>
        <p:spPr bwMode="auto">
          <a:xfrm>
            <a:off x="39624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579" name="Rechteck 578"/>
          <p:cNvSpPr/>
          <p:nvPr/>
        </p:nvSpPr>
        <p:spPr bwMode="auto">
          <a:xfrm>
            <a:off x="40386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580" name="Rechteck 579"/>
          <p:cNvSpPr/>
          <p:nvPr/>
        </p:nvSpPr>
        <p:spPr bwMode="auto">
          <a:xfrm>
            <a:off x="40386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cxnSp>
        <p:nvCxnSpPr>
          <p:cNvPr id="581" name="Gerade Verbindung mit Pfeil 580"/>
          <p:cNvCxnSpPr/>
          <p:nvPr/>
        </p:nvCxnSpPr>
        <p:spPr bwMode="auto">
          <a:xfrm rot="10800000">
            <a:off x="4267200" y="5105400"/>
            <a:ext cx="0" cy="381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2" name="Textfeld 581"/>
          <p:cNvSpPr txBox="1"/>
          <p:nvPr/>
        </p:nvSpPr>
        <p:spPr>
          <a:xfrm>
            <a:off x="3860552" y="50292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-2V</a:t>
            </a:r>
            <a:endParaRPr lang="en-US" dirty="0"/>
          </a:p>
        </p:txBody>
      </p:sp>
      <p:sp>
        <p:nvSpPr>
          <p:cNvPr id="583" name="Ellipse 582"/>
          <p:cNvSpPr/>
          <p:nvPr/>
        </p:nvSpPr>
        <p:spPr bwMode="auto">
          <a:xfrm>
            <a:off x="40386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584" name="Ellipse 583"/>
          <p:cNvSpPr/>
          <p:nvPr/>
        </p:nvSpPr>
        <p:spPr bwMode="auto">
          <a:xfrm>
            <a:off x="4114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585" name="Ellipse 584"/>
          <p:cNvSpPr/>
          <p:nvPr/>
        </p:nvSpPr>
        <p:spPr bwMode="auto">
          <a:xfrm>
            <a:off x="40386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586" name="Ellipse 585"/>
          <p:cNvSpPr/>
          <p:nvPr/>
        </p:nvSpPr>
        <p:spPr bwMode="auto">
          <a:xfrm>
            <a:off x="4114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587" name="Ellipse 586"/>
          <p:cNvSpPr/>
          <p:nvPr/>
        </p:nvSpPr>
        <p:spPr bwMode="auto">
          <a:xfrm>
            <a:off x="41148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588" name="Ellipse 587"/>
          <p:cNvSpPr/>
          <p:nvPr/>
        </p:nvSpPr>
        <p:spPr bwMode="auto">
          <a:xfrm>
            <a:off x="4114800" y="6096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589" name="Ellipse 588"/>
          <p:cNvSpPr/>
          <p:nvPr/>
        </p:nvSpPr>
        <p:spPr bwMode="auto">
          <a:xfrm>
            <a:off x="4114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590" name="Ellipse 589"/>
          <p:cNvSpPr/>
          <p:nvPr/>
        </p:nvSpPr>
        <p:spPr bwMode="auto">
          <a:xfrm>
            <a:off x="4114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591" name="Rechteck 590"/>
          <p:cNvSpPr/>
          <p:nvPr/>
        </p:nvSpPr>
        <p:spPr bwMode="auto">
          <a:xfrm>
            <a:off x="41910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592" name="Rechteck 591"/>
          <p:cNvSpPr/>
          <p:nvPr/>
        </p:nvSpPr>
        <p:spPr bwMode="auto">
          <a:xfrm>
            <a:off x="41910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593" name="Ellipse 592"/>
          <p:cNvSpPr/>
          <p:nvPr/>
        </p:nvSpPr>
        <p:spPr bwMode="auto">
          <a:xfrm>
            <a:off x="41910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594" name="Ellipse 593"/>
          <p:cNvSpPr/>
          <p:nvPr/>
        </p:nvSpPr>
        <p:spPr bwMode="auto">
          <a:xfrm>
            <a:off x="42672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595" name="Ellipse 594"/>
          <p:cNvSpPr/>
          <p:nvPr/>
        </p:nvSpPr>
        <p:spPr bwMode="auto">
          <a:xfrm>
            <a:off x="41910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596" name="Ellipse 595"/>
          <p:cNvSpPr/>
          <p:nvPr/>
        </p:nvSpPr>
        <p:spPr bwMode="auto">
          <a:xfrm>
            <a:off x="42672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597" name="Ellipse 596"/>
          <p:cNvSpPr/>
          <p:nvPr/>
        </p:nvSpPr>
        <p:spPr bwMode="auto">
          <a:xfrm>
            <a:off x="42672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598" name="Ellipse 597"/>
          <p:cNvSpPr/>
          <p:nvPr/>
        </p:nvSpPr>
        <p:spPr bwMode="auto">
          <a:xfrm>
            <a:off x="4267200" y="6096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599" name="Rechteck 598"/>
          <p:cNvSpPr/>
          <p:nvPr/>
        </p:nvSpPr>
        <p:spPr bwMode="auto">
          <a:xfrm>
            <a:off x="52578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0" name="Rechteck 599"/>
          <p:cNvSpPr/>
          <p:nvPr/>
        </p:nvSpPr>
        <p:spPr bwMode="auto">
          <a:xfrm>
            <a:off x="52578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01" name="Gerade Verbindung mit Pfeil 600"/>
          <p:cNvCxnSpPr/>
          <p:nvPr/>
        </p:nvCxnSpPr>
        <p:spPr bwMode="auto">
          <a:xfrm rot="10800000">
            <a:off x="5638800" y="6172200"/>
            <a:ext cx="0" cy="381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2" name="Gerader Verbinder 601"/>
          <p:cNvCxnSpPr/>
          <p:nvPr/>
        </p:nvCxnSpPr>
        <p:spPr bwMode="auto">
          <a:xfrm>
            <a:off x="5486400" y="6553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3" name="Rechteck 602"/>
          <p:cNvSpPr/>
          <p:nvPr/>
        </p:nvSpPr>
        <p:spPr bwMode="auto">
          <a:xfrm>
            <a:off x="5257800" y="54864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4" name="Rechteck 603"/>
          <p:cNvSpPr/>
          <p:nvPr/>
        </p:nvSpPr>
        <p:spPr bwMode="auto">
          <a:xfrm>
            <a:off x="5257800" y="6019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06" name="Gerader Verbinder 605"/>
          <p:cNvCxnSpPr/>
          <p:nvPr/>
        </p:nvCxnSpPr>
        <p:spPr bwMode="auto">
          <a:xfrm>
            <a:off x="5486400" y="6553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3" name="Rechteck 612"/>
          <p:cNvSpPr/>
          <p:nvPr/>
        </p:nvSpPr>
        <p:spPr bwMode="auto">
          <a:xfrm>
            <a:off x="54102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614" name="Rechteck 613"/>
          <p:cNvSpPr/>
          <p:nvPr/>
        </p:nvSpPr>
        <p:spPr bwMode="auto">
          <a:xfrm>
            <a:off x="54102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cxnSp>
        <p:nvCxnSpPr>
          <p:cNvPr id="615" name="Gerade Verbindung mit Pfeil 614"/>
          <p:cNvCxnSpPr/>
          <p:nvPr/>
        </p:nvCxnSpPr>
        <p:spPr bwMode="auto">
          <a:xfrm rot="10800000">
            <a:off x="5638800" y="5105400"/>
            <a:ext cx="0" cy="381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6" name="Textfeld 615"/>
          <p:cNvSpPr txBox="1"/>
          <p:nvPr/>
        </p:nvSpPr>
        <p:spPr>
          <a:xfrm>
            <a:off x="5232152" y="50292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-3V</a:t>
            </a:r>
            <a:endParaRPr lang="en-US" dirty="0"/>
          </a:p>
        </p:txBody>
      </p:sp>
      <p:sp>
        <p:nvSpPr>
          <p:cNvPr id="617" name="Ellipse 616"/>
          <p:cNvSpPr/>
          <p:nvPr/>
        </p:nvSpPr>
        <p:spPr bwMode="auto">
          <a:xfrm>
            <a:off x="54102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618" name="Ellipse 617"/>
          <p:cNvSpPr/>
          <p:nvPr/>
        </p:nvSpPr>
        <p:spPr bwMode="auto">
          <a:xfrm>
            <a:off x="54864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619" name="Ellipse 618"/>
          <p:cNvSpPr/>
          <p:nvPr/>
        </p:nvSpPr>
        <p:spPr bwMode="auto">
          <a:xfrm>
            <a:off x="54102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620" name="Ellipse 619"/>
          <p:cNvSpPr/>
          <p:nvPr/>
        </p:nvSpPr>
        <p:spPr bwMode="auto">
          <a:xfrm>
            <a:off x="54864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621" name="Ellipse 620"/>
          <p:cNvSpPr/>
          <p:nvPr/>
        </p:nvSpPr>
        <p:spPr bwMode="auto">
          <a:xfrm>
            <a:off x="54864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622" name="Ellipse 621"/>
          <p:cNvSpPr/>
          <p:nvPr/>
        </p:nvSpPr>
        <p:spPr bwMode="auto">
          <a:xfrm>
            <a:off x="5486400" y="6096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623" name="Ellipse 622"/>
          <p:cNvSpPr/>
          <p:nvPr/>
        </p:nvSpPr>
        <p:spPr bwMode="auto">
          <a:xfrm>
            <a:off x="54864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624" name="Ellipse 623"/>
          <p:cNvSpPr/>
          <p:nvPr/>
        </p:nvSpPr>
        <p:spPr bwMode="auto">
          <a:xfrm>
            <a:off x="54864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625" name="Rechteck 624"/>
          <p:cNvSpPr/>
          <p:nvPr/>
        </p:nvSpPr>
        <p:spPr bwMode="auto">
          <a:xfrm>
            <a:off x="55626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626" name="Rechteck 625"/>
          <p:cNvSpPr/>
          <p:nvPr/>
        </p:nvSpPr>
        <p:spPr bwMode="auto">
          <a:xfrm>
            <a:off x="55626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627" name="Ellipse 626"/>
          <p:cNvSpPr/>
          <p:nvPr/>
        </p:nvSpPr>
        <p:spPr bwMode="auto">
          <a:xfrm>
            <a:off x="55626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628" name="Ellipse 627"/>
          <p:cNvSpPr/>
          <p:nvPr/>
        </p:nvSpPr>
        <p:spPr bwMode="auto">
          <a:xfrm>
            <a:off x="5638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629" name="Ellipse 628"/>
          <p:cNvSpPr/>
          <p:nvPr/>
        </p:nvSpPr>
        <p:spPr bwMode="auto">
          <a:xfrm>
            <a:off x="55626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630" name="Ellipse 629"/>
          <p:cNvSpPr/>
          <p:nvPr/>
        </p:nvSpPr>
        <p:spPr bwMode="auto">
          <a:xfrm>
            <a:off x="5638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631" name="Ellipse 630"/>
          <p:cNvSpPr/>
          <p:nvPr/>
        </p:nvSpPr>
        <p:spPr bwMode="auto">
          <a:xfrm>
            <a:off x="56388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632" name="Ellipse 631"/>
          <p:cNvSpPr/>
          <p:nvPr/>
        </p:nvSpPr>
        <p:spPr bwMode="auto">
          <a:xfrm>
            <a:off x="5638800" y="6096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633" name="Rechteck 632"/>
          <p:cNvSpPr/>
          <p:nvPr/>
        </p:nvSpPr>
        <p:spPr bwMode="auto">
          <a:xfrm>
            <a:off x="52578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634" name="Rechteck 633"/>
          <p:cNvSpPr/>
          <p:nvPr/>
        </p:nvSpPr>
        <p:spPr bwMode="auto">
          <a:xfrm>
            <a:off x="52578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635" name="Ellipse 634"/>
          <p:cNvSpPr/>
          <p:nvPr/>
        </p:nvSpPr>
        <p:spPr bwMode="auto">
          <a:xfrm>
            <a:off x="52578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636" name="Ellipse 635"/>
          <p:cNvSpPr/>
          <p:nvPr/>
        </p:nvSpPr>
        <p:spPr bwMode="auto">
          <a:xfrm>
            <a:off x="53340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637" name="Ellipse 636"/>
          <p:cNvSpPr/>
          <p:nvPr/>
        </p:nvSpPr>
        <p:spPr bwMode="auto">
          <a:xfrm>
            <a:off x="52578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638" name="Ellipse 637"/>
          <p:cNvSpPr/>
          <p:nvPr/>
        </p:nvSpPr>
        <p:spPr bwMode="auto">
          <a:xfrm>
            <a:off x="53340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639" name="Ellipse 638"/>
          <p:cNvSpPr/>
          <p:nvPr/>
        </p:nvSpPr>
        <p:spPr bwMode="auto">
          <a:xfrm>
            <a:off x="53340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640" name="Ellipse 639"/>
          <p:cNvSpPr/>
          <p:nvPr/>
        </p:nvSpPr>
        <p:spPr bwMode="auto">
          <a:xfrm>
            <a:off x="5334000" y="6096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641" name="Ellipse 640"/>
          <p:cNvSpPr/>
          <p:nvPr/>
        </p:nvSpPr>
        <p:spPr bwMode="auto">
          <a:xfrm>
            <a:off x="53340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642" name="Ellipse 641"/>
          <p:cNvSpPr/>
          <p:nvPr/>
        </p:nvSpPr>
        <p:spPr bwMode="auto">
          <a:xfrm>
            <a:off x="53340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643" name="Rechteck 642"/>
          <p:cNvSpPr/>
          <p:nvPr/>
        </p:nvSpPr>
        <p:spPr bwMode="auto">
          <a:xfrm>
            <a:off x="5410200" y="5638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644" name="Rechteck 643"/>
          <p:cNvSpPr/>
          <p:nvPr/>
        </p:nvSpPr>
        <p:spPr bwMode="auto">
          <a:xfrm>
            <a:off x="5410200" y="5867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645" name="Ellipse 644"/>
          <p:cNvSpPr/>
          <p:nvPr/>
        </p:nvSpPr>
        <p:spPr bwMode="auto">
          <a:xfrm>
            <a:off x="54102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646" name="Ellipse 645"/>
          <p:cNvSpPr/>
          <p:nvPr/>
        </p:nvSpPr>
        <p:spPr bwMode="auto">
          <a:xfrm>
            <a:off x="5486400" y="55626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647" name="Ellipse 646"/>
          <p:cNvSpPr/>
          <p:nvPr/>
        </p:nvSpPr>
        <p:spPr bwMode="auto">
          <a:xfrm>
            <a:off x="54102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648" name="Ellipse 647"/>
          <p:cNvSpPr/>
          <p:nvPr/>
        </p:nvSpPr>
        <p:spPr bwMode="auto">
          <a:xfrm>
            <a:off x="5486400" y="6019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649" name="Ellipse 648"/>
          <p:cNvSpPr/>
          <p:nvPr/>
        </p:nvSpPr>
        <p:spPr bwMode="auto">
          <a:xfrm>
            <a:off x="54864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650" name="Ellipse 649"/>
          <p:cNvSpPr/>
          <p:nvPr/>
        </p:nvSpPr>
        <p:spPr bwMode="auto">
          <a:xfrm>
            <a:off x="5486400" y="6096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cxnSp>
        <p:nvCxnSpPr>
          <p:cNvPr id="651" name="Gerade Verbindung mit Pfeil 650"/>
          <p:cNvCxnSpPr/>
          <p:nvPr/>
        </p:nvCxnSpPr>
        <p:spPr bwMode="auto">
          <a:xfrm>
            <a:off x="4724400" y="41910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2" name="Gerade Verbindung mit Pfeil 651"/>
          <p:cNvCxnSpPr/>
          <p:nvPr/>
        </p:nvCxnSpPr>
        <p:spPr bwMode="auto">
          <a:xfrm flipV="1">
            <a:off x="5257800" y="34290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3" name="Gerade Verbindung 24"/>
          <p:cNvCxnSpPr/>
          <p:nvPr/>
        </p:nvCxnSpPr>
        <p:spPr bwMode="auto">
          <a:xfrm flipV="1">
            <a:off x="52578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4" name="Gerade Verbindung 25"/>
          <p:cNvCxnSpPr/>
          <p:nvPr/>
        </p:nvCxnSpPr>
        <p:spPr bwMode="auto">
          <a:xfrm flipV="1">
            <a:off x="4876800" y="3886200"/>
            <a:ext cx="3810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" name="Gerade Verbindung 26"/>
          <p:cNvCxnSpPr/>
          <p:nvPr/>
        </p:nvCxnSpPr>
        <p:spPr bwMode="auto">
          <a:xfrm>
            <a:off x="5257800" y="3886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" name="Gerade Verbindung 27"/>
          <p:cNvCxnSpPr/>
          <p:nvPr/>
        </p:nvCxnSpPr>
        <p:spPr bwMode="auto">
          <a:xfrm>
            <a:off x="4724400" y="4495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7" name="Gerade Verbindung 28"/>
          <p:cNvCxnSpPr/>
          <p:nvPr/>
        </p:nvCxnSpPr>
        <p:spPr bwMode="auto">
          <a:xfrm flipV="1">
            <a:off x="5257800" y="38862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8" name="Textfeld 657"/>
          <p:cNvSpPr txBox="1"/>
          <p:nvPr/>
        </p:nvSpPr>
        <p:spPr>
          <a:xfrm>
            <a:off x="5486400" y="41910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659" name="Textfeld 658"/>
          <p:cNvSpPr txBox="1"/>
          <p:nvPr/>
        </p:nvSpPr>
        <p:spPr>
          <a:xfrm>
            <a:off x="4944184" y="34290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sp>
        <p:nvSpPr>
          <p:cNvPr id="660" name="Ellipse 659"/>
          <p:cNvSpPr/>
          <p:nvPr/>
        </p:nvSpPr>
        <p:spPr bwMode="auto">
          <a:xfrm>
            <a:off x="4800600" y="4419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61" name="Gerade Verbindung mit Pfeil 660"/>
          <p:cNvCxnSpPr/>
          <p:nvPr/>
        </p:nvCxnSpPr>
        <p:spPr bwMode="auto">
          <a:xfrm rot="10800000">
            <a:off x="2895600" y="6172200"/>
            <a:ext cx="0" cy="381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2" name="Gerade Verbindung mit Pfeil 661"/>
          <p:cNvCxnSpPr/>
          <p:nvPr/>
        </p:nvCxnSpPr>
        <p:spPr bwMode="auto">
          <a:xfrm rot="10800000">
            <a:off x="2895600" y="5105400"/>
            <a:ext cx="0" cy="381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3" name="Gerade Verbindung mit Pfeil 662"/>
          <p:cNvCxnSpPr/>
          <p:nvPr/>
        </p:nvCxnSpPr>
        <p:spPr bwMode="auto">
          <a:xfrm rot="10800000">
            <a:off x="1524000" y="6172200"/>
            <a:ext cx="0" cy="381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4" name="Gerade Verbindung mit Pfeil 663"/>
          <p:cNvCxnSpPr/>
          <p:nvPr/>
        </p:nvCxnSpPr>
        <p:spPr bwMode="auto">
          <a:xfrm rot="10800000">
            <a:off x="1524000" y="5105400"/>
            <a:ext cx="0" cy="381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22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 err="1" smtClean="0"/>
              <a:t>Precharge</a:t>
            </a:r>
            <a:endParaRPr lang="de-DE" sz="12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131</a:t>
            </a:fld>
            <a:endParaRPr lang="de-DE" altLang="de-DE"/>
          </a:p>
        </p:txBody>
      </p:sp>
      <p:cxnSp>
        <p:nvCxnSpPr>
          <p:cNvPr id="15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ruppieren 15"/>
          <p:cNvGrpSpPr/>
          <p:nvPr/>
        </p:nvGrpSpPr>
        <p:grpSpPr>
          <a:xfrm>
            <a:off x="4419600" y="2971800"/>
            <a:ext cx="1828800" cy="2590800"/>
            <a:chOff x="4419600" y="2971800"/>
            <a:chExt cx="1828800" cy="2590800"/>
          </a:xfrm>
        </p:grpSpPr>
        <p:cxnSp>
          <p:nvCxnSpPr>
            <p:cNvPr id="17" name="Gerade Verbindung 78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79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80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82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83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84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85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 Verbindung 88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91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96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98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101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109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112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115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116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117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118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Ellipse 43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5" name="Gerade Verbindung 119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7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7" name="Gruppieren 46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49" name="Gerade Verbindung 120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Gerade Verbindung 121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Gerade Verbindung 122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Gerade Verbindung 123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Gerade Verbindung 124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Gerade Verbindung 126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Gerade Verbindung 127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8" name="Gerade Verbindung 17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6" name="Gruppieren 55"/>
          <p:cNvGrpSpPr/>
          <p:nvPr/>
        </p:nvGrpSpPr>
        <p:grpSpPr>
          <a:xfrm flipH="1">
            <a:off x="1981200" y="2971800"/>
            <a:ext cx="1828800" cy="2590800"/>
            <a:chOff x="4419600" y="2971800"/>
            <a:chExt cx="1828800" cy="2590800"/>
          </a:xfrm>
        </p:grpSpPr>
        <p:cxnSp>
          <p:nvCxnSpPr>
            <p:cNvPr id="57" name="Gerade Verbindung 129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130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131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132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133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134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135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136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137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138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139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140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141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142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187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188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189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190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" name="Ellipse 74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6" name="Gerade Verbindung 192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193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8" name="Gruppieren 77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80" name="Gerade Verbindung 196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Gerade Verbindung 197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198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Gerade Verbindung 199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Gerade Verbindung 200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Gerade Verbindung 201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Gerade Verbindung 202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79" name="Gerade Verbindung 195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8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27"/>
          <p:cNvCxnSpPr/>
          <p:nvPr/>
        </p:nvCxnSpPr>
        <p:spPr bwMode="auto">
          <a:xfrm>
            <a:off x="1828800" y="3124200"/>
            <a:ext cx="4572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206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5"/>
          <p:cNvCxnSpPr/>
          <p:nvPr/>
        </p:nvCxnSpPr>
        <p:spPr bwMode="auto">
          <a:xfrm>
            <a:off x="990600" y="5791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5"/>
          <p:cNvCxnSpPr/>
          <p:nvPr/>
        </p:nvCxnSpPr>
        <p:spPr bwMode="auto">
          <a:xfrm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/>
          <p:cNvGrpSpPr/>
          <p:nvPr/>
        </p:nvGrpSpPr>
        <p:grpSpPr>
          <a:xfrm flipH="1">
            <a:off x="6096000" y="3124200"/>
            <a:ext cx="762000" cy="1219200"/>
            <a:chOff x="7467600" y="3352800"/>
            <a:chExt cx="762000" cy="1219200"/>
          </a:xfrm>
        </p:grpSpPr>
        <p:cxnSp>
          <p:nvCxnSpPr>
            <p:cNvPr id="109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Ellipse 117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9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Gerader Verbinder 9"/>
          <p:cNvCxnSpPr/>
          <p:nvPr/>
        </p:nvCxnSpPr>
        <p:spPr bwMode="auto">
          <a:xfrm flipV="1">
            <a:off x="68580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5"/>
          <p:cNvCxnSpPr/>
          <p:nvPr/>
        </p:nvCxnSpPr>
        <p:spPr bwMode="auto">
          <a:xfrm>
            <a:off x="990600" y="2743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1" name="Gruppieren 140"/>
          <p:cNvGrpSpPr/>
          <p:nvPr/>
        </p:nvGrpSpPr>
        <p:grpSpPr>
          <a:xfrm>
            <a:off x="1371600" y="3124200"/>
            <a:ext cx="762000" cy="1219200"/>
            <a:chOff x="7467600" y="3352800"/>
            <a:chExt cx="762000" cy="1219200"/>
          </a:xfrm>
        </p:grpSpPr>
        <p:cxnSp>
          <p:nvCxnSpPr>
            <p:cNvPr id="143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Ellipse 148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Gerader Verbinder 141"/>
          <p:cNvCxnSpPr/>
          <p:nvPr/>
        </p:nvCxnSpPr>
        <p:spPr bwMode="auto">
          <a:xfrm flipH="1" flipV="1">
            <a:off x="13716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" name="Rechteck 152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4" name="Rechteck 153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5" name="Gerade Verbindung 5"/>
          <p:cNvCxnSpPr/>
          <p:nvPr/>
        </p:nvCxnSpPr>
        <p:spPr bwMode="auto">
          <a:xfrm>
            <a:off x="19812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Gerade Verbindung 5"/>
          <p:cNvCxnSpPr/>
          <p:nvPr/>
        </p:nvCxnSpPr>
        <p:spPr bwMode="auto">
          <a:xfrm flipH="1"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Rechteck 156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8" name="Rechteck 157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9" name="Gerade Verbindung 5"/>
          <p:cNvCxnSpPr/>
          <p:nvPr/>
        </p:nvCxnSpPr>
        <p:spPr bwMode="auto">
          <a:xfrm>
            <a:off x="62484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" name="Textfeld 162"/>
          <p:cNvSpPr txBox="1"/>
          <p:nvPr/>
        </p:nvSpPr>
        <p:spPr>
          <a:xfrm>
            <a:off x="3429000" y="3962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164" name="Textfeld 163"/>
          <p:cNvSpPr txBox="1"/>
          <p:nvPr/>
        </p:nvSpPr>
        <p:spPr>
          <a:xfrm>
            <a:off x="4572000" y="41910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2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 err="1"/>
              <a:t>Precharge</a:t>
            </a:r>
            <a:endParaRPr lang="de-DE" sz="12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132</a:t>
            </a:fld>
            <a:endParaRPr lang="de-DE" altLang="de-DE"/>
          </a:p>
        </p:txBody>
      </p:sp>
      <p:cxnSp>
        <p:nvCxnSpPr>
          <p:cNvPr id="15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98"/>
          <p:cNvCxnSpPr/>
          <p:nvPr/>
        </p:nvCxn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101"/>
          <p:cNvCxnSpPr/>
          <p:nvPr/>
        </p:nvCxnSpPr>
        <p:spPr bwMode="auto">
          <a:xfrm>
            <a:off x="48006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109"/>
          <p:cNvCxnSpPr/>
          <p:nvPr/>
        </p:nvCxnSpPr>
        <p:spPr bwMode="auto">
          <a:xfrm>
            <a:off x="48006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116"/>
          <p:cNvCxnSpPr/>
          <p:nvPr/>
        </p:nvCxn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5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uppieren 46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49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30"/>
          <p:cNvCxnSpPr/>
          <p:nvPr/>
        </p:nvCxnSpPr>
        <p:spPr bwMode="auto">
          <a:xfrm flipH="1">
            <a:off x="34290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131"/>
          <p:cNvCxnSpPr/>
          <p:nvPr/>
        </p:nvCxnSpPr>
        <p:spPr bwMode="auto">
          <a:xfrm flipH="1">
            <a:off x="32004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132"/>
          <p:cNvCxnSpPr/>
          <p:nvPr/>
        </p:nvCxnSpPr>
        <p:spPr bwMode="auto">
          <a:xfrm flipH="1">
            <a:off x="32004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135"/>
          <p:cNvCxnSpPr/>
          <p:nvPr/>
        </p:nvCxnSpPr>
        <p:spPr bwMode="auto">
          <a:xfrm flipH="1">
            <a:off x="35052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Ellipse 74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6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8" name="Gruppieren 77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80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9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27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206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5"/>
          <p:cNvCxnSpPr/>
          <p:nvPr/>
        </p:nvCxnSpPr>
        <p:spPr bwMode="auto">
          <a:xfrm>
            <a:off x="990600" y="5791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5"/>
          <p:cNvCxnSpPr/>
          <p:nvPr/>
        </p:nvCxnSpPr>
        <p:spPr bwMode="auto">
          <a:xfrm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/>
          <p:cNvGrpSpPr/>
          <p:nvPr/>
        </p:nvGrpSpPr>
        <p:grpSpPr>
          <a:xfrm flipH="1">
            <a:off x="6096000" y="3124200"/>
            <a:ext cx="762000" cy="1219200"/>
            <a:chOff x="7467600" y="3352800"/>
            <a:chExt cx="762000" cy="1219200"/>
          </a:xfrm>
        </p:grpSpPr>
        <p:cxnSp>
          <p:nvCxnSpPr>
            <p:cNvPr id="109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Ellipse 117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9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Gerader Verbinder 9"/>
          <p:cNvCxnSpPr/>
          <p:nvPr/>
        </p:nvCxnSpPr>
        <p:spPr bwMode="auto">
          <a:xfrm flipV="1">
            <a:off x="68580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5"/>
          <p:cNvCxnSpPr/>
          <p:nvPr/>
        </p:nvCxnSpPr>
        <p:spPr bwMode="auto">
          <a:xfrm>
            <a:off x="990600" y="2743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1" name="Gruppieren 140"/>
          <p:cNvGrpSpPr/>
          <p:nvPr/>
        </p:nvGrpSpPr>
        <p:grpSpPr>
          <a:xfrm>
            <a:off x="1371600" y="3124200"/>
            <a:ext cx="762000" cy="1219200"/>
            <a:chOff x="7467600" y="3352800"/>
            <a:chExt cx="762000" cy="1219200"/>
          </a:xfrm>
        </p:grpSpPr>
        <p:cxnSp>
          <p:nvCxnSpPr>
            <p:cNvPr id="143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Ellipse 148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Gerader Verbinder 141"/>
          <p:cNvCxnSpPr/>
          <p:nvPr/>
        </p:nvCxnSpPr>
        <p:spPr bwMode="auto">
          <a:xfrm flipH="1" flipV="1">
            <a:off x="13716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705600" y="5486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 bwMode="auto">
          <a:xfrm>
            <a:off x="6248400" y="34290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r Verbinder 115"/>
          <p:cNvCxnSpPr/>
          <p:nvPr/>
        </p:nvCxnSpPr>
        <p:spPr bwMode="auto">
          <a:xfrm>
            <a:off x="1981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Textfeld 119"/>
          <p:cNvSpPr txBox="1"/>
          <p:nvPr/>
        </p:nvSpPr>
        <p:spPr>
          <a:xfrm>
            <a:off x="62484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121" name="Textfeld 120"/>
          <p:cNvSpPr txBox="1"/>
          <p:nvPr/>
        </p:nvSpPr>
        <p:spPr>
          <a:xfrm>
            <a:off x="16002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cxnSp>
        <p:nvCxnSpPr>
          <p:cNvPr id="122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Rechteck 122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4" name="Rechteck 123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5" name="Gerade Verbindung 5"/>
          <p:cNvCxnSpPr/>
          <p:nvPr/>
        </p:nvCxnSpPr>
        <p:spPr bwMode="auto">
          <a:xfrm>
            <a:off x="19812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5"/>
          <p:cNvCxnSpPr/>
          <p:nvPr/>
        </p:nvCxnSpPr>
        <p:spPr bwMode="auto">
          <a:xfrm flipH="1"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Rechteck 126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8" name="Rechteck 127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9" name="Gerade Verbindung 5"/>
          <p:cNvCxnSpPr/>
          <p:nvPr/>
        </p:nvCxnSpPr>
        <p:spPr bwMode="auto">
          <a:xfrm>
            <a:off x="62484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Gerade Verbindung 27"/>
          <p:cNvCxnSpPr/>
          <p:nvPr/>
        </p:nvCxnSpPr>
        <p:spPr bwMode="auto">
          <a:xfrm>
            <a:off x="1828800" y="3124200"/>
            <a:ext cx="4572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4" name="Textfeld 153"/>
          <p:cNvSpPr txBox="1"/>
          <p:nvPr/>
        </p:nvSpPr>
        <p:spPr>
          <a:xfrm>
            <a:off x="3429000" y="3962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155" name="Textfeld 154"/>
          <p:cNvSpPr txBox="1"/>
          <p:nvPr/>
        </p:nvSpPr>
        <p:spPr>
          <a:xfrm>
            <a:off x="4572000" y="41910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 err="1"/>
              <a:t>Precharge</a:t>
            </a:r>
            <a:endParaRPr lang="de-DE" sz="12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133</a:t>
            </a:fld>
            <a:endParaRPr lang="de-DE" altLang="de-DE"/>
          </a:p>
        </p:txBody>
      </p:sp>
      <p:cxnSp>
        <p:nvCxnSpPr>
          <p:cNvPr id="15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98"/>
          <p:cNvCxnSpPr/>
          <p:nvPr/>
        </p:nvCxn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101"/>
          <p:cNvCxnSpPr/>
          <p:nvPr/>
        </p:nvCxnSpPr>
        <p:spPr bwMode="auto">
          <a:xfrm>
            <a:off x="48006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109"/>
          <p:cNvCxnSpPr/>
          <p:nvPr/>
        </p:nvCxnSpPr>
        <p:spPr bwMode="auto">
          <a:xfrm>
            <a:off x="48006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116"/>
          <p:cNvCxnSpPr/>
          <p:nvPr/>
        </p:nvCxn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5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uppieren 46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49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30"/>
          <p:cNvCxnSpPr/>
          <p:nvPr/>
        </p:nvCxnSpPr>
        <p:spPr bwMode="auto">
          <a:xfrm flipH="1">
            <a:off x="34290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131"/>
          <p:cNvCxnSpPr/>
          <p:nvPr/>
        </p:nvCxnSpPr>
        <p:spPr bwMode="auto">
          <a:xfrm flipH="1">
            <a:off x="32004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132"/>
          <p:cNvCxnSpPr/>
          <p:nvPr/>
        </p:nvCxnSpPr>
        <p:spPr bwMode="auto">
          <a:xfrm flipH="1">
            <a:off x="32004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135"/>
          <p:cNvCxnSpPr/>
          <p:nvPr/>
        </p:nvCxnSpPr>
        <p:spPr bwMode="auto">
          <a:xfrm flipH="1">
            <a:off x="35052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Ellipse 74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6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8" name="Gruppieren 77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80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9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27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206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5"/>
          <p:cNvCxnSpPr/>
          <p:nvPr/>
        </p:nvCxnSpPr>
        <p:spPr bwMode="auto">
          <a:xfrm>
            <a:off x="990600" y="5791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5"/>
          <p:cNvCxnSpPr/>
          <p:nvPr/>
        </p:nvCxnSpPr>
        <p:spPr bwMode="auto">
          <a:xfrm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/>
          <p:cNvGrpSpPr/>
          <p:nvPr/>
        </p:nvGrpSpPr>
        <p:grpSpPr>
          <a:xfrm flipH="1">
            <a:off x="6096000" y="3124200"/>
            <a:ext cx="762000" cy="1219200"/>
            <a:chOff x="7467600" y="3352800"/>
            <a:chExt cx="762000" cy="1219200"/>
          </a:xfrm>
        </p:grpSpPr>
        <p:cxnSp>
          <p:nvCxnSpPr>
            <p:cNvPr id="109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Ellipse 117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9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Gerader Verbinder 9"/>
          <p:cNvCxnSpPr/>
          <p:nvPr/>
        </p:nvCxnSpPr>
        <p:spPr bwMode="auto">
          <a:xfrm flipV="1">
            <a:off x="68580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5"/>
          <p:cNvCxnSpPr/>
          <p:nvPr/>
        </p:nvCxnSpPr>
        <p:spPr bwMode="auto">
          <a:xfrm>
            <a:off x="990600" y="2743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1" name="Gruppieren 140"/>
          <p:cNvGrpSpPr/>
          <p:nvPr/>
        </p:nvGrpSpPr>
        <p:grpSpPr>
          <a:xfrm>
            <a:off x="1371600" y="3124200"/>
            <a:ext cx="762000" cy="1219200"/>
            <a:chOff x="7467600" y="3352800"/>
            <a:chExt cx="762000" cy="1219200"/>
          </a:xfrm>
        </p:grpSpPr>
        <p:cxnSp>
          <p:nvCxnSpPr>
            <p:cNvPr id="143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Ellipse 148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Gerader Verbinder 141"/>
          <p:cNvCxnSpPr/>
          <p:nvPr/>
        </p:nvCxnSpPr>
        <p:spPr bwMode="auto">
          <a:xfrm flipH="1" flipV="1">
            <a:off x="13716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705600" y="5486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 bwMode="auto">
          <a:xfrm>
            <a:off x="6248400" y="34290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r Verbinder 115"/>
          <p:cNvCxnSpPr/>
          <p:nvPr/>
        </p:nvCxnSpPr>
        <p:spPr bwMode="auto">
          <a:xfrm>
            <a:off x="1981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Textfeld 119"/>
          <p:cNvSpPr txBox="1"/>
          <p:nvPr/>
        </p:nvSpPr>
        <p:spPr>
          <a:xfrm>
            <a:off x="62484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121" name="Textfeld 120"/>
          <p:cNvSpPr txBox="1"/>
          <p:nvPr/>
        </p:nvSpPr>
        <p:spPr>
          <a:xfrm>
            <a:off x="16002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cxnSp>
        <p:nvCxnSpPr>
          <p:cNvPr id="169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hteck 169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Rechteck 170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2" name="Gerade Verbindung 5"/>
          <p:cNvCxnSpPr/>
          <p:nvPr/>
        </p:nvCxnSpPr>
        <p:spPr bwMode="auto">
          <a:xfrm>
            <a:off x="19812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5"/>
          <p:cNvCxnSpPr/>
          <p:nvPr/>
        </p:nvCxnSpPr>
        <p:spPr bwMode="auto">
          <a:xfrm flipH="1"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Rechteck 173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5" name="Rechteck 174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6" name="Gerade Verbindung 5"/>
          <p:cNvCxnSpPr/>
          <p:nvPr/>
        </p:nvCxnSpPr>
        <p:spPr bwMode="auto">
          <a:xfrm>
            <a:off x="62484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Rechteck 176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8" name="Rechteck 177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9" name="Ellipse 178"/>
          <p:cNvSpPr/>
          <p:nvPr/>
        </p:nvSpPr>
        <p:spPr bwMode="auto">
          <a:xfrm>
            <a:off x="6400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0" name="Ellipse 179"/>
          <p:cNvSpPr/>
          <p:nvPr/>
        </p:nvSpPr>
        <p:spPr bwMode="auto">
          <a:xfrm>
            <a:off x="6400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1" name="Ellipse 180"/>
          <p:cNvSpPr/>
          <p:nvPr/>
        </p:nvSpPr>
        <p:spPr bwMode="auto">
          <a:xfrm>
            <a:off x="6553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2" name="Ellipse 181"/>
          <p:cNvSpPr/>
          <p:nvPr/>
        </p:nvSpPr>
        <p:spPr bwMode="auto">
          <a:xfrm>
            <a:off x="6553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3" name="Rechteck 182"/>
          <p:cNvSpPr/>
          <p:nvPr/>
        </p:nvSpPr>
        <p:spPr bwMode="auto">
          <a:xfrm>
            <a:off x="58674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4" name="Rechteck 183"/>
          <p:cNvSpPr/>
          <p:nvPr/>
        </p:nvSpPr>
        <p:spPr bwMode="auto">
          <a:xfrm>
            <a:off x="58674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5" name="Ellipse 184"/>
          <p:cNvSpPr/>
          <p:nvPr/>
        </p:nvSpPr>
        <p:spPr bwMode="auto">
          <a:xfrm>
            <a:off x="5867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6" name="Ellipse 185"/>
          <p:cNvSpPr/>
          <p:nvPr/>
        </p:nvSpPr>
        <p:spPr bwMode="auto">
          <a:xfrm>
            <a:off x="5867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7" name="Ellipse 186"/>
          <p:cNvSpPr/>
          <p:nvPr/>
        </p:nvSpPr>
        <p:spPr bwMode="auto">
          <a:xfrm>
            <a:off x="5943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8" name="Ellipse 187"/>
          <p:cNvSpPr/>
          <p:nvPr/>
        </p:nvSpPr>
        <p:spPr bwMode="auto">
          <a:xfrm>
            <a:off x="5943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9" name="Rechteck 188"/>
          <p:cNvSpPr/>
          <p:nvPr/>
        </p:nvSpPr>
        <p:spPr bwMode="auto">
          <a:xfrm>
            <a:off x="60198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0" name="Rechteck 189"/>
          <p:cNvSpPr/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1" name="Ellipse 190"/>
          <p:cNvSpPr/>
          <p:nvPr/>
        </p:nvSpPr>
        <p:spPr bwMode="auto">
          <a:xfrm>
            <a:off x="6019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2" name="Ellipse 191"/>
          <p:cNvSpPr/>
          <p:nvPr/>
        </p:nvSpPr>
        <p:spPr bwMode="auto">
          <a:xfrm>
            <a:off x="6019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3" name="Ellipse 192"/>
          <p:cNvSpPr/>
          <p:nvPr/>
        </p:nvSpPr>
        <p:spPr bwMode="auto">
          <a:xfrm>
            <a:off x="6096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4" name="Ellipse 193"/>
          <p:cNvSpPr/>
          <p:nvPr/>
        </p:nvSpPr>
        <p:spPr bwMode="auto">
          <a:xfrm>
            <a:off x="6096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5" name="Rechteck 194"/>
          <p:cNvSpPr/>
          <p:nvPr/>
        </p:nvSpPr>
        <p:spPr bwMode="auto">
          <a:xfrm>
            <a:off x="6172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6" name="Rechteck 195"/>
          <p:cNvSpPr/>
          <p:nvPr/>
        </p:nvSpPr>
        <p:spPr bwMode="auto">
          <a:xfrm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7" name="Ellipse 196"/>
          <p:cNvSpPr/>
          <p:nvPr/>
        </p:nvSpPr>
        <p:spPr bwMode="auto">
          <a:xfrm>
            <a:off x="6172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8" name="Ellipse 197"/>
          <p:cNvSpPr/>
          <p:nvPr/>
        </p:nvSpPr>
        <p:spPr bwMode="auto">
          <a:xfrm>
            <a:off x="6172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9" name="Ellipse 198"/>
          <p:cNvSpPr/>
          <p:nvPr/>
        </p:nvSpPr>
        <p:spPr bwMode="auto">
          <a:xfrm>
            <a:off x="6248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00" name="Ellipse 199"/>
          <p:cNvSpPr/>
          <p:nvPr/>
        </p:nvSpPr>
        <p:spPr bwMode="auto">
          <a:xfrm>
            <a:off x="6248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01" name="Ellipse 200"/>
          <p:cNvSpPr/>
          <p:nvPr/>
        </p:nvSpPr>
        <p:spPr bwMode="auto">
          <a:xfrm>
            <a:off x="59436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02" name="Ellipse 201"/>
          <p:cNvSpPr/>
          <p:nvPr/>
        </p:nvSpPr>
        <p:spPr bwMode="auto">
          <a:xfrm>
            <a:off x="59436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03" name="Ellipse 202"/>
          <p:cNvSpPr/>
          <p:nvPr/>
        </p:nvSpPr>
        <p:spPr bwMode="auto">
          <a:xfrm>
            <a:off x="60960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04" name="Ellipse 203"/>
          <p:cNvSpPr/>
          <p:nvPr/>
        </p:nvSpPr>
        <p:spPr bwMode="auto">
          <a:xfrm>
            <a:off x="60960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05" name="Ellipse 204"/>
          <p:cNvSpPr/>
          <p:nvPr/>
        </p:nvSpPr>
        <p:spPr bwMode="auto">
          <a:xfrm>
            <a:off x="62484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06" name="Ellipse 205"/>
          <p:cNvSpPr/>
          <p:nvPr/>
        </p:nvSpPr>
        <p:spPr bwMode="auto">
          <a:xfrm>
            <a:off x="62484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07" name="Rechteck 206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8" name="Rechteck 207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9" name="Ellipse 208"/>
          <p:cNvSpPr/>
          <p:nvPr/>
        </p:nvSpPr>
        <p:spPr bwMode="auto">
          <a:xfrm>
            <a:off x="2133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0" name="Ellipse 209"/>
          <p:cNvSpPr/>
          <p:nvPr/>
        </p:nvSpPr>
        <p:spPr bwMode="auto">
          <a:xfrm>
            <a:off x="2133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1" name="Ellipse 210"/>
          <p:cNvSpPr/>
          <p:nvPr/>
        </p:nvSpPr>
        <p:spPr bwMode="auto">
          <a:xfrm>
            <a:off x="2286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2" name="Ellipse 211"/>
          <p:cNvSpPr/>
          <p:nvPr/>
        </p:nvSpPr>
        <p:spPr bwMode="auto">
          <a:xfrm>
            <a:off x="2286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3" name="Rechteck 212"/>
          <p:cNvSpPr/>
          <p:nvPr/>
        </p:nvSpPr>
        <p:spPr bwMode="auto">
          <a:xfrm>
            <a:off x="1600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4" name="Rechteck 213"/>
          <p:cNvSpPr/>
          <p:nvPr/>
        </p:nvSpPr>
        <p:spPr bwMode="auto">
          <a:xfrm>
            <a:off x="1600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5" name="Ellipse 214"/>
          <p:cNvSpPr/>
          <p:nvPr/>
        </p:nvSpPr>
        <p:spPr bwMode="auto">
          <a:xfrm>
            <a:off x="1600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6" name="Ellipse 215"/>
          <p:cNvSpPr/>
          <p:nvPr/>
        </p:nvSpPr>
        <p:spPr bwMode="auto">
          <a:xfrm>
            <a:off x="1600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7" name="Ellipse 216"/>
          <p:cNvSpPr/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8" name="Ellipse 217"/>
          <p:cNvSpPr/>
          <p:nvPr/>
        </p:nvSpPr>
        <p:spPr bwMode="auto">
          <a:xfrm>
            <a:off x="1676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9" name="Rechteck 218"/>
          <p:cNvSpPr/>
          <p:nvPr/>
        </p:nvSpPr>
        <p:spPr bwMode="auto">
          <a:xfrm>
            <a:off x="17526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0" name="Rechteck 219"/>
          <p:cNvSpPr/>
          <p:nvPr/>
        </p:nvSpPr>
        <p:spPr bwMode="auto">
          <a:xfrm>
            <a:off x="175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1" name="Ellipse 220"/>
          <p:cNvSpPr/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2" name="Ellipse 221"/>
          <p:cNvSpPr/>
          <p:nvPr/>
        </p:nvSpPr>
        <p:spPr bwMode="auto">
          <a:xfrm>
            <a:off x="1752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3" name="Ellipse 222"/>
          <p:cNvSpPr/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4" name="Ellipse 223"/>
          <p:cNvSpPr/>
          <p:nvPr/>
        </p:nvSpPr>
        <p:spPr bwMode="auto">
          <a:xfrm>
            <a:off x="1828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5" name="Rechteck 224"/>
          <p:cNvSpPr/>
          <p:nvPr/>
        </p:nvSpPr>
        <p:spPr bwMode="auto">
          <a:xfrm>
            <a:off x="19050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6" name="Rechteck 225"/>
          <p:cNvSpPr/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7" name="Ellipse 226"/>
          <p:cNvSpPr/>
          <p:nvPr/>
        </p:nvSpPr>
        <p:spPr bwMode="auto">
          <a:xfrm>
            <a:off x="1905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8" name="Ellipse 227"/>
          <p:cNvSpPr/>
          <p:nvPr/>
        </p:nvSpPr>
        <p:spPr bwMode="auto">
          <a:xfrm>
            <a:off x="1905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9" name="Ellipse 228"/>
          <p:cNvSpPr/>
          <p:nvPr/>
        </p:nvSpPr>
        <p:spPr bwMode="auto">
          <a:xfrm>
            <a:off x="1981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0" name="Ellipse 229"/>
          <p:cNvSpPr/>
          <p:nvPr/>
        </p:nvSpPr>
        <p:spPr bwMode="auto">
          <a:xfrm>
            <a:off x="1981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1" name="Ellipse 230"/>
          <p:cNvSpPr/>
          <p:nvPr/>
        </p:nvSpPr>
        <p:spPr bwMode="auto">
          <a:xfrm>
            <a:off x="16764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2" name="Ellipse 231"/>
          <p:cNvSpPr/>
          <p:nvPr/>
        </p:nvSpPr>
        <p:spPr bwMode="auto">
          <a:xfrm>
            <a:off x="16764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3" name="Ellipse 232"/>
          <p:cNvSpPr/>
          <p:nvPr/>
        </p:nvSpPr>
        <p:spPr bwMode="auto">
          <a:xfrm>
            <a:off x="18288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4" name="Ellipse 233"/>
          <p:cNvSpPr/>
          <p:nvPr/>
        </p:nvSpPr>
        <p:spPr bwMode="auto">
          <a:xfrm>
            <a:off x="18288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5" name="Ellipse 234"/>
          <p:cNvSpPr/>
          <p:nvPr/>
        </p:nvSpPr>
        <p:spPr bwMode="auto">
          <a:xfrm>
            <a:off x="19812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6" name="Ellipse 235"/>
          <p:cNvSpPr/>
          <p:nvPr/>
        </p:nvSpPr>
        <p:spPr bwMode="auto">
          <a:xfrm>
            <a:off x="19812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cxnSp>
        <p:nvCxnSpPr>
          <p:cNvPr id="237" name="Gerade Verbindung 27"/>
          <p:cNvCxnSpPr/>
          <p:nvPr/>
        </p:nvCxnSpPr>
        <p:spPr bwMode="auto">
          <a:xfrm>
            <a:off x="1828800" y="3124200"/>
            <a:ext cx="4572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8" name="Textfeld 237"/>
          <p:cNvSpPr txBox="1"/>
          <p:nvPr/>
        </p:nvSpPr>
        <p:spPr>
          <a:xfrm>
            <a:off x="3429000" y="3962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239" name="Textfeld 238"/>
          <p:cNvSpPr txBox="1"/>
          <p:nvPr/>
        </p:nvSpPr>
        <p:spPr>
          <a:xfrm>
            <a:off x="4572000" y="41910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6248400" y="4572000"/>
            <a:ext cx="0" cy="3048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Gerade Verbindung mit Pfeil 239"/>
          <p:cNvCxnSpPr/>
          <p:nvPr/>
        </p:nvCxnSpPr>
        <p:spPr bwMode="auto">
          <a:xfrm>
            <a:off x="1981200" y="4572000"/>
            <a:ext cx="0" cy="3048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92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 smtClean="0"/>
              <a:t>Write FERAM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134</a:t>
            </a:fld>
            <a:endParaRPr lang="de-DE" altLang="de-DE"/>
          </a:p>
        </p:txBody>
      </p:sp>
      <p:cxnSp>
        <p:nvCxnSpPr>
          <p:cNvPr id="15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98"/>
          <p:cNvCxnSpPr/>
          <p:nvPr/>
        </p:nvCxn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101"/>
          <p:cNvCxnSpPr/>
          <p:nvPr/>
        </p:nvCxnSpPr>
        <p:spPr bwMode="auto">
          <a:xfrm>
            <a:off x="48006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109"/>
          <p:cNvCxnSpPr/>
          <p:nvPr/>
        </p:nvCxnSpPr>
        <p:spPr bwMode="auto">
          <a:xfrm>
            <a:off x="48006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116"/>
          <p:cNvCxnSpPr/>
          <p:nvPr/>
        </p:nvCxn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5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uppieren 46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49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30"/>
          <p:cNvCxnSpPr/>
          <p:nvPr/>
        </p:nvCxnSpPr>
        <p:spPr bwMode="auto">
          <a:xfrm flipH="1">
            <a:off x="34290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131"/>
          <p:cNvCxnSpPr/>
          <p:nvPr/>
        </p:nvCxnSpPr>
        <p:spPr bwMode="auto">
          <a:xfrm flipH="1">
            <a:off x="32004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132"/>
          <p:cNvCxnSpPr/>
          <p:nvPr/>
        </p:nvCxnSpPr>
        <p:spPr bwMode="auto">
          <a:xfrm flipH="1">
            <a:off x="32004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135"/>
          <p:cNvCxnSpPr/>
          <p:nvPr/>
        </p:nvCxnSpPr>
        <p:spPr bwMode="auto">
          <a:xfrm flipH="1">
            <a:off x="35052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Ellipse 74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6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8" name="Gruppieren 77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80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9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27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206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5"/>
          <p:cNvCxnSpPr/>
          <p:nvPr/>
        </p:nvCxnSpPr>
        <p:spPr bwMode="auto">
          <a:xfrm>
            <a:off x="990600" y="5791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5"/>
          <p:cNvCxnSpPr/>
          <p:nvPr/>
        </p:nvCxnSpPr>
        <p:spPr bwMode="auto">
          <a:xfrm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/>
          <p:cNvGrpSpPr/>
          <p:nvPr/>
        </p:nvGrpSpPr>
        <p:grpSpPr>
          <a:xfrm flipH="1">
            <a:off x="6096000" y="3124200"/>
            <a:ext cx="762000" cy="1219200"/>
            <a:chOff x="7467600" y="3352800"/>
            <a:chExt cx="762000" cy="1219200"/>
          </a:xfrm>
        </p:grpSpPr>
        <p:cxnSp>
          <p:nvCxnSpPr>
            <p:cNvPr id="109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Ellipse 117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9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Gerader Verbinder 9"/>
          <p:cNvCxnSpPr/>
          <p:nvPr/>
        </p:nvCxnSpPr>
        <p:spPr bwMode="auto">
          <a:xfrm flipV="1">
            <a:off x="68580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5"/>
          <p:cNvCxnSpPr/>
          <p:nvPr/>
        </p:nvCxnSpPr>
        <p:spPr bwMode="auto">
          <a:xfrm>
            <a:off x="990600" y="2743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1" name="Gruppieren 140"/>
          <p:cNvGrpSpPr/>
          <p:nvPr/>
        </p:nvGrpSpPr>
        <p:grpSpPr>
          <a:xfrm>
            <a:off x="1371600" y="3124200"/>
            <a:ext cx="762000" cy="1219200"/>
            <a:chOff x="7467600" y="3352800"/>
            <a:chExt cx="762000" cy="1219200"/>
          </a:xfrm>
        </p:grpSpPr>
        <p:cxnSp>
          <p:nvCxnSpPr>
            <p:cNvPr id="143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Ellipse 148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Gerader Verbinder 141"/>
          <p:cNvCxnSpPr/>
          <p:nvPr/>
        </p:nvCxnSpPr>
        <p:spPr bwMode="auto">
          <a:xfrm flipH="1" flipV="1">
            <a:off x="13716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705600" y="5486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0" name="Textfeld 119"/>
          <p:cNvSpPr txBox="1"/>
          <p:nvPr/>
        </p:nvSpPr>
        <p:spPr>
          <a:xfrm>
            <a:off x="62484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1" name="Textfeld 120"/>
          <p:cNvSpPr txBox="1"/>
          <p:nvPr/>
        </p:nvSpPr>
        <p:spPr>
          <a:xfrm>
            <a:off x="16002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cxnSp>
        <p:nvCxnSpPr>
          <p:cNvPr id="169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hteck 169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Rechteck 170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2" name="Gerade Verbindung 5"/>
          <p:cNvCxnSpPr/>
          <p:nvPr/>
        </p:nvCxnSpPr>
        <p:spPr bwMode="auto">
          <a:xfrm>
            <a:off x="19812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5"/>
          <p:cNvCxnSpPr/>
          <p:nvPr/>
        </p:nvCxnSpPr>
        <p:spPr bwMode="auto">
          <a:xfrm flipH="1"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Rechteck 173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5" name="Rechteck 174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6" name="Gerade Verbindung 5"/>
          <p:cNvCxnSpPr/>
          <p:nvPr/>
        </p:nvCxnSpPr>
        <p:spPr bwMode="auto">
          <a:xfrm>
            <a:off x="62484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Rechteck 176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8" name="Rechteck 177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9" name="Ellipse 178"/>
          <p:cNvSpPr/>
          <p:nvPr/>
        </p:nvSpPr>
        <p:spPr bwMode="auto">
          <a:xfrm>
            <a:off x="6400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0" name="Ellipse 179"/>
          <p:cNvSpPr/>
          <p:nvPr/>
        </p:nvSpPr>
        <p:spPr bwMode="auto">
          <a:xfrm>
            <a:off x="6400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1" name="Ellipse 180"/>
          <p:cNvSpPr/>
          <p:nvPr/>
        </p:nvSpPr>
        <p:spPr bwMode="auto">
          <a:xfrm>
            <a:off x="6553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2" name="Ellipse 181"/>
          <p:cNvSpPr/>
          <p:nvPr/>
        </p:nvSpPr>
        <p:spPr bwMode="auto">
          <a:xfrm>
            <a:off x="6553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3" name="Rechteck 182"/>
          <p:cNvSpPr/>
          <p:nvPr/>
        </p:nvSpPr>
        <p:spPr bwMode="auto">
          <a:xfrm>
            <a:off x="58674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4" name="Rechteck 183"/>
          <p:cNvSpPr/>
          <p:nvPr/>
        </p:nvSpPr>
        <p:spPr bwMode="auto">
          <a:xfrm>
            <a:off x="58674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5" name="Ellipse 184"/>
          <p:cNvSpPr/>
          <p:nvPr/>
        </p:nvSpPr>
        <p:spPr bwMode="auto">
          <a:xfrm>
            <a:off x="5867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6" name="Ellipse 185"/>
          <p:cNvSpPr/>
          <p:nvPr/>
        </p:nvSpPr>
        <p:spPr bwMode="auto">
          <a:xfrm>
            <a:off x="5867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7" name="Ellipse 186"/>
          <p:cNvSpPr/>
          <p:nvPr/>
        </p:nvSpPr>
        <p:spPr bwMode="auto">
          <a:xfrm>
            <a:off x="5943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8" name="Ellipse 187"/>
          <p:cNvSpPr/>
          <p:nvPr/>
        </p:nvSpPr>
        <p:spPr bwMode="auto">
          <a:xfrm>
            <a:off x="5943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9" name="Rechteck 188"/>
          <p:cNvSpPr/>
          <p:nvPr/>
        </p:nvSpPr>
        <p:spPr bwMode="auto">
          <a:xfrm>
            <a:off x="60198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0" name="Rechteck 189"/>
          <p:cNvSpPr/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1" name="Ellipse 190"/>
          <p:cNvSpPr/>
          <p:nvPr/>
        </p:nvSpPr>
        <p:spPr bwMode="auto">
          <a:xfrm>
            <a:off x="6019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2" name="Ellipse 191"/>
          <p:cNvSpPr/>
          <p:nvPr/>
        </p:nvSpPr>
        <p:spPr bwMode="auto">
          <a:xfrm>
            <a:off x="6019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3" name="Ellipse 192"/>
          <p:cNvSpPr/>
          <p:nvPr/>
        </p:nvSpPr>
        <p:spPr bwMode="auto">
          <a:xfrm>
            <a:off x="6096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4" name="Ellipse 193"/>
          <p:cNvSpPr/>
          <p:nvPr/>
        </p:nvSpPr>
        <p:spPr bwMode="auto">
          <a:xfrm>
            <a:off x="6096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5" name="Rechteck 194"/>
          <p:cNvSpPr/>
          <p:nvPr/>
        </p:nvSpPr>
        <p:spPr bwMode="auto">
          <a:xfrm>
            <a:off x="6172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6" name="Rechteck 195"/>
          <p:cNvSpPr/>
          <p:nvPr/>
        </p:nvSpPr>
        <p:spPr bwMode="auto">
          <a:xfrm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7" name="Ellipse 196"/>
          <p:cNvSpPr/>
          <p:nvPr/>
        </p:nvSpPr>
        <p:spPr bwMode="auto">
          <a:xfrm>
            <a:off x="6172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8" name="Ellipse 197"/>
          <p:cNvSpPr/>
          <p:nvPr/>
        </p:nvSpPr>
        <p:spPr bwMode="auto">
          <a:xfrm>
            <a:off x="6172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9" name="Ellipse 198"/>
          <p:cNvSpPr/>
          <p:nvPr/>
        </p:nvSpPr>
        <p:spPr bwMode="auto">
          <a:xfrm>
            <a:off x="6248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00" name="Ellipse 199"/>
          <p:cNvSpPr/>
          <p:nvPr/>
        </p:nvSpPr>
        <p:spPr bwMode="auto">
          <a:xfrm>
            <a:off x="6248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01" name="Ellipse 200"/>
          <p:cNvSpPr/>
          <p:nvPr/>
        </p:nvSpPr>
        <p:spPr bwMode="auto">
          <a:xfrm>
            <a:off x="59436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02" name="Ellipse 201"/>
          <p:cNvSpPr/>
          <p:nvPr/>
        </p:nvSpPr>
        <p:spPr bwMode="auto">
          <a:xfrm>
            <a:off x="59436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03" name="Ellipse 202"/>
          <p:cNvSpPr/>
          <p:nvPr/>
        </p:nvSpPr>
        <p:spPr bwMode="auto">
          <a:xfrm>
            <a:off x="60960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04" name="Ellipse 203"/>
          <p:cNvSpPr/>
          <p:nvPr/>
        </p:nvSpPr>
        <p:spPr bwMode="auto">
          <a:xfrm>
            <a:off x="60960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05" name="Ellipse 204"/>
          <p:cNvSpPr/>
          <p:nvPr/>
        </p:nvSpPr>
        <p:spPr bwMode="auto">
          <a:xfrm>
            <a:off x="62484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06" name="Ellipse 205"/>
          <p:cNvSpPr/>
          <p:nvPr/>
        </p:nvSpPr>
        <p:spPr bwMode="auto">
          <a:xfrm>
            <a:off x="62484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07" name="Rechteck 206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8" name="Rechteck 207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9" name="Ellipse 208"/>
          <p:cNvSpPr/>
          <p:nvPr/>
        </p:nvSpPr>
        <p:spPr bwMode="auto">
          <a:xfrm>
            <a:off x="2133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0" name="Ellipse 209"/>
          <p:cNvSpPr/>
          <p:nvPr/>
        </p:nvSpPr>
        <p:spPr bwMode="auto">
          <a:xfrm>
            <a:off x="2133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1" name="Ellipse 210"/>
          <p:cNvSpPr/>
          <p:nvPr/>
        </p:nvSpPr>
        <p:spPr bwMode="auto">
          <a:xfrm>
            <a:off x="2286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2" name="Ellipse 211"/>
          <p:cNvSpPr/>
          <p:nvPr/>
        </p:nvSpPr>
        <p:spPr bwMode="auto">
          <a:xfrm>
            <a:off x="2286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3" name="Rechteck 212"/>
          <p:cNvSpPr/>
          <p:nvPr/>
        </p:nvSpPr>
        <p:spPr bwMode="auto">
          <a:xfrm>
            <a:off x="1600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4" name="Rechteck 213"/>
          <p:cNvSpPr/>
          <p:nvPr/>
        </p:nvSpPr>
        <p:spPr bwMode="auto">
          <a:xfrm>
            <a:off x="1600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5" name="Ellipse 214"/>
          <p:cNvSpPr/>
          <p:nvPr/>
        </p:nvSpPr>
        <p:spPr bwMode="auto">
          <a:xfrm>
            <a:off x="1600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6" name="Ellipse 215"/>
          <p:cNvSpPr/>
          <p:nvPr/>
        </p:nvSpPr>
        <p:spPr bwMode="auto">
          <a:xfrm>
            <a:off x="1600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7" name="Ellipse 216"/>
          <p:cNvSpPr/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8" name="Ellipse 217"/>
          <p:cNvSpPr/>
          <p:nvPr/>
        </p:nvSpPr>
        <p:spPr bwMode="auto">
          <a:xfrm>
            <a:off x="1676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9" name="Rechteck 218"/>
          <p:cNvSpPr/>
          <p:nvPr/>
        </p:nvSpPr>
        <p:spPr bwMode="auto">
          <a:xfrm>
            <a:off x="17526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0" name="Rechteck 219"/>
          <p:cNvSpPr/>
          <p:nvPr/>
        </p:nvSpPr>
        <p:spPr bwMode="auto">
          <a:xfrm>
            <a:off x="175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1" name="Ellipse 220"/>
          <p:cNvSpPr/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2" name="Ellipse 221"/>
          <p:cNvSpPr/>
          <p:nvPr/>
        </p:nvSpPr>
        <p:spPr bwMode="auto">
          <a:xfrm>
            <a:off x="1752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3" name="Ellipse 222"/>
          <p:cNvSpPr/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4" name="Ellipse 223"/>
          <p:cNvSpPr/>
          <p:nvPr/>
        </p:nvSpPr>
        <p:spPr bwMode="auto">
          <a:xfrm>
            <a:off x="1828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5" name="Rechteck 224"/>
          <p:cNvSpPr/>
          <p:nvPr/>
        </p:nvSpPr>
        <p:spPr bwMode="auto">
          <a:xfrm>
            <a:off x="19050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6" name="Rechteck 225"/>
          <p:cNvSpPr/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7" name="Ellipse 226"/>
          <p:cNvSpPr/>
          <p:nvPr/>
        </p:nvSpPr>
        <p:spPr bwMode="auto">
          <a:xfrm>
            <a:off x="1905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8" name="Ellipse 227"/>
          <p:cNvSpPr/>
          <p:nvPr/>
        </p:nvSpPr>
        <p:spPr bwMode="auto">
          <a:xfrm>
            <a:off x="1905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9" name="Ellipse 228"/>
          <p:cNvSpPr/>
          <p:nvPr/>
        </p:nvSpPr>
        <p:spPr bwMode="auto">
          <a:xfrm>
            <a:off x="1981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0" name="Ellipse 229"/>
          <p:cNvSpPr/>
          <p:nvPr/>
        </p:nvSpPr>
        <p:spPr bwMode="auto">
          <a:xfrm>
            <a:off x="1981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1" name="Ellipse 230"/>
          <p:cNvSpPr/>
          <p:nvPr/>
        </p:nvSpPr>
        <p:spPr bwMode="auto">
          <a:xfrm>
            <a:off x="16764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2" name="Ellipse 231"/>
          <p:cNvSpPr/>
          <p:nvPr/>
        </p:nvSpPr>
        <p:spPr bwMode="auto">
          <a:xfrm>
            <a:off x="16764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3" name="Ellipse 232"/>
          <p:cNvSpPr/>
          <p:nvPr/>
        </p:nvSpPr>
        <p:spPr bwMode="auto">
          <a:xfrm>
            <a:off x="18288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4" name="Ellipse 233"/>
          <p:cNvSpPr/>
          <p:nvPr/>
        </p:nvSpPr>
        <p:spPr bwMode="auto">
          <a:xfrm>
            <a:off x="18288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5" name="Ellipse 234"/>
          <p:cNvSpPr/>
          <p:nvPr/>
        </p:nvSpPr>
        <p:spPr bwMode="auto">
          <a:xfrm>
            <a:off x="19812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6" name="Ellipse 235"/>
          <p:cNvSpPr/>
          <p:nvPr/>
        </p:nvSpPr>
        <p:spPr bwMode="auto">
          <a:xfrm>
            <a:off x="19812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cxnSp>
        <p:nvCxnSpPr>
          <p:cNvPr id="237" name="Gerade Verbindung 27"/>
          <p:cNvCxnSpPr/>
          <p:nvPr/>
        </p:nvCxnSpPr>
        <p:spPr bwMode="auto">
          <a:xfrm>
            <a:off x="1828800" y="3124200"/>
            <a:ext cx="4572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8" name="Textfeld 237"/>
          <p:cNvSpPr txBox="1"/>
          <p:nvPr/>
        </p:nvSpPr>
        <p:spPr>
          <a:xfrm>
            <a:off x="3429000" y="3962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239" name="Textfeld 238"/>
          <p:cNvSpPr txBox="1"/>
          <p:nvPr/>
        </p:nvSpPr>
        <p:spPr>
          <a:xfrm>
            <a:off x="4572000" y="41910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/>
              <a:t>Write FERAM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135</a:t>
            </a:fld>
            <a:endParaRPr lang="de-DE" altLang="de-DE"/>
          </a:p>
        </p:txBody>
      </p:sp>
      <p:cxnSp>
        <p:nvCxnSpPr>
          <p:cNvPr id="15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98"/>
          <p:cNvCxnSpPr/>
          <p:nvPr/>
        </p:nvCxn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101"/>
          <p:cNvCxnSpPr/>
          <p:nvPr/>
        </p:nvCxnSpPr>
        <p:spPr bwMode="auto">
          <a:xfrm>
            <a:off x="48006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109"/>
          <p:cNvCxnSpPr/>
          <p:nvPr/>
        </p:nvCxnSpPr>
        <p:spPr bwMode="auto">
          <a:xfrm>
            <a:off x="48006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116"/>
          <p:cNvCxnSpPr/>
          <p:nvPr/>
        </p:nvCxn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5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uppieren 46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49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30"/>
          <p:cNvCxnSpPr/>
          <p:nvPr/>
        </p:nvCxnSpPr>
        <p:spPr bwMode="auto">
          <a:xfrm flipH="1">
            <a:off x="34290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131"/>
          <p:cNvCxnSpPr/>
          <p:nvPr/>
        </p:nvCxnSpPr>
        <p:spPr bwMode="auto">
          <a:xfrm flipH="1">
            <a:off x="32004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132"/>
          <p:cNvCxnSpPr/>
          <p:nvPr/>
        </p:nvCxnSpPr>
        <p:spPr bwMode="auto">
          <a:xfrm flipH="1">
            <a:off x="32004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135"/>
          <p:cNvCxnSpPr/>
          <p:nvPr/>
        </p:nvCxnSpPr>
        <p:spPr bwMode="auto">
          <a:xfrm flipH="1">
            <a:off x="35052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Ellipse 74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6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8" name="Gruppieren 77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80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9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27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206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5"/>
          <p:cNvCxnSpPr/>
          <p:nvPr/>
        </p:nvCxnSpPr>
        <p:spPr bwMode="auto">
          <a:xfrm>
            <a:off x="990600" y="5791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5"/>
          <p:cNvCxnSpPr/>
          <p:nvPr/>
        </p:nvCxnSpPr>
        <p:spPr bwMode="auto">
          <a:xfrm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/>
          <p:cNvGrpSpPr/>
          <p:nvPr/>
        </p:nvGrpSpPr>
        <p:grpSpPr>
          <a:xfrm flipH="1">
            <a:off x="6096000" y="3124200"/>
            <a:ext cx="762000" cy="1219200"/>
            <a:chOff x="7467600" y="3352800"/>
            <a:chExt cx="762000" cy="1219200"/>
          </a:xfrm>
        </p:grpSpPr>
        <p:cxnSp>
          <p:nvCxnSpPr>
            <p:cNvPr id="109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Ellipse 117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9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Gerader Verbinder 9"/>
          <p:cNvCxnSpPr/>
          <p:nvPr/>
        </p:nvCxnSpPr>
        <p:spPr bwMode="auto">
          <a:xfrm flipV="1">
            <a:off x="68580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5"/>
          <p:cNvCxnSpPr/>
          <p:nvPr/>
        </p:nvCxnSpPr>
        <p:spPr bwMode="auto">
          <a:xfrm>
            <a:off x="990600" y="2743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1" name="Gruppieren 140"/>
          <p:cNvGrpSpPr/>
          <p:nvPr/>
        </p:nvGrpSpPr>
        <p:grpSpPr>
          <a:xfrm>
            <a:off x="1371600" y="3124200"/>
            <a:ext cx="762000" cy="1219200"/>
            <a:chOff x="7467600" y="3352800"/>
            <a:chExt cx="762000" cy="1219200"/>
          </a:xfrm>
        </p:grpSpPr>
        <p:cxnSp>
          <p:nvCxnSpPr>
            <p:cNvPr id="143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Ellipse 148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Gerader Verbinder 141"/>
          <p:cNvCxnSpPr/>
          <p:nvPr/>
        </p:nvCxnSpPr>
        <p:spPr bwMode="auto">
          <a:xfrm flipH="1" flipV="1">
            <a:off x="13716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705600" y="5486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0" name="Textfeld 119"/>
          <p:cNvSpPr txBox="1"/>
          <p:nvPr/>
        </p:nvSpPr>
        <p:spPr>
          <a:xfrm>
            <a:off x="62484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1" name="Textfeld 120"/>
          <p:cNvSpPr txBox="1"/>
          <p:nvPr/>
        </p:nvSpPr>
        <p:spPr>
          <a:xfrm>
            <a:off x="16002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cxnSp>
        <p:nvCxnSpPr>
          <p:cNvPr id="169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hteck 169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Rechteck 170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2" name="Gerade Verbindung 5"/>
          <p:cNvCxnSpPr/>
          <p:nvPr/>
        </p:nvCxnSpPr>
        <p:spPr bwMode="auto">
          <a:xfrm>
            <a:off x="19812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5"/>
          <p:cNvCxnSpPr/>
          <p:nvPr/>
        </p:nvCxnSpPr>
        <p:spPr bwMode="auto">
          <a:xfrm flipH="1"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Rechteck 173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5" name="Rechteck 174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6" name="Gerade Verbindung 5"/>
          <p:cNvCxnSpPr/>
          <p:nvPr/>
        </p:nvCxnSpPr>
        <p:spPr bwMode="auto">
          <a:xfrm>
            <a:off x="62484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Rechteck 176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8" name="Rechteck 177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3" name="Rechteck 182"/>
          <p:cNvSpPr/>
          <p:nvPr/>
        </p:nvSpPr>
        <p:spPr bwMode="auto">
          <a:xfrm>
            <a:off x="58674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4" name="Rechteck 183"/>
          <p:cNvSpPr/>
          <p:nvPr/>
        </p:nvSpPr>
        <p:spPr bwMode="auto">
          <a:xfrm>
            <a:off x="58674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5" name="Ellipse 184"/>
          <p:cNvSpPr/>
          <p:nvPr/>
        </p:nvSpPr>
        <p:spPr bwMode="auto">
          <a:xfrm>
            <a:off x="5867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6" name="Ellipse 185"/>
          <p:cNvSpPr/>
          <p:nvPr/>
        </p:nvSpPr>
        <p:spPr bwMode="auto">
          <a:xfrm>
            <a:off x="5867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7" name="Ellipse 186"/>
          <p:cNvSpPr/>
          <p:nvPr/>
        </p:nvSpPr>
        <p:spPr bwMode="auto">
          <a:xfrm>
            <a:off x="5943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8" name="Ellipse 187"/>
          <p:cNvSpPr/>
          <p:nvPr/>
        </p:nvSpPr>
        <p:spPr bwMode="auto">
          <a:xfrm>
            <a:off x="5943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9" name="Rechteck 188"/>
          <p:cNvSpPr/>
          <p:nvPr/>
        </p:nvSpPr>
        <p:spPr bwMode="auto">
          <a:xfrm>
            <a:off x="60198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0" name="Rechteck 189"/>
          <p:cNvSpPr/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1" name="Ellipse 190"/>
          <p:cNvSpPr/>
          <p:nvPr/>
        </p:nvSpPr>
        <p:spPr bwMode="auto">
          <a:xfrm>
            <a:off x="6019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2" name="Ellipse 191"/>
          <p:cNvSpPr/>
          <p:nvPr/>
        </p:nvSpPr>
        <p:spPr bwMode="auto">
          <a:xfrm>
            <a:off x="6019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3" name="Ellipse 192"/>
          <p:cNvSpPr/>
          <p:nvPr/>
        </p:nvSpPr>
        <p:spPr bwMode="auto">
          <a:xfrm>
            <a:off x="6096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4" name="Ellipse 193"/>
          <p:cNvSpPr/>
          <p:nvPr/>
        </p:nvSpPr>
        <p:spPr bwMode="auto">
          <a:xfrm>
            <a:off x="6096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5" name="Rechteck 194"/>
          <p:cNvSpPr/>
          <p:nvPr/>
        </p:nvSpPr>
        <p:spPr bwMode="auto">
          <a:xfrm>
            <a:off x="6172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6" name="Rechteck 195"/>
          <p:cNvSpPr/>
          <p:nvPr/>
        </p:nvSpPr>
        <p:spPr bwMode="auto">
          <a:xfrm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7" name="Ellipse 196"/>
          <p:cNvSpPr/>
          <p:nvPr/>
        </p:nvSpPr>
        <p:spPr bwMode="auto">
          <a:xfrm>
            <a:off x="6172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8" name="Ellipse 197"/>
          <p:cNvSpPr/>
          <p:nvPr/>
        </p:nvSpPr>
        <p:spPr bwMode="auto">
          <a:xfrm>
            <a:off x="6172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9" name="Ellipse 198"/>
          <p:cNvSpPr/>
          <p:nvPr/>
        </p:nvSpPr>
        <p:spPr bwMode="auto">
          <a:xfrm>
            <a:off x="6248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00" name="Ellipse 199"/>
          <p:cNvSpPr/>
          <p:nvPr/>
        </p:nvSpPr>
        <p:spPr bwMode="auto">
          <a:xfrm>
            <a:off x="6248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07" name="Rechteck 206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8" name="Rechteck 207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9" name="Ellipse 208"/>
          <p:cNvSpPr/>
          <p:nvPr/>
        </p:nvSpPr>
        <p:spPr bwMode="auto">
          <a:xfrm>
            <a:off x="2133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0" name="Ellipse 209"/>
          <p:cNvSpPr/>
          <p:nvPr/>
        </p:nvSpPr>
        <p:spPr bwMode="auto">
          <a:xfrm>
            <a:off x="2133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1" name="Ellipse 210"/>
          <p:cNvSpPr/>
          <p:nvPr/>
        </p:nvSpPr>
        <p:spPr bwMode="auto">
          <a:xfrm>
            <a:off x="2286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2" name="Ellipse 211"/>
          <p:cNvSpPr/>
          <p:nvPr/>
        </p:nvSpPr>
        <p:spPr bwMode="auto">
          <a:xfrm>
            <a:off x="2286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3" name="Rechteck 212"/>
          <p:cNvSpPr/>
          <p:nvPr/>
        </p:nvSpPr>
        <p:spPr bwMode="auto">
          <a:xfrm>
            <a:off x="1600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4" name="Rechteck 213"/>
          <p:cNvSpPr/>
          <p:nvPr/>
        </p:nvSpPr>
        <p:spPr bwMode="auto">
          <a:xfrm>
            <a:off x="1600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5" name="Ellipse 214"/>
          <p:cNvSpPr/>
          <p:nvPr/>
        </p:nvSpPr>
        <p:spPr bwMode="auto">
          <a:xfrm>
            <a:off x="1600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6" name="Ellipse 215"/>
          <p:cNvSpPr/>
          <p:nvPr/>
        </p:nvSpPr>
        <p:spPr bwMode="auto">
          <a:xfrm>
            <a:off x="1600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7" name="Ellipse 216"/>
          <p:cNvSpPr/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8" name="Ellipse 217"/>
          <p:cNvSpPr/>
          <p:nvPr/>
        </p:nvSpPr>
        <p:spPr bwMode="auto">
          <a:xfrm>
            <a:off x="1676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9" name="Rechteck 218"/>
          <p:cNvSpPr/>
          <p:nvPr/>
        </p:nvSpPr>
        <p:spPr bwMode="auto">
          <a:xfrm>
            <a:off x="17526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0" name="Rechteck 219"/>
          <p:cNvSpPr/>
          <p:nvPr/>
        </p:nvSpPr>
        <p:spPr bwMode="auto">
          <a:xfrm>
            <a:off x="175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1" name="Ellipse 220"/>
          <p:cNvSpPr/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2" name="Ellipse 221"/>
          <p:cNvSpPr/>
          <p:nvPr/>
        </p:nvSpPr>
        <p:spPr bwMode="auto">
          <a:xfrm>
            <a:off x="1752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3" name="Ellipse 222"/>
          <p:cNvSpPr/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4" name="Ellipse 223"/>
          <p:cNvSpPr/>
          <p:nvPr/>
        </p:nvSpPr>
        <p:spPr bwMode="auto">
          <a:xfrm>
            <a:off x="1828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5" name="Rechteck 224"/>
          <p:cNvSpPr/>
          <p:nvPr/>
        </p:nvSpPr>
        <p:spPr bwMode="auto">
          <a:xfrm>
            <a:off x="19050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6" name="Rechteck 225"/>
          <p:cNvSpPr/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7" name="Ellipse 226"/>
          <p:cNvSpPr/>
          <p:nvPr/>
        </p:nvSpPr>
        <p:spPr bwMode="auto">
          <a:xfrm>
            <a:off x="1905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8" name="Ellipse 227"/>
          <p:cNvSpPr/>
          <p:nvPr/>
        </p:nvSpPr>
        <p:spPr bwMode="auto">
          <a:xfrm>
            <a:off x="1905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9" name="Ellipse 228"/>
          <p:cNvSpPr/>
          <p:nvPr/>
        </p:nvSpPr>
        <p:spPr bwMode="auto">
          <a:xfrm>
            <a:off x="1981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0" name="Ellipse 229"/>
          <p:cNvSpPr/>
          <p:nvPr/>
        </p:nvSpPr>
        <p:spPr bwMode="auto">
          <a:xfrm>
            <a:off x="1981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1" name="Ellipse 230"/>
          <p:cNvSpPr/>
          <p:nvPr/>
        </p:nvSpPr>
        <p:spPr bwMode="auto">
          <a:xfrm>
            <a:off x="16764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2" name="Ellipse 231"/>
          <p:cNvSpPr/>
          <p:nvPr/>
        </p:nvSpPr>
        <p:spPr bwMode="auto">
          <a:xfrm>
            <a:off x="16764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3" name="Ellipse 232"/>
          <p:cNvSpPr/>
          <p:nvPr/>
        </p:nvSpPr>
        <p:spPr bwMode="auto">
          <a:xfrm>
            <a:off x="18288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4" name="Ellipse 233"/>
          <p:cNvSpPr/>
          <p:nvPr/>
        </p:nvSpPr>
        <p:spPr bwMode="auto">
          <a:xfrm>
            <a:off x="18288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5" name="Ellipse 234"/>
          <p:cNvSpPr/>
          <p:nvPr/>
        </p:nvSpPr>
        <p:spPr bwMode="auto">
          <a:xfrm>
            <a:off x="19812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6" name="Ellipse 235"/>
          <p:cNvSpPr/>
          <p:nvPr/>
        </p:nvSpPr>
        <p:spPr bwMode="auto">
          <a:xfrm>
            <a:off x="19812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cxnSp>
        <p:nvCxnSpPr>
          <p:cNvPr id="237" name="Gerade Verbindung 27"/>
          <p:cNvCxnSpPr/>
          <p:nvPr/>
        </p:nvCxnSpPr>
        <p:spPr bwMode="auto">
          <a:xfrm>
            <a:off x="1828800" y="3124200"/>
            <a:ext cx="4572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8" name="Textfeld 237"/>
          <p:cNvSpPr txBox="1"/>
          <p:nvPr/>
        </p:nvSpPr>
        <p:spPr>
          <a:xfrm>
            <a:off x="3429000" y="3962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239" name="Textfeld 238"/>
          <p:cNvSpPr txBox="1"/>
          <p:nvPr/>
        </p:nvSpPr>
        <p:spPr>
          <a:xfrm>
            <a:off x="4572000" y="41910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cxnSp>
        <p:nvCxnSpPr>
          <p:cNvPr id="7" name="Gerade Verbindung mit Pfeil 6"/>
          <p:cNvCxnSpPr>
            <a:stCxn id="174" idx="0"/>
            <a:endCxn id="120" idx="1"/>
          </p:cNvCxnSpPr>
          <p:nvPr/>
        </p:nvCxnSpPr>
        <p:spPr bwMode="auto">
          <a:xfrm flipV="1">
            <a:off x="6248400" y="4634300"/>
            <a:ext cx="0" cy="2425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3111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/>
              <a:t>Write FERAM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136</a:t>
            </a:fld>
            <a:endParaRPr lang="de-DE" altLang="de-DE"/>
          </a:p>
        </p:txBody>
      </p:sp>
      <p:cxnSp>
        <p:nvCxnSpPr>
          <p:cNvPr id="15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98"/>
          <p:cNvCxnSpPr/>
          <p:nvPr/>
        </p:nvCxn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101"/>
          <p:cNvCxnSpPr/>
          <p:nvPr/>
        </p:nvCxnSpPr>
        <p:spPr bwMode="auto">
          <a:xfrm>
            <a:off x="48006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109"/>
          <p:cNvCxnSpPr/>
          <p:nvPr/>
        </p:nvCxnSpPr>
        <p:spPr bwMode="auto">
          <a:xfrm>
            <a:off x="48006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116"/>
          <p:cNvCxnSpPr/>
          <p:nvPr/>
        </p:nvCxn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5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uppieren 46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49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30"/>
          <p:cNvCxnSpPr/>
          <p:nvPr/>
        </p:nvCxnSpPr>
        <p:spPr bwMode="auto">
          <a:xfrm flipH="1">
            <a:off x="34290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131"/>
          <p:cNvCxnSpPr/>
          <p:nvPr/>
        </p:nvCxnSpPr>
        <p:spPr bwMode="auto">
          <a:xfrm flipH="1">
            <a:off x="32004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132"/>
          <p:cNvCxnSpPr/>
          <p:nvPr/>
        </p:nvCxnSpPr>
        <p:spPr bwMode="auto">
          <a:xfrm flipH="1">
            <a:off x="32004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135"/>
          <p:cNvCxnSpPr/>
          <p:nvPr/>
        </p:nvCxnSpPr>
        <p:spPr bwMode="auto">
          <a:xfrm flipH="1">
            <a:off x="35052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Ellipse 74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6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8" name="Gruppieren 77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80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9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27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206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5"/>
          <p:cNvCxnSpPr/>
          <p:nvPr/>
        </p:nvCxnSpPr>
        <p:spPr bwMode="auto">
          <a:xfrm>
            <a:off x="990600" y="5791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5"/>
          <p:cNvCxnSpPr/>
          <p:nvPr/>
        </p:nvCxnSpPr>
        <p:spPr bwMode="auto">
          <a:xfrm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/>
          <p:cNvGrpSpPr/>
          <p:nvPr/>
        </p:nvGrpSpPr>
        <p:grpSpPr>
          <a:xfrm flipH="1">
            <a:off x="6096000" y="3124200"/>
            <a:ext cx="762000" cy="1219200"/>
            <a:chOff x="7467600" y="3352800"/>
            <a:chExt cx="762000" cy="1219200"/>
          </a:xfrm>
        </p:grpSpPr>
        <p:cxnSp>
          <p:nvCxnSpPr>
            <p:cNvPr id="109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Ellipse 117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9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Gerader Verbinder 9"/>
          <p:cNvCxnSpPr/>
          <p:nvPr/>
        </p:nvCxnSpPr>
        <p:spPr bwMode="auto">
          <a:xfrm flipV="1">
            <a:off x="68580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5"/>
          <p:cNvCxnSpPr/>
          <p:nvPr/>
        </p:nvCxnSpPr>
        <p:spPr bwMode="auto">
          <a:xfrm>
            <a:off x="990600" y="2743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1" name="Gruppieren 140"/>
          <p:cNvGrpSpPr/>
          <p:nvPr/>
        </p:nvGrpSpPr>
        <p:grpSpPr>
          <a:xfrm>
            <a:off x="1371600" y="3124200"/>
            <a:ext cx="762000" cy="1219200"/>
            <a:chOff x="7467600" y="3352800"/>
            <a:chExt cx="762000" cy="1219200"/>
          </a:xfrm>
        </p:grpSpPr>
        <p:cxnSp>
          <p:nvCxnSpPr>
            <p:cNvPr id="143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Ellipse 148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Gerader Verbinder 141"/>
          <p:cNvCxnSpPr/>
          <p:nvPr/>
        </p:nvCxnSpPr>
        <p:spPr bwMode="auto">
          <a:xfrm flipH="1" flipV="1">
            <a:off x="13716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705600" y="5486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120" name="Textfeld 119"/>
          <p:cNvSpPr txBox="1"/>
          <p:nvPr/>
        </p:nvSpPr>
        <p:spPr>
          <a:xfrm>
            <a:off x="62484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1" name="Textfeld 120"/>
          <p:cNvSpPr txBox="1"/>
          <p:nvPr/>
        </p:nvSpPr>
        <p:spPr>
          <a:xfrm>
            <a:off x="16002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cxnSp>
        <p:nvCxnSpPr>
          <p:cNvPr id="169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hteck 169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Rechteck 170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2" name="Gerade Verbindung 5"/>
          <p:cNvCxnSpPr/>
          <p:nvPr/>
        </p:nvCxnSpPr>
        <p:spPr bwMode="auto">
          <a:xfrm>
            <a:off x="19812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5"/>
          <p:cNvCxnSpPr/>
          <p:nvPr/>
        </p:nvCxnSpPr>
        <p:spPr bwMode="auto">
          <a:xfrm flipH="1"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Rechteck 173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5" name="Rechteck 174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6" name="Gerade Verbindung 5"/>
          <p:cNvCxnSpPr/>
          <p:nvPr/>
        </p:nvCxnSpPr>
        <p:spPr bwMode="auto">
          <a:xfrm>
            <a:off x="62484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Rechteck 176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8" name="Rechteck 177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3" name="Rechteck 182"/>
          <p:cNvSpPr/>
          <p:nvPr/>
        </p:nvSpPr>
        <p:spPr bwMode="auto">
          <a:xfrm>
            <a:off x="58674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4" name="Rechteck 183"/>
          <p:cNvSpPr/>
          <p:nvPr/>
        </p:nvSpPr>
        <p:spPr bwMode="auto">
          <a:xfrm>
            <a:off x="58674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5" name="Ellipse 184"/>
          <p:cNvSpPr/>
          <p:nvPr/>
        </p:nvSpPr>
        <p:spPr bwMode="auto">
          <a:xfrm>
            <a:off x="5867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6" name="Ellipse 185"/>
          <p:cNvSpPr/>
          <p:nvPr/>
        </p:nvSpPr>
        <p:spPr bwMode="auto">
          <a:xfrm>
            <a:off x="5867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7" name="Ellipse 186"/>
          <p:cNvSpPr/>
          <p:nvPr/>
        </p:nvSpPr>
        <p:spPr bwMode="auto">
          <a:xfrm>
            <a:off x="5943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8" name="Ellipse 187"/>
          <p:cNvSpPr/>
          <p:nvPr/>
        </p:nvSpPr>
        <p:spPr bwMode="auto">
          <a:xfrm>
            <a:off x="5943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9" name="Rechteck 188"/>
          <p:cNvSpPr/>
          <p:nvPr/>
        </p:nvSpPr>
        <p:spPr bwMode="auto">
          <a:xfrm>
            <a:off x="60198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0" name="Rechteck 189"/>
          <p:cNvSpPr/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1" name="Ellipse 190"/>
          <p:cNvSpPr/>
          <p:nvPr/>
        </p:nvSpPr>
        <p:spPr bwMode="auto">
          <a:xfrm>
            <a:off x="6019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2" name="Ellipse 191"/>
          <p:cNvSpPr/>
          <p:nvPr/>
        </p:nvSpPr>
        <p:spPr bwMode="auto">
          <a:xfrm>
            <a:off x="6019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3" name="Ellipse 192"/>
          <p:cNvSpPr/>
          <p:nvPr/>
        </p:nvSpPr>
        <p:spPr bwMode="auto">
          <a:xfrm>
            <a:off x="6096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4" name="Ellipse 193"/>
          <p:cNvSpPr/>
          <p:nvPr/>
        </p:nvSpPr>
        <p:spPr bwMode="auto">
          <a:xfrm>
            <a:off x="6096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5" name="Rechteck 194"/>
          <p:cNvSpPr/>
          <p:nvPr/>
        </p:nvSpPr>
        <p:spPr bwMode="auto">
          <a:xfrm>
            <a:off x="6172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6" name="Rechteck 195"/>
          <p:cNvSpPr/>
          <p:nvPr/>
        </p:nvSpPr>
        <p:spPr bwMode="auto">
          <a:xfrm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7" name="Ellipse 196"/>
          <p:cNvSpPr/>
          <p:nvPr/>
        </p:nvSpPr>
        <p:spPr bwMode="auto">
          <a:xfrm>
            <a:off x="6172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8" name="Ellipse 197"/>
          <p:cNvSpPr/>
          <p:nvPr/>
        </p:nvSpPr>
        <p:spPr bwMode="auto">
          <a:xfrm>
            <a:off x="6172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9" name="Ellipse 198"/>
          <p:cNvSpPr/>
          <p:nvPr/>
        </p:nvSpPr>
        <p:spPr bwMode="auto">
          <a:xfrm>
            <a:off x="6248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00" name="Ellipse 199"/>
          <p:cNvSpPr/>
          <p:nvPr/>
        </p:nvSpPr>
        <p:spPr bwMode="auto">
          <a:xfrm>
            <a:off x="6248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07" name="Rechteck 206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8" name="Rechteck 207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9" name="Ellipse 208"/>
          <p:cNvSpPr/>
          <p:nvPr/>
        </p:nvSpPr>
        <p:spPr bwMode="auto">
          <a:xfrm>
            <a:off x="2133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0" name="Ellipse 209"/>
          <p:cNvSpPr/>
          <p:nvPr/>
        </p:nvSpPr>
        <p:spPr bwMode="auto">
          <a:xfrm>
            <a:off x="2133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1" name="Ellipse 210"/>
          <p:cNvSpPr/>
          <p:nvPr/>
        </p:nvSpPr>
        <p:spPr bwMode="auto">
          <a:xfrm>
            <a:off x="2286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2" name="Ellipse 211"/>
          <p:cNvSpPr/>
          <p:nvPr/>
        </p:nvSpPr>
        <p:spPr bwMode="auto">
          <a:xfrm>
            <a:off x="2286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3" name="Rechteck 212"/>
          <p:cNvSpPr/>
          <p:nvPr/>
        </p:nvSpPr>
        <p:spPr bwMode="auto">
          <a:xfrm>
            <a:off x="1600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4" name="Rechteck 213"/>
          <p:cNvSpPr/>
          <p:nvPr/>
        </p:nvSpPr>
        <p:spPr bwMode="auto">
          <a:xfrm>
            <a:off x="1600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5" name="Ellipse 214"/>
          <p:cNvSpPr/>
          <p:nvPr/>
        </p:nvSpPr>
        <p:spPr bwMode="auto">
          <a:xfrm>
            <a:off x="1600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6" name="Ellipse 215"/>
          <p:cNvSpPr/>
          <p:nvPr/>
        </p:nvSpPr>
        <p:spPr bwMode="auto">
          <a:xfrm>
            <a:off x="1600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7" name="Ellipse 216"/>
          <p:cNvSpPr/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8" name="Ellipse 217"/>
          <p:cNvSpPr/>
          <p:nvPr/>
        </p:nvSpPr>
        <p:spPr bwMode="auto">
          <a:xfrm>
            <a:off x="1676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9" name="Rechteck 218"/>
          <p:cNvSpPr/>
          <p:nvPr/>
        </p:nvSpPr>
        <p:spPr bwMode="auto">
          <a:xfrm>
            <a:off x="17526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0" name="Rechteck 219"/>
          <p:cNvSpPr/>
          <p:nvPr/>
        </p:nvSpPr>
        <p:spPr bwMode="auto">
          <a:xfrm>
            <a:off x="175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1" name="Ellipse 220"/>
          <p:cNvSpPr/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2" name="Ellipse 221"/>
          <p:cNvSpPr/>
          <p:nvPr/>
        </p:nvSpPr>
        <p:spPr bwMode="auto">
          <a:xfrm>
            <a:off x="1752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3" name="Ellipse 222"/>
          <p:cNvSpPr/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4" name="Ellipse 223"/>
          <p:cNvSpPr/>
          <p:nvPr/>
        </p:nvSpPr>
        <p:spPr bwMode="auto">
          <a:xfrm>
            <a:off x="1828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5" name="Rechteck 224"/>
          <p:cNvSpPr/>
          <p:nvPr/>
        </p:nvSpPr>
        <p:spPr bwMode="auto">
          <a:xfrm>
            <a:off x="19050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6" name="Rechteck 225"/>
          <p:cNvSpPr/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7" name="Ellipse 226"/>
          <p:cNvSpPr/>
          <p:nvPr/>
        </p:nvSpPr>
        <p:spPr bwMode="auto">
          <a:xfrm>
            <a:off x="1905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8" name="Ellipse 227"/>
          <p:cNvSpPr/>
          <p:nvPr/>
        </p:nvSpPr>
        <p:spPr bwMode="auto">
          <a:xfrm>
            <a:off x="1905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9" name="Ellipse 228"/>
          <p:cNvSpPr/>
          <p:nvPr/>
        </p:nvSpPr>
        <p:spPr bwMode="auto">
          <a:xfrm>
            <a:off x="1981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0" name="Ellipse 229"/>
          <p:cNvSpPr/>
          <p:nvPr/>
        </p:nvSpPr>
        <p:spPr bwMode="auto">
          <a:xfrm>
            <a:off x="1981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1" name="Ellipse 230"/>
          <p:cNvSpPr/>
          <p:nvPr/>
        </p:nvSpPr>
        <p:spPr bwMode="auto">
          <a:xfrm>
            <a:off x="16764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2" name="Ellipse 231"/>
          <p:cNvSpPr/>
          <p:nvPr/>
        </p:nvSpPr>
        <p:spPr bwMode="auto">
          <a:xfrm>
            <a:off x="16764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3" name="Ellipse 232"/>
          <p:cNvSpPr/>
          <p:nvPr/>
        </p:nvSpPr>
        <p:spPr bwMode="auto">
          <a:xfrm>
            <a:off x="18288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4" name="Ellipse 233"/>
          <p:cNvSpPr/>
          <p:nvPr/>
        </p:nvSpPr>
        <p:spPr bwMode="auto">
          <a:xfrm>
            <a:off x="18288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5" name="Ellipse 234"/>
          <p:cNvSpPr/>
          <p:nvPr/>
        </p:nvSpPr>
        <p:spPr bwMode="auto">
          <a:xfrm>
            <a:off x="19812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6" name="Ellipse 235"/>
          <p:cNvSpPr/>
          <p:nvPr/>
        </p:nvSpPr>
        <p:spPr bwMode="auto">
          <a:xfrm>
            <a:off x="19812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cxnSp>
        <p:nvCxnSpPr>
          <p:cNvPr id="237" name="Gerade Verbindung 27"/>
          <p:cNvCxnSpPr/>
          <p:nvPr/>
        </p:nvCxnSpPr>
        <p:spPr bwMode="auto">
          <a:xfrm>
            <a:off x="1828800" y="3124200"/>
            <a:ext cx="4572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8" name="Textfeld 237"/>
          <p:cNvSpPr txBox="1"/>
          <p:nvPr/>
        </p:nvSpPr>
        <p:spPr>
          <a:xfrm>
            <a:off x="3429000" y="3962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239" name="Textfeld 238"/>
          <p:cNvSpPr txBox="1"/>
          <p:nvPr/>
        </p:nvSpPr>
        <p:spPr>
          <a:xfrm>
            <a:off x="4572000" y="41910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cxnSp>
        <p:nvCxnSpPr>
          <p:cNvPr id="163" name="Gerade Verbindung 15"/>
          <p:cNvCxnSpPr/>
          <p:nvPr/>
        </p:nvCxnSpPr>
        <p:spPr bwMode="auto">
          <a:xfrm>
            <a:off x="990600" y="5791200"/>
            <a:ext cx="6248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426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/>
              <a:t>Write FERAM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137</a:t>
            </a:fld>
            <a:endParaRPr lang="de-DE" altLang="de-DE"/>
          </a:p>
        </p:txBody>
      </p:sp>
      <p:cxnSp>
        <p:nvCxnSpPr>
          <p:cNvPr id="15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98"/>
          <p:cNvCxnSpPr/>
          <p:nvPr/>
        </p:nvCxn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101"/>
          <p:cNvCxnSpPr/>
          <p:nvPr/>
        </p:nvCxnSpPr>
        <p:spPr bwMode="auto">
          <a:xfrm>
            <a:off x="48006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109"/>
          <p:cNvCxnSpPr/>
          <p:nvPr/>
        </p:nvCxnSpPr>
        <p:spPr bwMode="auto">
          <a:xfrm>
            <a:off x="48006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116"/>
          <p:cNvCxnSpPr/>
          <p:nvPr/>
        </p:nvCxn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5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uppieren 46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49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30"/>
          <p:cNvCxnSpPr/>
          <p:nvPr/>
        </p:nvCxnSpPr>
        <p:spPr bwMode="auto">
          <a:xfrm flipH="1">
            <a:off x="34290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131"/>
          <p:cNvCxnSpPr/>
          <p:nvPr/>
        </p:nvCxnSpPr>
        <p:spPr bwMode="auto">
          <a:xfrm flipH="1">
            <a:off x="32004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132"/>
          <p:cNvCxnSpPr/>
          <p:nvPr/>
        </p:nvCxnSpPr>
        <p:spPr bwMode="auto">
          <a:xfrm flipH="1">
            <a:off x="32004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135"/>
          <p:cNvCxnSpPr/>
          <p:nvPr/>
        </p:nvCxnSpPr>
        <p:spPr bwMode="auto">
          <a:xfrm flipH="1">
            <a:off x="35052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Ellipse 74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6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8" name="Gruppieren 77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80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9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27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206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5"/>
          <p:cNvCxnSpPr/>
          <p:nvPr/>
        </p:nvCxnSpPr>
        <p:spPr bwMode="auto">
          <a:xfrm>
            <a:off x="990600" y="5791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5"/>
          <p:cNvCxnSpPr/>
          <p:nvPr/>
        </p:nvCxnSpPr>
        <p:spPr bwMode="auto">
          <a:xfrm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/>
          <p:cNvGrpSpPr/>
          <p:nvPr/>
        </p:nvGrpSpPr>
        <p:grpSpPr>
          <a:xfrm flipH="1">
            <a:off x="6096000" y="3124200"/>
            <a:ext cx="762000" cy="1219200"/>
            <a:chOff x="7467600" y="3352800"/>
            <a:chExt cx="762000" cy="1219200"/>
          </a:xfrm>
        </p:grpSpPr>
        <p:cxnSp>
          <p:nvCxnSpPr>
            <p:cNvPr id="109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Ellipse 117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9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Gerader Verbinder 9"/>
          <p:cNvCxnSpPr/>
          <p:nvPr/>
        </p:nvCxnSpPr>
        <p:spPr bwMode="auto">
          <a:xfrm flipV="1">
            <a:off x="68580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5"/>
          <p:cNvCxnSpPr/>
          <p:nvPr/>
        </p:nvCxnSpPr>
        <p:spPr bwMode="auto">
          <a:xfrm>
            <a:off x="990600" y="2743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1" name="Gruppieren 140"/>
          <p:cNvGrpSpPr/>
          <p:nvPr/>
        </p:nvGrpSpPr>
        <p:grpSpPr>
          <a:xfrm>
            <a:off x="1371600" y="3124200"/>
            <a:ext cx="762000" cy="1219200"/>
            <a:chOff x="7467600" y="3352800"/>
            <a:chExt cx="762000" cy="1219200"/>
          </a:xfrm>
        </p:grpSpPr>
        <p:cxnSp>
          <p:nvCxnSpPr>
            <p:cNvPr id="143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Ellipse 148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Gerader Verbinder 141"/>
          <p:cNvCxnSpPr/>
          <p:nvPr/>
        </p:nvCxnSpPr>
        <p:spPr bwMode="auto">
          <a:xfrm flipH="1" flipV="1">
            <a:off x="13716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705600" y="5486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120" name="Textfeld 119"/>
          <p:cNvSpPr txBox="1"/>
          <p:nvPr/>
        </p:nvSpPr>
        <p:spPr>
          <a:xfrm>
            <a:off x="62484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1" name="Textfeld 120"/>
          <p:cNvSpPr txBox="1"/>
          <p:nvPr/>
        </p:nvSpPr>
        <p:spPr>
          <a:xfrm>
            <a:off x="16002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cxnSp>
        <p:nvCxnSpPr>
          <p:cNvPr id="169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hteck 169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Rechteck 170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2" name="Gerade Verbindung 5"/>
          <p:cNvCxnSpPr/>
          <p:nvPr/>
        </p:nvCxnSpPr>
        <p:spPr bwMode="auto">
          <a:xfrm>
            <a:off x="19812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5"/>
          <p:cNvCxnSpPr/>
          <p:nvPr/>
        </p:nvCxnSpPr>
        <p:spPr bwMode="auto">
          <a:xfrm flipH="1"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Rechteck 173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5" name="Rechteck 174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6" name="Gerade Verbindung 5"/>
          <p:cNvCxnSpPr/>
          <p:nvPr/>
        </p:nvCxnSpPr>
        <p:spPr bwMode="auto">
          <a:xfrm>
            <a:off x="62484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Rechteck 176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8" name="Rechteck 177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3" name="Rechteck 182"/>
          <p:cNvSpPr/>
          <p:nvPr/>
        </p:nvSpPr>
        <p:spPr bwMode="auto">
          <a:xfrm>
            <a:off x="58674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4" name="Rechteck 183"/>
          <p:cNvSpPr/>
          <p:nvPr/>
        </p:nvSpPr>
        <p:spPr bwMode="auto">
          <a:xfrm>
            <a:off x="58674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5" name="Ellipse 184"/>
          <p:cNvSpPr/>
          <p:nvPr/>
        </p:nvSpPr>
        <p:spPr bwMode="auto">
          <a:xfrm>
            <a:off x="5867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6" name="Ellipse 185"/>
          <p:cNvSpPr/>
          <p:nvPr/>
        </p:nvSpPr>
        <p:spPr bwMode="auto">
          <a:xfrm>
            <a:off x="5867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7" name="Ellipse 186"/>
          <p:cNvSpPr/>
          <p:nvPr/>
        </p:nvSpPr>
        <p:spPr bwMode="auto">
          <a:xfrm>
            <a:off x="5943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8" name="Ellipse 187"/>
          <p:cNvSpPr/>
          <p:nvPr/>
        </p:nvSpPr>
        <p:spPr bwMode="auto">
          <a:xfrm>
            <a:off x="5943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9" name="Rechteck 188"/>
          <p:cNvSpPr/>
          <p:nvPr/>
        </p:nvSpPr>
        <p:spPr bwMode="auto">
          <a:xfrm>
            <a:off x="60198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0" name="Rechteck 189"/>
          <p:cNvSpPr/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1" name="Ellipse 190"/>
          <p:cNvSpPr/>
          <p:nvPr/>
        </p:nvSpPr>
        <p:spPr bwMode="auto">
          <a:xfrm>
            <a:off x="6019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2" name="Ellipse 191"/>
          <p:cNvSpPr/>
          <p:nvPr/>
        </p:nvSpPr>
        <p:spPr bwMode="auto">
          <a:xfrm>
            <a:off x="6019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3" name="Ellipse 192"/>
          <p:cNvSpPr/>
          <p:nvPr/>
        </p:nvSpPr>
        <p:spPr bwMode="auto">
          <a:xfrm>
            <a:off x="6096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4" name="Ellipse 193"/>
          <p:cNvSpPr/>
          <p:nvPr/>
        </p:nvSpPr>
        <p:spPr bwMode="auto">
          <a:xfrm>
            <a:off x="6096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5" name="Rechteck 194"/>
          <p:cNvSpPr/>
          <p:nvPr/>
        </p:nvSpPr>
        <p:spPr bwMode="auto">
          <a:xfrm>
            <a:off x="6172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6" name="Rechteck 195"/>
          <p:cNvSpPr/>
          <p:nvPr/>
        </p:nvSpPr>
        <p:spPr bwMode="auto">
          <a:xfrm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7" name="Ellipse 196"/>
          <p:cNvSpPr/>
          <p:nvPr/>
        </p:nvSpPr>
        <p:spPr bwMode="auto">
          <a:xfrm>
            <a:off x="6172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8" name="Ellipse 197"/>
          <p:cNvSpPr/>
          <p:nvPr/>
        </p:nvSpPr>
        <p:spPr bwMode="auto">
          <a:xfrm>
            <a:off x="6172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9" name="Ellipse 198"/>
          <p:cNvSpPr/>
          <p:nvPr/>
        </p:nvSpPr>
        <p:spPr bwMode="auto">
          <a:xfrm>
            <a:off x="6248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00" name="Ellipse 199"/>
          <p:cNvSpPr/>
          <p:nvPr/>
        </p:nvSpPr>
        <p:spPr bwMode="auto">
          <a:xfrm>
            <a:off x="6248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07" name="Rechteck 206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8" name="Rechteck 207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9" name="Ellipse 208"/>
          <p:cNvSpPr/>
          <p:nvPr/>
        </p:nvSpPr>
        <p:spPr bwMode="auto">
          <a:xfrm>
            <a:off x="2133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0" name="Ellipse 209"/>
          <p:cNvSpPr/>
          <p:nvPr/>
        </p:nvSpPr>
        <p:spPr bwMode="auto">
          <a:xfrm>
            <a:off x="2133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1" name="Ellipse 210"/>
          <p:cNvSpPr/>
          <p:nvPr/>
        </p:nvSpPr>
        <p:spPr bwMode="auto">
          <a:xfrm>
            <a:off x="2286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2" name="Ellipse 211"/>
          <p:cNvSpPr/>
          <p:nvPr/>
        </p:nvSpPr>
        <p:spPr bwMode="auto">
          <a:xfrm>
            <a:off x="2286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3" name="Rechteck 212"/>
          <p:cNvSpPr/>
          <p:nvPr/>
        </p:nvSpPr>
        <p:spPr bwMode="auto">
          <a:xfrm>
            <a:off x="1600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4" name="Rechteck 213"/>
          <p:cNvSpPr/>
          <p:nvPr/>
        </p:nvSpPr>
        <p:spPr bwMode="auto">
          <a:xfrm>
            <a:off x="1600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5" name="Ellipse 214"/>
          <p:cNvSpPr/>
          <p:nvPr/>
        </p:nvSpPr>
        <p:spPr bwMode="auto">
          <a:xfrm>
            <a:off x="1600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6" name="Ellipse 215"/>
          <p:cNvSpPr/>
          <p:nvPr/>
        </p:nvSpPr>
        <p:spPr bwMode="auto">
          <a:xfrm>
            <a:off x="1600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7" name="Ellipse 216"/>
          <p:cNvSpPr/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8" name="Ellipse 217"/>
          <p:cNvSpPr/>
          <p:nvPr/>
        </p:nvSpPr>
        <p:spPr bwMode="auto">
          <a:xfrm>
            <a:off x="1676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9" name="Rechteck 218"/>
          <p:cNvSpPr/>
          <p:nvPr/>
        </p:nvSpPr>
        <p:spPr bwMode="auto">
          <a:xfrm>
            <a:off x="17526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0" name="Rechteck 219"/>
          <p:cNvSpPr/>
          <p:nvPr/>
        </p:nvSpPr>
        <p:spPr bwMode="auto">
          <a:xfrm>
            <a:off x="175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1" name="Ellipse 220"/>
          <p:cNvSpPr/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2" name="Ellipse 221"/>
          <p:cNvSpPr/>
          <p:nvPr/>
        </p:nvSpPr>
        <p:spPr bwMode="auto">
          <a:xfrm>
            <a:off x="1752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3" name="Ellipse 222"/>
          <p:cNvSpPr/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4" name="Ellipse 223"/>
          <p:cNvSpPr/>
          <p:nvPr/>
        </p:nvSpPr>
        <p:spPr bwMode="auto">
          <a:xfrm>
            <a:off x="1828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5" name="Rechteck 224"/>
          <p:cNvSpPr/>
          <p:nvPr/>
        </p:nvSpPr>
        <p:spPr bwMode="auto">
          <a:xfrm>
            <a:off x="19050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6" name="Rechteck 225"/>
          <p:cNvSpPr/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7" name="Ellipse 226"/>
          <p:cNvSpPr/>
          <p:nvPr/>
        </p:nvSpPr>
        <p:spPr bwMode="auto">
          <a:xfrm>
            <a:off x="1905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8" name="Ellipse 227"/>
          <p:cNvSpPr/>
          <p:nvPr/>
        </p:nvSpPr>
        <p:spPr bwMode="auto">
          <a:xfrm>
            <a:off x="1905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9" name="Ellipse 228"/>
          <p:cNvSpPr/>
          <p:nvPr/>
        </p:nvSpPr>
        <p:spPr bwMode="auto">
          <a:xfrm>
            <a:off x="1981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0" name="Ellipse 229"/>
          <p:cNvSpPr/>
          <p:nvPr/>
        </p:nvSpPr>
        <p:spPr bwMode="auto">
          <a:xfrm>
            <a:off x="1981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1" name="Ellipse 230"/>
          <p:cNvSpPr/>
          <p:nvPr/>
        </p:nvSpPr>
        <p:spPr bwMode="auto">
          <a:xfrm>
            <a:off x="16764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2" name="Ellipse 231"/>
          <p:cNvSpPr/>
          <p:nvPr/>
        </p:nvSpPr>
        <p:spPr bwMode="auto">
          <a:xfrm>
            <a:off x="16764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3" name="Ellipse 232"/>
          <p:cNvSpPr/>
          <p:nvPr/>
        </p:nvSpPr>
        <p:spPr bwMode="auto">
          <a:xfrm>
            <a:off x="18288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4" name="Ellipse 233"/>
          <p:cNvSpPr/>
          <p:nvPr/>
        </p:nvSpPr>
        <p:spPr bwMode="auto">
          <a:xfrm>
            <a:off x="18288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5" name="Ellipse 234"/>
          <p:cNvSpPr/>
          <p:nvPr/>
        </p:nvSpPr>
        <p:spPr bwMode="auto">
          <a:xfrm>
            <a:off x="19812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6" name="Ellipse 235"/>
          <p:cNvSpPr/>
          <p:nvPr/>
        </p:nvSpPr>
        <p:spPr bwMode="auto">
          <a:xfrm>
            <a:off x="19812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cxnSp>
        <p:nvCxnSpPr>
          <p:cNvPr id="237" name="Gerade Verbindung 27"/>
          <p:cNvCxnSpPr/>
          <p:nvPr/>
        </p:nvCxnSpPr>
        <p:spPr bwMode="auto">
          <a:xfrm>
            <a:off x="1828800" y="3124200"/>
            <a:ext cx="4572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8" name="Textfeld 237"/>
          <p:cNvSpPr txBox="1"/>
          <p:nvPr/>
        </p:nvSpPr>
        <p:spPr>
          <a:xfrm>
            <a:off x="3429000" y="3962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239" name="Textfeld 238"/>
          <p:cNvSpPr txBox="1"/>
          <p:nvPr/>
        </p:nvSpPr>
        <p:spPr>
          <a:xfrm>
            <a:off x="4572000" y="41910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cxnSp>
        <p:nvCxnSpPr>
          <p:cNvPr id="163" name="Gerade Verbindung 15"/>
          <p:cNvCxnSpPr/>
          <p:nvPr/>
        </p:nvCxnSpPr>
        <p:spPr bwMode="auto">
          <a:xfrm>
            <a:off x="990600" y="5791200"/>
            <a:ext cx="6248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Ellipse 5"/>
          <p:cNvSpPr/>
          <p:nvPr/>
        </p:nvSpPr>
        <p:spPr bwMode="auto">
          <a:xfrm>
            <a:off x="1371600" y="4648200"/>
            <a:ext cx="1219200" cy="1371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/>
              <a:t>Write FERAM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138</a:t>
            </a:fld>
            <a:endParaRPr lang="de-DE" altLang="de-DE"/>
          </a:p>
        </p:txBody>
      </p:sp>
      <p:cxnSp>
        <p:nvCxnSpPr>
          <p:cNvPr id="15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98"/>
          <p:cNvCxnSpPr/>
          <p:nvPr/>
        </p:nvCxn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101"/>
          <p:cNvCxnSpPr/>
          <p:nvPr/>
        </p:nvCxnSpPr>
        <p:spPr bwMode="auto">
          <a:xfrm>
            <a:off x="48006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109"/>
          <p:cNvCxnSpPr/>
          <p:nvPr/>
        </p:nvCxnSpPr>
        <p:spPr bwMode="auto">
          <a:xfrm>
            <a:off x="48006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116"/>
          <p:cNvCxnSpPr/>
          <p:nvPr/>
        </p:nvCxn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5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uppieren 46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49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30"/>
          <p:cNvCxnSpPr/>
          <p:nvPr/>
        </p:nvCxnSpPr>
        <p:spPr bwMode="auto">
          <a:xfrm flipH="1">
            <a:off x="34290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131"/>
          <p:cNvCxnSpPr/>
          <p:nvPr/>
        </p:nvCxnSpPr>
        <p:spPr bwMode="auto">
          <a:xfrm flipH="1">
            <a:off x="32004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132"/>
          <p:cNvCxnSpPr/>
          <p:nvPr/>
        </p:nvCxnSpPr>
        <p:spPr bwMode="auto">
          <a:xfrm flipH="1">
            <a:off x="32004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135"/>
          <p:cNvCxnSpPr/>
          <p:nvPr/>
        </p:nvCxnSpPr>
        <p:spPr bwMode="auto">
          <a:xfrm flipH="1">
            <a:off x="35052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Ellipse 74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6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8" name="Gruppieren 77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80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9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27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206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5"/>
          <p:cNvCxnSpPr/>
          <p:nvPr/>
        </p:nvCxnSpPr>
        <p:spPr bwMode="auto">
          <a:xfrm>
            <a:off x="990600" y="5791200"/>
            <a:ext cx="6248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5"/>
          <p:cNvCxnSpPr/>
          <p:nvPr/>
        </p:nvCxnSpPr>
        <p:spPr bwMode="auto">
          <a:xfrm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/>
          <p:cNvGrpSpPr/>
          <p:nvPr/>
        </p:nvGrpSpPr>
        <p:grpSpPr>
          <a:xfrm flipH="1">
            <a:off x="6096000" y="3124200"/>
            <a:ext cx="762000" cy="1219200"/>
            <a:chOff x="7467600" y="3352800"/>
            <a:chExt cx="762000" cy="1219200"/>
          </a:xfrm>
        </p:grpSpPr>
        <p:cxnSp>
          <p:nvCxnSpPr>
            <p:cNvPr id="109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Ellipse 117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9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Gerader Verbinder 9"/>
          <p:cNvCxnSpPr/>
          <p:nvPr/>
        </p:nvCxnSpPr>
        <p:spPr bwMode="auto">
          <a:xfrm flipV="1">
            <a:off x="68580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5"/>
          <p:cNvCxnSpPr/>
          <p:nvPr/>
        </p:nvCxnSpPr>
        <p:spPr bwMode="auto">
          <a:xfrm>
            <a:off x="990600" y="2743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1" name="Gruppieren 140"/>
          <p:cNvGrpSpPr/>
          <p:nvPr/>
        </p:nvGrpSpPr>
        <p:grpSpPr>
          <a:xfrm>
            <a:off x="1371600" y="3124200"/>
            <a:ext cx="762000" cy="1219200"/>
            <a:chOff x="7467600" y="3352800"/>
            <a:chExt cx="762000" cy="1219200"/>
          </a:xfrm>
        </p:grpSpPr>
        <p:cxnSp>
          <p:nvCxnSpPr>
            <p:cNvPr id="143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Ellipse 148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Gerader Verbinder 141"/>
          <p:cNvCxnSpPr/>
          <p:nvPr/>
        </p:nvCxnSpPr>
        <p:spPr bwMode="auto">
          <a:xfrm flipH="1" flipV="1">
            <a:off x="13716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705600" y="5486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120" name="Textfeld 119"/>
          <p:cNvSpPr txBox="1"/>
          <p:nvPr/>
        </p:nvSpPr>
        <p:spPr>
          <a:xfrm>
            <a:off x="62484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1" name="Textfeld 120"/>
          <p:cNvSpPr txBox="1"/>
          <p:nvPr/>
        </p:nvSpPr>
        <p:spPr>
          <a:xfrm>
            <a:off x="16002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cxnSp>
        <p:nvCxnSpPr>
          <p:cNvPr id="169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hteck 169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Rechteck 170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2" name="Gerade Verbindung 5"/>
          <p:cNvCxnSpPr/>
          <p:nvPr/>
        </p:nvCxnSpPr>
        <p:spPr bwMode="auto">
          <a:xfrm>
            <a:off x="19812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5"/>
          <p:cNvCxnSpPr/>
          <p:nvPr/>
        </p:nvCxnSpPr>
        <p:spPr bwMode="auto">
          <a:xfrm flipH="1"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Rechteck 173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5" name="Rechteck 174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6" name="Gerade Verbindung 5"/>
          <p:cNvCxnSpPr/>
          <p:nvPr/>
        </p:nvCxnSpPr>
        <p:spPr bwMode="auto">
          <a:xfrm>
            <a:off x="62484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Rechteck 176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8" name="Rechteck 177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3" name="Rechteck 182"/>
          <p:cNvSpPr/>
          <p:nvPr/>
        </p:nvSpPr>
        <p:spPr bwMode="auto">
          <a:xfrm>
            <a:off x="58674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4" name="Rechteck 183"/>
          <p:cNvSpPr/>
          <p:nvPr/>
        </p:nvSpPr>
        <p:spPr bwMode="auto">
          <a:xfrm>
            <a:off x="58674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5" name="Ellipse 184"/>
          <p:cNvSpPr/>
          <p:nvPr/>
        </p:nvSpPr>
        <p:spPr bwMode="auto">
          <a:xfrm>
            <a:off x="5867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6" name="Ellipse 185"/>
          <p:cNvSpPr/>
          <p:nvPr/>
        </p:nvSpPr>
        <p:spPr bwMode="auto">
          <a:xfrm>
            <a:off x="5867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7" name="Ellipse 186"/>
          <p:cNvSpPr/>
          <p:nvPr/>
        </p:nvSpPr>
        <p:spPr bwMode="auto">
          <a:xfrm>
            <a:off x="5943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8" name="Ellipse 187"/>
          <p:cNvSpPr/>
          <p:nvPr/>
        </p:nvSpPr>
        <p:spPr bwMode="auto">
          <a:xfrm>
            <a:off x="5943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9" name="Rechteck 188"/>
          <p:cNvSpPr/>
          <p:nvPr/>
        </p:nvSpPr>
        <p:spPr bwMode="auto">
          <a:xfrm>
            <a:off x="60198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0" name="Rechteck 189"/>
          <p:cNvSpPr/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1" name="Ellipse 190"/>
          <p:cNvSpPr/>
          <p:nvPr/>
        </p:nvSpPr>
        <p:spPr bwMode="auto">
          <a:xfrm>
            <a:off x="6019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2" name="Ellipse 191"/>
          <p:cNvSpPr/>
          <p:nvPr/>
        </p:nvSpPr>
        <p:spPr bwMode="auto">
          <a:xfrm>
            <a:off x="6019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3" name="Ellipse 192"/>
          <p:cNvSpPr/>
          <p:nvPr/>
        </p:nvSpPr>
        <p:spPr bwMode="auto">
          <a:xfrm>
            <a:off x="6096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4" name="Ellipse 193"/>
          <p:cNvSpPr/>
          <p:nvPr/>
        </p:nvSpPr>
        <p:spPr bwMode="auto">
          <a:xfrm>
            <a:off x="6096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5" name="Rechteck 194"/>
          <p:cNvSpPr/>
          <p:nvPr/>
        </p:nvSpPr>
        <p:spPr bwMode="auto">
          <a:xfrm>
            <a:off x="6172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6" name="Rechteck 195"/>
          <p:cNvSpPr/>
          <p:nvPr/>
        </p:nvSpPr>
        <p:spPr bwMode="auto">
          <a:xfrm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7" name="Ellipse 196"/>
          <p:cNvSpPr/>
          <p:nvPr/>
        </p:nvSpPr>
        <p:spPr bwMode="auto">
          <a:xfrm>
            <a:off x="6172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8" name="Ellipse 197"/>
          <p:cNvSpPr/>
          <p:nvPr/>
        </p:nvSpPr>
        <p:spPr bwMode="auto">
          <a:xfrm>
            <a:off x="6172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9" name="Ellipse 198"/>
          <p:cNvSpPr/>
          <p:nvPr/>
        </p:nvSpPr>
        <p:spPr bwMode="auto">
          <a:xfrm>
            <a:off x="6248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00" name="Ellipse 199"/>
          <p:cNvSpPr/>
          <p:nvPr/>
        </p:nvSpPr>
        <p:spPr bwMode="auto">
          <a:xfrm>
            <a:off x="6248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07" name="Rechteck 206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8" name="Rechteck 207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3" name="Rechteck 212"/>
          <p:cNvSpPr/>
          <p:nvPr/>
        </p:nvSpPr>
        <p:spPr bwMode="auto">
          <a:xfrm>
            <a:off x="1600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4" name="Rechteck 213"/>
          <p:cNvSpPr/>
          <p:nvPr/>
        </p:nvSpPr>
        <p:spPr bwMode="auto">
          <a:xfrm>
            <a:off x="1600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5" name="Ellipse 214"/>
          <p:cNvSpPr/>
          <p:nvPr/>
        </p:nvSpPr>
        <p:spPr bwMode="auto">
          <a:xfrm>
            <a:off x="1600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6" name="Ellipse 215"/>
          <p:cNvSpPr/>
          <p:nvPr/>
        </p:nvSpPr>
        <p:spPr bwMode="auto">
          <a:xfrm>
            <a:off x="1600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7" name="Ellipse 216"/>
          <p:cNvSpPr/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8" name="Ellipse 217"/>
          <p:cNvSpPr/>
          <p:nvPr/>
        </p:nvSpPr>
        <p:spPr bwMode="auto">
          <a:xfrm>
            <a:off x="1676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9" name="Rechteck 218"/>
          <p:cNvSpPr/>
          <p:nvPr/>
        </p:nvSpPr>
        <p:spPr bwMode="auto">
          <a:xfrm>
            <a:off x="17526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0" name="Rechteck 219"/>
          <p:cNvSpPr/>
          <p:nvPr/>
        </p:nvSpPr>
        <p:spPr bwMode="auto">
          <a:xfrm>
            <a:off x="175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1" name="Ellipse 220"/>
          <p:cNvSpPr/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2" name="Ellipse 221"/>
          <p:cNvSpPr/>
          <p:nvPr/>
        </p:nvSpPr>
        <p:spPr bwMode="auto">
          <a:xfrm>
            <a:off x="1752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3" name="Ellipse 222"/>
          <p:cNvSpPr/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4" name="Ellipse 223"/>
          <p:cNvSpPr/>
          <p:nvPr/>
        </p:nvSpPr>
        <p:spPr bwMode="auto">
          <a:xfrm>
            <a:off x="1828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5" name="Rechteck 224"/>
          <p:cNvSpPr/>
          <p:nvPr/>
        </p:nvSpPr>
        <p:spPr bwMode="auto">
          <a:xfrm>
            <a:off x="19050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6" name="Rechteck 225"/>
          <p:cNvSpPr/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7" name="Ellipse 226"/>
          <p:cNvSpPr/>
          <p:nvPr/>
        </p:nvSpPr>
        <p:spPr bwMode="auto">
          <a:xfrm>
            <a:off x="1905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8" name="Ellipse 227"/>
          <p:cNvSpPr/>
          <p:nvPr/>
        </p:nvSpPr>
        <p:spPr bwMode="auto">
          <a:xfrm>
            <a:off x="1905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9" name="Ellipse 228"/>
          <p:cNvSpPr/>
          <p:nvPr/>
        </p:nvSpPr>
        <p:spPr bwMode="auto">
          <a:xfrm>
            <a:off x="1981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0" name="Ellipse 229"/>
          <p:cNvSpPr/>
          <p:nvPr/>
        </p:nvSpPr>
        <p:spPr bwMode="auto">
          <a:xfrm>
            <a:off x="1981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cxnSp>
        <p:nvCxnSpPr>
          <p:cNvPr id="237" name="Gerade Verbindung 27"/>
          <p:cNvCxnSpPr/>
          <p:nvPr/>
        </p:nvCxnSpPr>
        <p:spPr bwMode="auto">
          <a:xfrm>
            <a:off x="1828800" y="3124200"/>
            <a:ext cx="4572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8" name="Textfeld 237"/>
          <p:cNvSpPr txBox="1"/>
          <p:nvPr/>
        </p:nvSpPr>
        <p:spPr>
          <a:xfrm>
            <a:off x="3429000" y="3962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239" name="Textfeld 238"/>
          <p:cNvSpPr txBox="1"/>
          <p:nvPr/>
        </p:nvSpPr>
        <p:spPr>
          <a:xfrm>
            <a:off x="4572000" y="41910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cxnSp>
        <p:nvCxnSpPr>
          <p:cNvPr id="7" name="Gerade Verbindung mit Pfeil 6"/>
          <p:cNvCxnSpPr>
            <a:stCxn id="207" idx="0"/>
            <a:endCxn id="121" idx="3"/>
          </p:cNvCxnSpPr>
          <p:nvPr/>
        </p:nvCxnSpPr>
        <p:spPr bwMode="auto">
          <a:xfrm flipH="1" flipV="1">
            <a:off x="1972418" y="4634300"/>
            <a:ext cx="8782" cy="2425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Ellipse 167"/>
          <p:cNvSpPr/>
          <p:nvPr/>
        </p:nvSpPr>
        <p:spPr bwMode="auto">
          <a:xfrm>
            <a:off x="1371600" y="4648200"/>
            <a:ext cx="1219200" cy="1371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/>
              <a:t>Write FERAM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139</a:t>
            </a:fld>
            <a:endParaRPr lang="de-DE" altLang="de-DE"/>
          </a:p>
        </p:txBody>
      </p:sp>
      <p:cxnSp>
        <p:nvCxnSpPr>
          <p:cNvPr id="15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98"/>
          <p:cNvCxnSpPr/>
          <p:nvPr/>
        </p:nvCxn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101"/>
          <p:cNvCxnSpPr/>
          <p:nvPr/>
        </p:nvCxnSpPr>
        <p:spPr bwMode="auto">
          <a:xfrm>
            <a:off x="48006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109"/>
          <p:cNvCxnSpPr/>
          <p:nvPr/>
        </p:nvCxnSpPr>
        <p:spPr bwMode="auto">
          <a:xfrm>
            <a:off x="48006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116"/>
          <p:cNvCxnSpPr/>
          <p:nvPr/>
        </p:nvCxn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5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uppieren 46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49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30"/>
          <p:cNvCxnSpPr/>
          <p:nvPr/>
        </p:nvCxnSpPr>
        <p:spPr bwMode="auto">
          <a:xfrm flipH="1">
            <a:off x="34290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131"/>
          <p:cNvCxnSpPr/>
          <p:nvPr/>
        </p:nvCxnSpPr>
        <p:spPr bwMode="auto">
          <a:xfrm flipH="1">
            <a:off x="32004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132"/>
          <p:cNvCxnSpPr/>
          <p:nvPr/>
        </p:nvCxnSpPr>
        <p:spPr bwMode="auto">
          <a:xfrm flipH="1">
            <a:off x="32004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135"/>
          <p:cNvCxnSpPr/>
          <p:nvPr/>
        </p:nvCxnSpPr>
        <p:spPr bwMode="auto">
          <a:xfrm flipH="1">
            <a:off x="35052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Ellipse 74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6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8" name="Gruppieren 77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80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9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27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206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5"/>
          <p:cNvCxnSpPr/>
          <p:nvPr/>
        </p:nvCxnSpPr>
        <p:spPr bwMode="auto">
          <a:xfrm>
            <a:off x="990600" y="5791200"/>
            <a:ext cx="6248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5"/>
          <p:cNvCxnSpPr/>
          <p:nvPr/>
        </p:nvCxnSpPr>
        <p:spPr bwMode="auto">
          <a:xfrm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/>
          <p:cNvGrpSpPr/>
          <p:nvPr/>
        </p:nvGrpSpPr>
        <p:grpSpPr>
          <a:xfrm flipH="1">
            <a:off x="6096000" y="3124200"/>
            <a:ext cx="762000" cy="1219200"/>
            <a:chOff x="7467600" y="3352800"/>
            <a:chExt cx="762000" cy="1219200"/>
          </a:xfrm>
        </p:grpSpPr>
        <p:cxnSp>
          <p:nvCxnSpPr>
            <p:cNvPr id="109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Ellipse 117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9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Gerader Verbinder 9"/>
          <p:cNvCxnSpPr/>
          <p:nvPr/>
        </p:nvCxnSpPr>
        <p:spPr bwMode="auto">
          <a:xfrm flipV="1">
            <a:off x="68580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5"/>
          <p:cNvCxnSpPr/>
          <p:nvPr/>
        </p:nvCxnSpPr>
        <p:spPr bwMode="auto">
          <a:xfrm>
            <a:off x="990600" y="2743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1" name="Gruppieren 140"/>
          <p:cNvGrpSpPr/>
          <p:nvPr/>
        </p:nvGrpSpPr>
        <p:grpSpPr>
          <a:xfrm>
            <a:off x="1371600" y="3124200"/>
            <a:ext cx="762000" cy="1219200"/>
            <a:chOff x="7467600" y="3352800"/>
            <a:chExt cx="762000" cy="1219200"/>
          </a:xfrm>
        </p:grpSpPr>
        <p:cxnSp>
          <p:nvCxnSpPr>
            <p:cNvPr id="143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Ellipse 148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Gerader Verbinder 141"/>
          <p:cNvCxnSpPr/>
          <p:nvPr/>
        </p:nvCxnSpPr>
        <p:spPr bwMode="auto">
          <a:xfrm flipH="1" flipV="1">
            <a:off x="13716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705600" y="5486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120" name="Textfeld 119"/>
          <p:cNvSpPr txBox="1"/>
          <p:nvPr/>
        </p:nvSpPr>
        <p:spPr>
          <a:xfrm>
            <a:off x="62484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1" name="Textfeld 120"/>
          <p:cNvSpPr txBox="1"/>
          <p:nvPr/>
        </p:nvSpPr>
        <p:spPr>
          <a:xfrm>
            <a:off x="16002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cxnSp>
        <p:nvCxnSpPr>
          <p:cNvPr id="169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hteck 169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Rechteck 170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2" name="Gerade Verbindung 5"/>
          <p:cNvCxnSpPr/>
          <p:nvPr/>
        </p:nvCxnSpPr>
        <p:spPr bwMode="auto">
          <a:xfrm>
            <a:off x="19812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5"/>
          <p:cNvCxnSpPr/>
          <p:nvPr/>
        </p:nvCxnSpPr>
        <p:spPr bwMode="auto">
          <a:xfrm flipH="1"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Rechteck 173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5" name="Rechteck 174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6" name="Gerade Verbindung 5"/>
          <p:cNvCxnSpPr/>
          <p:nvPr/>
        </p:nvCxnSpPr>
        <p:spPr bwMode="auto">
          <a:xfrm>
            <a:off x="62484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Rechteck 176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8" name="Rechteck 177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3" name="Rechteck 182"/>
          <p:cNvSpPr/>
          <p:nvPr/>
        </p:nvSpPr>
        <p:spPr bwMode="auto">
          <a:xfrm>
            <a:off x="58674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84" name="Rechteck 183"/>
          <p:cNvSpPr/>
          <p:nvPr/>
        </p:nvSpPr>
        <p:spPr bwMode="auto">
          <a:xfrm>
            <a:off x="58674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89" name="Rechteck 188"/>
          <p:cNvSpPr/>
          <p:nvPr/>
        </p:nvSpPr>
        <p:spPr bwMode="auto">
          <a:xfrm>
            <a:off x="60198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0" name="Rechteck 189"/>
          <p:cNvSpPr/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95" name="Rechteck 194"/>
          <p:cNvSpPr/>
          <p:nvPr/>
        </p:nvSpPr>
        <p:spPr bwMode="auto">
          <a:xfrm>
            <a:off x="6172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96" name="Rechteck 195"/>
          <p:cNvSpPr/>
          <p:nvPr/>
        </p:nvSpPr>
        <p:spPr bwMode="auto">
          <a:xfrm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07" name="Rechteck 206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8" name="Rechteck 207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3" name="Rechteck 212"/>
          <p:cNvSpPr/>
          <p:nvPr/>
        </p:nvSpPr>
        <p:spPr bwMode="auto">
          <a:xfrm>
            <a:off x="1600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4" name="Rechteck 213"/>
          <p:cNvSpPr/>
          <p:nvPr/>
        </p:nvSpPr>
        <p:spPr bwMode="auto">
          <a:xfrm>
            <a:off x="1600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5" name="Ellipse 214"/>
          <p:cNvSpPr/>
          <p:nvPr/>
        </p:nvSpPr>
        <p:spPr bwMode="auto">
          <a:xfrm>
            <a:off x="1600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6" name="Ellipse 215"/>
          <p:cNvSpPr/>
          <p:nvPr/>
        </p:nvSpPr>
        <p:spPr bwMode="auto">
          <a:xfrm>
            <a:off x="1600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7" name="Ellipse 216"/>
          <p:cNvSpPr/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8" name="Ellipse 217"/>
          <p:cNvSpPr/>
          <p:nvPr/>
        </p:nvSpPr>
        <p:spPr bwMode="auto">
          <a:xfrm>
            <a:off x="1676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9" name="Rechteck 218"/>
          <p:cNvSpPr/>
          <p:nvPr/>
        </p:nvSpPr>
        <p:spPr bwMode="auto">
          <a:xfrm>
            <a:off x="17526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0" name="Rechteck 219"/>
          <p:cNvSpPr/>
          <p:nvPr/>
        </p:nvSpPr>
        <p:spPr bwMode="auto">
          <a:xfrm>
            <a:off x="175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1" name="Ellipse 220"/>
          <p:cNvSpPr/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2" name="Ellipse 221"/>
          <p:cNvSpPr/>
          <p:nvPr/>
        </p:nvSpPr>
        <p:spPr bwMode="auto">
          <a:xfrm>
            <a:off x="1752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3" name="Ellipse 222"/>
          <p:cNvSpPr/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4" name="Ellipse 223"/>
          <p:cNvSpPr/>
          <p:nvPr/>
        </p:nvSpPr>
        <p:spPr bwMode="auto">
          <a:xfrm>
            <a:off x="1828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5" name="Rechteck 224"/>
          <p:cNvSpPr/>
          <p:nvPr/>
        </p:nvSpPr>
        <p:spPr bwMode="auto">
          <a:xfrm>
            <a:off x="19050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6" name="Rechteck 225"/>
          <p:cNvSpPr/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7" name="Ellipse 226"/>
          <p:cNvSpPr/>
          <p:nvPr/>
        </p:nvSpPr>
        <p:spPr bwMode="auto">
          <a:xfrm>
            <a:off x="1905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8" name="Ellipse 227"/>
          <p:cNvSpPr/>
          <p:nvPr/>
        </p:nvSpPr>
        <p:spPr bwMode="auto">
          <a:xfrm>
            <a:off x="1905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9" name="Ellipse 228"/>
          <p:cNvSpPr/>
          <p:nvPr/>
        </p:nvSpPr>
        <p:spPr bwMode="auto">
          <a:xfrm>
            <a:off x="1981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0" name="Ellipse 229"/>
          <p:cNvSpPr/>
          <p:nvPr/>
        </p:nvSpPr>
        <p:spPr bwMode="auto">
          <a:xfrm>
            <a:off x="1981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cxnSp>
        <p:nvCxnSpPr>
          <p:cNvPr id="237" name="Gerade Verbindung 27"/>
          <p:cNvCxnSpPr/>
          <p:nvPr/>
        </p:nvCxnSpPr>
        <p:spPr bwMode="auto">
          <a:xfrm>
            <a:off x="1828800" y="3124200"/>
            <a:ext cx="4572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8" name="Textfeld 237"/>
          <p:cNvSpPr txBox="1"/>
          <p:nvPr/>
        </p:nvSpPr>
        <p:spPr>
          <a:xfrm>
            <a:off x="3429000" y="3962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239" name="Textfeld 238"/>
          <p:cNvSpPr txBox="1"/>
          <p:nvPr/>
        </p:nvSpPr>
        <p:spPr>
          <a:xfrm>
            <a:off x="4572000" y="41910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53" name="Ellipse 152"/>
          <p:cNvSpPr/>
          <p:nvPr/>
        </p:nvSpPr>
        <p:spPr bwMode="auto">
          <a:xfrm>
            <a:off x="5638800" y="4648200"/>
            <a:ext cx="1219200" cy="1371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705600" y="4648200"/>
            <a:ext cx="1284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Polarity reversal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Das führt zum “Umkippen” von RAM Zelle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62484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121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Gruppieren 194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197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6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19812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51054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cxnSp>
        <p:nvCxnSpPr>
          <p:cNvPr id="64" name="Gerade Verbindung 63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28956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cxnSp>
        <p:nvCxnSpPr>
          <p:cNvPr id="62" name="Gerade Verbindung 98"/>
          <p:cNvCxnSpPr/>
          <p:nvPr/>
        </p:nvCxn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101"/>
          <p:cNvCxnSpPr/>
          <p:nvPr/>
        </p:nvCxnSpPr>
        <p:spPr bwMode="auto">
          <a:xfrm>
            <a:off x="48006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109"/>
          <p:cNvCxnSpPr/>
          <p:nvPr/>
        </p:nvCxnSpPr>
        <p:spPr bwMode="auto">
          <a:xfrm>
            <a:off x="48006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116"/>
          <p:cNvCxnSpPr/>
          <p:nvPr/>
        </p:nvCxn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Ellipse 68"/>
          <p:cNvSpPr/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0" name="Gerade Verbindung 130"/>
          <p:cNvCxnSpPr/>
          <p:nvPr/>
        </p:nvCxnSpPr>
        <p:spPr bwMode="auto">
          <a:xfrm flipH="1">
            <a:off x="34290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131"/>
          <p:cNvCxnSpPr/>
          <p:nvPr/>
        </p:nvCxnSpPr>
        <p:spPr bwMode="auto">
          <a:xfrm flipH="1">
            <a:off x="32004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132"/>
          <p:cNvCxnSpPr/>
          <p:nvPr/>
        </p:nvCxnSpPr>
        <p:spPr bwMode="auto">
          <a:xfrm flipH="1">
            <a:off x="32004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135"/>
          <p:cNvCxnSpPr/>
          <p:nvPr/>
        </p:nvCxnSpPr>
        <p:spPr bwMode="auto">
          <a:xfrm flipH="1">
            <a:off x="35052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feld 74"/>
          <p:cNvSpPr txBox="1"/>
          <p:nvPr/>
        </p:nvSpPr>
        <p:spPr>
          <a:xfrm>
            <a:off x="4038600" y="2514600"/>
            <a:ext cx="1300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Wird aufgeladen</a:t>
            </a:r>
            <a:endParaRPr lang="de-DE" dirty="0"/>
          </a:p>
        </p:txBody>
      </p:sp>
      <p:cxnSp>
        <p:nvCxnSpPr>
          <p:cNvPr id="7" name="Gerade Verbindung mit Pfeil 6"/>
          <p:cNvCxnSpPr>
            <a:stCxn id="75" idx="1"/>
          </p:cNvCxnSpPr>
          <p:nvPr/>
        </p:nvCxnSpPr>
        <p:spPr bwMode="auto">
          <a:xfrm>
            <a:off x="4038600" y="2653100"/>
            <a:ext cx="0" cy="17665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286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/>
              <a:t>Write FERAM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140</a:t>
            </a:fld>
            <a:endParaRPr lang="de-DE" altLang="de-DE"/>
          </a:p>
        </p:txBody>
      </p:sp>
      <p:cxnSp>
        <p:nvCxnSpPr>
          <p:cNvPr id="15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98"/>
          <p:cNvCxnSpPr/>
          <p:nvPr/>
        </p:nvCxn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101"/>
          <p:cNvCxnSpPr/>
          <p:nvPr/>
        </p:nvCxnSpPr>
        <p:spPr bwMode="auto">
          <a:xfrm>
            <a:off x="48006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109"/>
          <p:cNvCxnSpPr/>
          <p:nvPr/>
        </p:nvCxnSpPr>
        <p:spPr bwMode="auto">
          <a:xfrm>
            <a:off x="48006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116"/>
          <p:cNvCxnSpPr/>
          <p:nvPr/>
        </p:nvCxn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5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uppieren 46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49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30"/>
          <p:cNvCxnSpPr/>
          <p:nvPr/>
        </p:nvCxnSpPr>
        <p:spPr bwMode="auto">
          <a:xfrm flipH="1">
            <a:off x="34290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131"/>
          <p:cNvCxnSpPr/>
          <p:nvPr/>
        </p:nvCxnSpPr>
        <p:spPr bwMode="auto">
          <a:xfrm flipH="1">
            <a:off x="32004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132"/>
          <p:cNvCxnSpPr/>
          <p:nvPr/>
        </p:nvCxnSpPr>
        <p:spPr bwMode="auto">
          <a:xfrm flipH="1">
            <a:off x="32004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135"/>
          <p:cNvCxnSpPr/>
          <p:nvPr/>
        </p:nvCxnSpPr>
        <p:spPr bwMode="auto">
          <a:xfrm flipH="1">
            <a:off x="35052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Ellipse 74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6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8" name="Gruppieren 77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80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9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27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206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5"/>
          <p:cNvCxnSpPr/>
          <p:nvPr/>
        </p:nvCxnSpPr>
        <p:spPr bwMode="auto">
          <a:xfrm>
            <a:off x="990600" y="5791200"/>
            <a:ext cx="6248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5"/>
          <p:cNvCxnSpPr/>
          <p:nvPr/>
        </p:nvCxnSpPr>
        <p:spPr bwMode="auto">
          <a:xfrm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/>
          <p:cNvGrpSpPr/>
          <p:nvPr/>
        </p:nvGrpSpPr>
        <p:grpSpPr>
          <a:xfrm flipH="1">
            <a:off x="6096000" y="3124200"/>
            <a:ext cx="762000" cy="1219200"/>
            <a:chOff x="7467600" y="3352800"/>
            <a:chExt cx="762000" cy="1219200"/>
          </a:xfrm>
        </p:grpSpPr>
        <p:cxnSp>
          <p:nvCxnSpPr>
            <p:cNvPr id="109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Ellipse 117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9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Gerader Verbinder 9"/>
          <p:cNvCxnSpPr/>
          <p:nvPr/>
        </p:nvCxnSpPr>
        <p:spPr bwMode="auto">
          <a:xfrm flipV="1">
            <a:off x="68580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5"/>
          <p:cNvCxnSpPr/>
          <p:nvPr/>
        </p:nvCxnSpPr>
        <p:spPr bwMode="auto">
          <a:xfrm>
            <a:off x="990600" y="2743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1" name="Gruppieren 140"/>
          <p:cNvGrpSpPr/>
          <p:nvPr/>
        </p:nvGrpSpPr>
        <p:grpSpPr>
          <a:xfrm>
            <a:off x="1371600" y="3124200"/>
            <a:ext cx="762000" cy="1219200"/>
            <a:chOff x="7467600" y="3352800"/>
            <a:chExt cx="762000" cy="1219200"/>
          </a:xfrm>
        </p:grpSpPr>
        <p:cxnSp>
          <p:nvCxnSpPr>
            <p:cNvPr id="143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Ellipse 148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Gerader Verbinder 141"/>
          <p:cNvCxnSpPr/>
          <p:nvPr/>
        </p:nvCxnSpPr>
        <p:spPr bwMode="auto">
          <a:xfrm flipH="1" flipV="1">
            <a:off x="13716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705600" y="5486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120" name="Textfeld 119"/>
          <p:cNvSpPr txBox="1"/>
          <p:nvPr/>
        </p:nvSpPr>
        <p:spPr>
          <a:xfrm>
            <a:off x="62484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1" name="Textfeld 120"/>
          <p:cNvSpPr txBox="1"/>
          <p:nvPr/>
        </p:nvSpPr>
        <p:spPr>
          <a:xfrm>
            <a:off x="16002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cxnSp>
        <p:nvCxnSpPr>
          <p:cNvPr id="169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hteck 169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Rechteck 170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2" name="Gerade Verbindung 5"/>
          <p:cNvCxnSpPr/>
          <p:nvPr/>
        </p:nvCxnSpPr>
        <p:spPr bwMode="auto">
          <a:xfrm>
            <a:off x="19812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5"/>
          <p:cNvCxnSpPr/>
          <p:nvPr/>
        </p:nvCxnSpPr>
        <p:spPr bwMode="auto">
          <a:xfrm flipH="1"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Rechteck 173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5" name="Rechteck 174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6" name="Gerade Verbindung 5"/>
          <p:cNvCxnSpPr/>
          <p:nvPr/>
        </p:nvCxnSpPr>
        <p:spPr bwMode="auto">
          <a:xfrm>
            <a:off x="62484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Rechteck 176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8" name="Rechteck 177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7" name="Rechteck 206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8" name="Rechteck 207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3" name="Rechteck 212"/>
          <p:cNvSpPr/>
          <p:nvPr/>
        </p:nvSpPr>
        <p:spPr bwMode="auto">
          <a:xfrm>
            <a:off x="1600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4" name="Rechteck 213"/>
          <p:cNvSpPr/>
          <p:nvPr/>
        </p:nvSpPr>
        <p:spPr bwMode="auto">
          <a:xfrm>
            <a:off x="1600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5" name="Ellipse 214"/>
          <p:cNvSpPr/>
          <p:nvPr/>
        </p:nvSpPr>
        <p:spPr bwMode="auto">
          <a:xfrm>
            <a:off x="1600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6" name="Ellipse 215"/>
          <p:cNvSpPr/>
          <p:nvPr/>
        </p:nvSpPr>
        <p:spPr bwMode="auto">
          <a:xfrm>
            <a:off x="1600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7" name="Ellipse 216"/>
          <p:cNvSpPr/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8" name="Ellipse 217"/>
          <p:cNvSpPr/>
          <p:nvPr/>
        </p:nvSpPr>
        <p:spPr bwMode="auto">
          <a:xfrm>
            <a:off x="1676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9" name="Rechteck 218"/>
          <p:cNvSpPr/>
          <p:nvPr/>
        </p:nvSpPr>
        <p:spPr bwMode="auto">
          <a:xfrm>
            <a:off x="17526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0" name="Rechteck 219"/>
          <p:cNvSpPr/>
          <p:nvPr/>
        </p:nvSpPr>
        <p:spPr bwMode="auto">
          <a:xfrm>
            <a:off x="175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1" name="Ellipse 220"/>
          <p:cNvSpPr/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2" name="Ellipse 221"/>
          <p:cNvSpPr/>
          <p:nvPr/>
        </p:nvSpPr>
        <p:spPr bwMode="auto">
          <a:xfrm>
            <a:off x="1752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3" name="Ellipse 222"/>
          <p:cNvSpPr/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4" name="Ellipse 223"/>
          <p:cNvSpPr/>
          <p:nvPr/>
        </p:nvSpPr>
        <p:spPr bwMode="auto">
          <a:xfrm>
            <a:off x="1828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5" name="Rechteck 224"/>
          <p:cNvSpPr/>
          <p:nvPr/>
        </p:nvSpPr>
        <p:spPr bwMode="auto">
          <a:xfrm>
            <a:off x="19050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6" name="Rechteck 225"/>
          <p:cNvSpPr/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7" name="Ellipse 226"/>
          <p:cNvSpPr/>
          <p:nvPr/>
        </p:nvSpPr>
        <p:spPr bwMode="auto">
          <a:xfrm>
            <a:off x="1905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8" name="Ellipse 227"/>
          <p:cNvSpPr/>
          <p:nvPr/>
        </p:nvSpPr>
        <p:spPr bwMode="auto">
          <a:xfrm>
            <a:off x="1905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9" name="Ellipse 228"/>
          <p:cNvSpPr/>
          <p:nvPr/>
        </p:nvSpPr>
        <p:spPr bwMode="auto">
          <a:xfrm>
            <a:off x="1981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0" name="Ellipse 229"/>
          <p:cNvSpPr/>
          <p:nvPr/>
        </p:nvSpPr>
        <p:spPr bwMode="auto">
          <a:xfrm>
            <a:off x="1981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cxnSp>
        <p:nvCxnSpPr>
          <p:cNvPr id="237" name="Gerade Verbindung 27"/>
          <p:cNvCxnSpPr/>
          <p:nvPr/>
        </p:nvCxnSpPr>
        <p:spPr bwMode="auto">
          <a:xfrm>
            <a:off x="1828800" y="3124200"/>
            <a:ext cx="4572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8" name="Textfeld 237"/>
          <p:cNvSpPr txBox="1"/>
          <p:nvPr/>
        </p:nvSpPr>
        <p:spPr>
          <a:xfrm>
            <a:off x="3429000" y="3962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239" name="Textfeld 238"/>
          <p:cNvSpPr txBox="1"/>
          <p:nvPr/>
        </p:nvSpPr>
        <p:spPr>
          <a:xfrm>
            <a:off x="4572000" y="41910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grpSp>
        <p:nvGrpSpPr>
          <p:cNvPr id="6" name="Gruppieren 5"/>
          <p:cNvGrpSpPr/>
          <p:nvPr/>
        </p:nvGrpSpPr>
        <p:grpSpPr>
          <a:xfrm flipV="1">
            <a:off x="5867400" y="4876800"/>
            <a:ext cx="762000" cy="685800"/>
            <a:chOff x="7848600" y="4800600"/>
            <a:chExt cx="762000" cy="685800"/>
          </a:xfrm>
        </p:grpSpPr>
        <p:sp>
          <p:nvSpPr>
            <p:cNvPr id="166" name="Rechteck 165"/>
            <p:cNvSpPr/>
            <p:nvPr/>
          </p:nvSpPr>
          <p:spPr bwMode="auto">
            <a:xfrm>
              <a:off x="7848600" y="4800600"/>
              <a:ext cx="762000" cy="152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7" name="Rechteck 166"/>
            <p:cNvSpPr/>
            <p:nvPr/>
          </p:nvSpPr>
          <p:spPr bwMode="auto">
            <a:xfrm>
              <a:off x="7848600" y="5334000"/>
              <a:ext cx="762000" cy="152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8" name="Rechteck 167"/>
            <p:cNvSpPr/>
            <p:nvPr/>
          </p:nvSpPr>
          <p:spPr bwMode="auto">
            <a:xfrm>
              <a:off x="7848600" y="4800600"/>
              <a:ext cx="762000" cy="152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1" name="Rechteck 200"/>
            <p:cNvSpPr/>
            <p:nvPr/>
          </p:nvSpPr>
          <p:spPr bwMode="auto">
            <a:xfrm>
              <a:off x="7848600" y="5334000"/>
              <a:ext cx="762000" cy="152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2" name="Ellipse 201"/>
            <p:cNvSpPr/>
            <p:nvPr/>
          </p:nvSpPr>
          <p:spPr bwMode="auto">
            <a:xfrm>
              <a:off x="8382000" y="48768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03" name="Ellipse 202"/>
            <p:cNvSpPr/>
            <p:nvPr/>
          </p:nvSpPr>
          <p:spPr bwMode="auto">
            <a:xfrm>
              <a:off x="8382000" y="53340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04" name="Ellipse 203"/>
            <p:cNvSpPr/>
            <p:nvPr/>
          </p:nvSpPr>
          <p:spPr bwMode="auto">
            <a:xfrm>
              <a:off x="8534400" y="48768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05" name="Ellipse 204"/>
            <p:cNvSpPr/>
            <p:nvPr/>
          </p:nvSpPr>
          <p:spPr bwMode="auto">
            <a:xfrm>
              <a:off x="8534400" y="53340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06" name="Rechteck 205"/>
            <p:cNvSpPr/>
            <p:nvPr/>
          </p:nvSpPr>
          <p:spPr bwMode="auto">
            <a:xfrm>
              <a:off x="7848600" y="4953000"/>
              <a:ext cx="152400" cy="152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40" name="Rechteck 239"/>
            <p:cNvSpPr/>
            <p:nvPr/>
          </p:nvSpPr>
          <p:spPr bwMode="auto">
            <a:xfrm>
              <a:off x="7848600" y="5181600"/>
              <a:ext cx="152400" cy="152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41" name="Ellipse 240"/>
            <p:cNvSpPr/>
            <p:nvPr/>
          </p:nvSpPr>
          <p:spPr bwMode="auto">
            <a:xfrm>
              <a:off x="7848600" y="48768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42" name="Ellipse 241"/>
            <p:cNvSpPr/>
            <p:nvPr/>
          </p:nvSpPr>
          <p:spPr bwMode="auto">
            <a:xfrm>
              <a:off x="7848600" y="53340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43" name="Ellipse 242"/>
            <p:cNvSpPr/>
            <p:nvPr/>
          </p:nvSpPr>
          <p:spPr bwMode="auto">
            <a:xfrm>
              <a:off x="7924800" y="48768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44" name="Ellipse 243"/>
            <p:cNvSpPr/>
            <p:nvPr/>
          </p:nvSpPr>
          <p:spPr bwMode="auto">
            <a:xfrm>
              <a:off x="7924800" y="53340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45" name="Rechteck 244"/>
            <p:cNvSpPr/>
            <p:nvPr/>
          </p:nvSpPr>
          <p:spPr bwMode="auto">
            <a:xfrm>
              <a:off x="8001000" y="4953000"/>
              <a:ext cx="152400" cy="152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46" name="Rechteck 245"/>
            <p:cNvSpPr/>
            <p:nvPr/>
          </p:nvSpPr>
          <p:spPr bwMode="auto">
            <a:xfrm>
              <a:off x="8001000" y="5181600"/>
              <a:ext cx="152400" cy="152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47" name="Ellipse 246"/>
            <p:cNvSpPr/>
            <p:nvPr/>
          </p:nvSpPr>
          <p:spPr bwMode="auto">
            <a:xfrm>
              <a:off x="8001000" y="48768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48" name="Ellipse 247"/>
            <p:cNvSpPr/>
            <p:nvPr/>
          </p:nvSpPr>
          <p:spPr bwMode="auto">
            <a:xfrm>
              <a:off x="8001000" y="53340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49" name="Ellipse 248"/>
            <p:cNvSpPr/>
            <p:nvPr/>
          </p:nvSpPr>
          <p:spPr bwMode="auto">
            <a:xfrm>
              <a:off x="8077200" y="48768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50" name="Ellipse 249"/>
            <p:cNvSpPr/>
            <p:nvPr/>
          </p:nvSpPr>
          <p:spPr bwMode="auto">
            <a:xfrm>
              <a:off x="8077200" y="53340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51" name="Rechteck 250"/>
            <p:cNvSpPr/>
            <p:nvPr/>
          </p:nvSpPr>
          <p:spPr bwMode="auto">
            <a:xfrm>
              <a:off x="8153400" y="4953000"/>
              <a:ext cx="152400" cy="152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52" name="Rechteck 251"/>
            <p:cNvSpPr/>
            <p:nvPr/>
          </p:nvSpPr>
          <p:spPr bwMode="auto">
            <a:xfrm>
              <a:off x="8153400" y="5181600"/>
              <a:ext cx="152400" cy="152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53" name="Ellipse 252"/>
            <p:cNvSpPr/>
            <p:nvPr/>
          </p:nvSpPr>
          <p:spPr bwMode="auto">
            <a:xfrm>
              <a:off x="8153400" y="48768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54" name="Ellipse 253"/>
            <p:cNvSpPr/>
            <p:nvPr/>
          </p:nvSpPr>
          <p:spPr bwMode="auto">
            <a:xfrm>
              <a:off x="8153400" y="53340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55" name="Ellipse 254"/>
            <p:cNvSpPr/>
            <p:nvPr/>
          </p:nvSpPr>
          <p:spPr bwMode="auto">
            <a:xfrm>
              <a:off x="8229600" y="48768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56" name="Ellipse 255"/>
            <p:cNvSpPr/>
            <p:nvPr/>
          </p:nvSpPr>
          <p:spPr bwMode="auto">
            <a:xfrm>
              <a:off x="8229600" y="53340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57" name="Ellipse 256"/>
            <p:cNvSpPr/>
            <p:nvPr/>
          </p:nvSpPr>
          <p:spPr bwMode="auto">
            <a:xfrm>
              <a:off x="7924800" y="48006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58" name="Ellipse 257"/>
            <p:cNvSpPr/>
            <p:nvPr/>
          </p:nvSpPr>
          <p:spPr bwMode="auto">
            <a:xfrm>
              <a:off x="7924800" y="54102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59" name="Ellipse 258"/>
            <p:cNvSpPr/>
            <p:nvPr/>
          </p:nvSpPr>
          <p:spPr bwMode="auto">
            <a:xfrm>
              <a:off x="8077200" y="48006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60" name="Ellipse 259"/>
            <p:cNvSpPr/>
            <p:nvPr/>
          </p:nvSpPr>
          <p:spPr bwMode="auto">
            <a:xfrm>
              <a:off x="8077200" y="54102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61" name="Ellipse 260"/>
            <p:cNvSpPr/>
            <p:nvPr/>
          </p:nvSpPr>
          <p:spPr bwMode="auto">
            <a:xfrm>
              <a:off x="8229600" y="48006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62" name="Ellipse 261"/>
            <p:cNvSpPr/>
            <p:nvPr/>
          </p:nvSpPr>
          <p:spPr bwMode="auto">
            <a:xfrm>
              <a:off x="8229600" y="54102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</p:grpSp>
      <p:cxnSp>
        <p:nvCxnSpPr>
          <p:cNvPr id="263" name="Gerade Verbindung mit Pfeil 262"/>
          <p:cNvCxnSpPr/>
          <p:nvPr/>
        </p:nvCxnSpPr>
        <p:spPr bwMode="auto">
          <a:xfrm flipV="1">
            <a:off x="6248400" y="4572000"/>
            <a:ext cx="0" cy="3048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4" name="Ellipse 263"/>
          <p:cNvSpPr/>
          <p:nvPr/>
        </p:nvSpPr>
        <p:spPr bwMode="auto">
          <a:xfrm>
            <a:off x="5638800" y="4648200"/>
            <a:ext cx="1219200" cy="1371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5" name="Textfeld 264"/>
          <p:cNvSpPr txBox="1"/>
          <p:nvPr/>
        </p:nvSpPr>
        <p:spPr>
          <a:xfrm>
            <a:off x="6705600" y="4648200"/>
            <a:ext cx="1284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Polarity reversal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4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/>
              <a:t>Write FERAM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141</a:t>
            </a:fld>
            <a:endParaRPr lang="de-DE" altLang="de-DE"/>
          </a:p>
        </p:txBody>
      </p:sp>
      <p:cxnSp>
        <p:nvCxnSpPr>
          <p:cNvPr id="15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98"/>
          <p:cNvCxnSpPr/>
          <p:nvPr/>
        </p:nvCxn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101"/>
          <p:cNvCxnSpPr/>
          <p:nvPr/>
        </p:nvCxnSpPr>
        <p:spPr bwMode="auto">
          <a:xfrm>
            <a:off x="48006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109"/>
          <p:cNvCxnSpPr/>
          <p:nvPr/>
        </p:nvCxnSpPr>
        <p:spPr bwMode="auto">
          <a:xfrm>
            <a:off x="48006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116"/>
          <p:cNvCxnSpPr/>
          <p:nvPr/>
        </p:nvCxn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5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uppieren 46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49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30"/>
          <p:cNvCxnSpPr/>
          <p:nvPr/>
        </p:nvCxnSpPr>
        <p:spPr bwMode="auto">
          <a:xfrm flipH="1">
            <a:off x="34290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131"/>
          <p:cNvCxnSpPr/>
          <p:nvPr/>
        </p:nvCxnSpPr>
        <p:spPr bwMode="auto">
          <a:xfrm flipH="1">
            <a:off x="32004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132"/>
          <p:cNvCxnSpPr/>
          <p:nvPr/>
        </p:nvCxnSpPr>
        <p:spPr bwMode="auto">
          <a:xfrm flipH="1">
            <a:off x="32004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135"/>
          <p:cNvCxnSpPr/>
          <p:nvPr/>
        </p:nvCxnSpPr>
        <p:spPr bwMode="auto">
          <a:xfrm flipH="1">
            <a:off x="35052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Ellipse 74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6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8" name="Gruppieren 77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80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9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27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206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5"/>
          <p:cNvCxnSpPr/>
          <p:nvPr/>
        </p:nvCxnSpPr>
        <p:spPr bwMode="auto">
          <a:xfrm>
            <a:off x="990600" y="5791200"/>
            <a:ext cx="6248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5"/>
          <p:cNvCxnSpPr/>
          <p:nvPr/>
        </p:nvCxnSpPr>
        <p:spPr bwMode="auto">
          <a:xfrm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/>
          <p:cNvGrpSpPr/>
          <p:nvPr/>
        </p:nvGrpSpPr>
        <p:grpSpPr>
          <a:xfrm flipH="1">
            <a:off x="6096000" y="3124200"/>
            <a:ext cx="762000" cy="1219200"/>
            <a:chOff x="7467600" y="3352800"/>
            <a:chExt cx="762000" cy="1219200"/>
          </a:xfrm>
        </p:grpSpPr>
        <p:cxnSp>
          <p:nvCxnSpPr>
            <p:cNvPr id="109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Ellipse 117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9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Gerader Verbinder 9"/>
          <p:cNvCxnSpPr/>
          <p:nvPr/>
        </p:nvCxnSpPr>
        <p:spPr bwMode="auto">
          <a:xfrm flipV="1">
            <a:off x="68580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5"/>
          <p:cNvCxnSpPr/>
          <p:nvPr/>
        </p:nvCxnSpPr>
        <p:spPr bwMode="auto">
          <a:xfrm>
            <a:off x="990600" y="2743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1" name="Gruppieren 140"/>
          <p:cNvGrpSpPr/>
          <p:nvPr/>
        </p:nvGrpSpPr>
        <p:grpSpPr>
          <a:xfrm>
            <a:off x="1371600" y="3124200"/>
            <a:ext cx="762000" cy="1219200"/>
            <a:chOff x="7467600" y="3352800"/>
            <a:chExt cx="762000" cy="1219200"/>
          </a:xfrm>
        </p:grpSpPr>
        <p:cxnSp>
          <p:nvCxnSpPr>
            <p:cNvPr id="143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Ellipse 148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Gerader Verbinder 141"/>
          <p:cNvCxnSpPr/>
          <p:nvPr/>
        </p:nvCxnSpPr>
        <p:spPr bwMode="auto">
          <a:xfrm flipH="1" flipV="1">
            <a:off x="13716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705600" y="5486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120" name="Textfeld 119"/>
          <p:cNvSpPr txBox="1"/>
          <p:nvPr/>
        </p:nvSpPr>
        <p:spPr>
          <a:xfrm>
            <a:off x="62484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1" name="Textfeld 120"/>
          <p:cNvSpPr txBox="1"/>
          <p:nvPr/>
        </p:nvSpPr>
        <p:spPr>
          <a:xfrm>
            <a:off x="16002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cxnSp>
        <p:nvCxnSpPr>
          <p:cNvPr id="169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hteck 169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Rechteck 170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2" name="Gerade Verbindung 5"/>
          <p:cNvCxnSpPr/>
          <p:nvPr/>
        </p:nvCxnSpPr>
        <p:spPr bwMode="auto">
          <a:xfrm>
            <a:off x="19812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5"/>
          <p:cNvCxnSpPr/>
          <p:nvPr/>
        </p:nvCxnSpPr>
        <p:spPr bwMode="auto">
          <a:xfrm flipH="1"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Rechteck 173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5" name="Rechteck 174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6" name="Gerade Verbindung 5"/>
          <p:cNvCxnSpPr/>
          <p:nvPr/>
        </p:nvCxnSpPr>
        <p:spPr bwMode="auto">
          <a:xfrm>
            <a:off x="62484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Rechteck 176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8" name="Rechteck 177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7" name="Rechteck 206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8" name="Rechteck 207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3" name="Rechteck 212"/>
          <p:cNvSpPr/>
          <p:nvPr/>
        </p:nvSpPr>
        <p:spPr bwMode="auto">
          <a:xfrm>
            <a:off x="1600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4" name="Rechteck 213"/>
          <p:cNvSpPr/>
          <p:nvPr/>
        </p:nvSpPr>
        <p:spPr bwMode="auto">
          <a:xfrm>
            <a:off x="1600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5" name="Ellipse 214"/>
          <p:cNvSpPr/>
          <p:nvPr/>
        </p:nvSpPr>
        <p:spPr bwMode="auto">
          <a:xfrm>
            <a:off x="1600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6" name="Ellipse 215"/>
          <p:cNvSpPr/>
          <p:nvPr/>
        </p:nvSpPr>
        <p:spPr bwMode="auto">
          <a:xfrm>
            <a:off x="1600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7" name="Ellipse 216"/>
          <p:cNvSpPr/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8" name="Ellipse 217"/>
          <p:cNvSpPr/>
          <p:nvPr/>
        </p:nvSpPr>
        <p:spPr bwMode="auto">
          <a:xfrm>
            <a:off x="1676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9" name="Rechteck 218"/>
          <p:cNvSpPr/>
          <p:nvPr/>
        </p:nvSpPr>
        <p:spPr bwMode="auto">
          <a:xfrm>
            <a:off x="17526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0" name="Rechteck 219"/>
          <p:cNvSpPr/>
          <p:nvPr/>
        </p:nvSpPr>
        <p:spPr bwMode="auto">
          <a:xfrm>
            <a:off x="175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1" name="Ellipse 220"/>
          <p:cNvSpPr/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2" name="Ellipse 221"/>
          <p:cNvSpPr/>
          <p:nvPr/>
        </p:nvSpPr>
        <p:spPr bwMode="auto">
          <a:xfrm>
            <a:off x="1752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3" name="Ellipse 222"/>
          <p:cNvSpPr/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4" name="Ellipse 223"/>
          <p:cNvSpPr/>
          <p:nvPr/>
        </p:nvSpPr>
        <p:spPr bwMode="auto">
          <a:xfrm>
            <a:off x="1828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5" name="Rechteck 224"/>
          <p:cNvSpPr/>
          <p:nvPr/>
        </p:nvSpPr>
        <p:spPr bwMode="auto">
          <a:xfrm>
            <a:off x="19050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6" name="Rechteck 225"/>
          <p:cNvSpPr/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7" name="Ellipse 226"/>
          <p:cNvSpPr/>
          <p:nvPr/>
        </p:nvSpPr>
        <p:spPr bwMode="auto">
          <a:xfrm>
            <a:off x="1905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8" name="Ellipse 227"/>
          <p:cNvSpPr/>
          <p:nvPr/>
        </p:nvSpPr>
        <p:spPr bwMode="auto">
          <a:xfrm>
            <a:off x="1905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9" name="Ellipse 228"/>
          <p:cNvSpPr/>
          <p:nvPr/>
        </p:nvSpPr>
        <p:spPr bwMode="auto">
          <a:xfrm>
            <a:off x="1981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0" name="Ellipse 229"/>
          <p:cNvSpPr/>
          <p:nvPr/>
        </p:nvSpPr>
        <p:spPr bwMode="auto">
          <a:xfrm>
            <a:off x="1981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cxnSp>
        <p:nvCxnSpPr>
          <p:cNvPr id="237" name="Gerade Verbindung 27"/>
          <p:cNvCxnSpPr/>
          <p:nvPr/>
        </p:nvCxnSpPr>
        <p:spPr bwMode="auto">
          <a:xfrm>
            <a:off x="1828800" y="3124200"/>
            <a:ext cx="4572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8" name="Textfeld 237"/>
          <p:cNvSpPr txBox="1"/>
          <p:nvPr/>
        </p:nvSpPr>
        <p:spPr>
          <a:xfrm>
            <a:off x="3429000" y="3962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239" name="Textfeld 238"/>
          <p:cNvSpPr txBox="1"/>
          <p:nvPr/>
        </p:nvSpPr>
        <p:spPr>
          <a:xfrm>
            <a:off x="4572000" y="41910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grpSp>
        <p:nvGrpSpPr>
          <p:cNvPr id="6" name="Gruppieren 5"/>
          <p:cNvGrpSpPr/>
          <p:nvPr/>
        </p:nvGrpSpPr>
        <p:grpSpPr>
          <a:xfrm flipV="1">
            <a:off x="5867400" y="4876800"/>
            <a:ext cx="762000" cy="685800"/>
            <a:chOff x="7848600" y="4800600"/>
            <a:chExt cx="762000" cy="685800"/>
          </a:xfrm>
        </p:grpSpPr>
        <p:sp>
          <p:nvSpPr>
            <p:cNvPr id="166" name="Rechteck 165"/>
            <p:cNvSpPr/>
            <p:nvPr/>
          </p:nvSpPr>
          <p:spPr bwMode="auto">
            <a:xfrm>
              <a:off x="7848600" y="4800600"/>
              <a:ext cx="762000" cy="152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7" name="Rechteck 166"/>
            <p:cNvSpPr/>
            <p:nvPr/>
          </p:nvSpPr>
          <p:spPr bwMode="auto">
            <a:xfrm>
              <a:off x="7848600" y="5334000"/>
              <a:ext cx="762000" cy="152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8" name="Rechteck 167"/>
            <p:cNvSpPr/>
            <p:nvPr/>
          </p:nvSpPr>
          <p:spPr bwMode="auto">
            <a:xfrm>
              <a:off x="7848600" y="4800600"/>
              <a:ext cx="762000" cy="152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1" name="Rechteck 200"/>
            <p:cNvSpPr/>
            <p:nvPr/>
          </p:nvSpPr>
          <p:spPr bwMode="auto">
            <a:xfrm>
              <a:off x="7848600" y="5334000"/>
              <a:ext cx="762000" cy="152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2" name="Ellipse 201"/>
            <p:cNvSpPr/>
            <p:nvPr/>
          </p:nvSpPr>
          <p:spPr bwMode="auto">
            <a:xfrm>
              <a:off x="8382000" y="48768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03" name="Ellipse 202"/>
            <p:cNvSpPr/>
            <p:nvPr/>
          </p:nvSpPr>
          <p:spPr bwMode="auto">
            <a:xfrm>
              <a:off x="8382000" y="53340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04" name="Ellipse 203"/>
            <p:cNvSpPr/>
            <p:nvPr/>
          </p:nvSpPr>
          <p:spPr bwMode="auto">
            <a:xfrm>
              <a:off x="8534400" y="48768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05" name="Ellipse 204"/>
            <p:cNvSpPr/>
            <p:nvPr/>
          </p:nvSpPr>
          <p:spPr bwMode="auto">
            <a:xfrm>
              <a:off x="8534400" y="53340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06" name="Rechteck 205"/>
            <p:cNvSpPr/>
            <p:nvPr/>
          </p:nvSpPr>
          <p:spPr bwMode="auto">
            <a:xfrm>
              <a:off x="7848600" y="4953000"/>
              <a:ext cx="152400" cy="152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40" name="Rechteck 239"/>
            <p:cNvSpPr/>
            <p:nvPr/>
          </p:nvSpPr>
          <p:spPr bwMode="auto">
            <a:xfrm>
              <a:off x="7848600" y="5181600"/>
              <a:ext cx="152400" cy="152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41" name="Ellipse 240"/>
            <p:cNvSpPr/>
            <p:nvPr/>
          </p:nvSpPr>
          <p:spPr bwMode="auto">
            <a:xfrm>
              <a:off x="7848600" y="48768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42" name="Ellipse 241"/>
            <p:cNvSpPr/>
            <p:nvPr/>
          </p:nvSpPr>
          <p:spPr bwMode="auto">
            <a:xfrm>
              <a:off x="7848600" y="53340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43" name="Ellipse 242"/>
            <p:cNvSpPr/>
            <p:nvPr/>
          </p:nvSpPr>
          <p:spPr bwMode="auto">
            <a:xfrm>
              <a:off x="7924800" y="48768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44" name="Ellipse 243"/>
            <p:cNvSpPr/>
            <p:nvPr/>
          </p:nvSpPr>
          <p:spPr bwMode="auto">
            <a:xfrm>
              <a:off x="7924800" y="53340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45" name="Rechteck 244"/>
            <p:cNvSpPr/>
            <p:nvPr/>
          </p:nvSpPr>
          <p:spPr bwMode="auto">
            <a:xfrm>
              <a:off x="8001000" y="4953000"/>
              <a:ext cx="152400" cy="152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46" name="Rechteck 245"/>
            <p:cNvSpPr/>
            <p:nvPr/>
          </p:nvSpPr>
          <p:spPr bwMode="auto">
            <a:xfrm>
              <a:off x="8001000" y="5181600"/>
              <a:ext cx="152400" cy="152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47" name="Ellipse 246"/>
            <p:cNvSpPr/>
            <p:nvPr/>
          </p:nvSpPr>
          <p:spPr bwMode="auto">
            <a:xfrm>
              <a:off x="8001000" y="48768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48" name="Ellipse 247"/>
            <p:cNvSpPr/>
            <p:nvPr/>
          </p:nvSpPr>
          <p:spPr bwMode="auto">
            <a:xfrm>
              <a:off x="8001000" y="53340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49" name="Ellipse 248"/>
            <p:cNvSpPr/>
            <p:nvPr/>
          </p:nvSpPr>
          <p:spPr bwMode="auto">
            <a:xfrm>
              <a:off x="8077200" y="48768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50" name="Ellipse 249"/>
            <p:cNvSpPr/>
            <p:nvPr/>
          </p:nvSpPr>
          <p:spPr bwMode="auto">
            <a:xfrm>
              <a:off x="8077200" y="53340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51" name="Rechteck 250"/>
            <p:cNvSpPr/>
            <p:nvPr/>
          </p:nvSpPr>
          <p:spPr bwMode="auto">
            <a:xfrm>
              <a:off x="8153400" y="4953000"/>
              <a:ext cx="152400" cy="152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52" name="Rechteck 251"/>
            <p:cNvSpPr/>
            <p:nvPr/>
          </p:nvSpPr>
          <p:spPr bwMode="auto">
            <a:xfrm>
              <a:off x="8153400" y="5181600"/>
              <a:ext cx="152400" cy="152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53" name="Ellipse 252"/>
            <p:cNvSpPr/>
            <p:nvPr/>
          </p:nvSpPr>
          <p:spPr bwMode="auto">
            <a:xfrm>
              <a:off x="8153400" y="48768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54" name="Ellipse 253"/>
            <p:cNvSpPr/>
            <p:nvPr/>
          </p:nvSpPr>
          <p:spPr bwMode="auto">
            <a:xfrm>
              <a:off x="8153400" y="53340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55" name="Ellipse 254"/>
            <p:cNvSpPr/>
            <p:nvPr/>
          </p:nvSpPr>
          <p:spPr bwMode="auto">
            <a:xfrm>
              <a:off x="8229600" y="48768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56" name="Ellipse 255"/>
            <p:cNvSpPr/>
            <p:nvPr/>
          </p:nvSpPr>
          <p:spPr bwMode="auto">
            <a:xfrm>
              <a:off x="8229600" y="53340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57" name="Ellipse 256"/>
            <p:cNvSpPr/>
            <p:nvPr/>
          </p:nvSpPr>
          <p:spPr bwMode="auto">
            <a:xfrm>
              <a:off x="7924800" y="48006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58" name="Ellipse 257"/>
            <p:cNvSpPr/>
            <p:nvPr/>
          </p:nvSpPr>
          <p:spPr bwMode="auto">
            <a:xfrm>
              <a:off x="7924800" y="54102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59" name="Ellipse 258"/>
            <p:cNvSpPr/>
            <p:nvPr/>
          </p:nvSpPr>
          <p:spPr bwMode="auto">
            <a:xfrm>
              <a:off x="8077200" y="48006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60" name="Ellipse 259"/>
            <p:cNvSpPr/>
            <p:nvPr/>
          </p:nvSpPr>
          <p:spPr bwMode="auto">
            <a:xfrm>
              <a:off x="8077200" y="54102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261" name="Ellipse 260"/>
            <p:cNvSpPr/>
            <p:nvPr/>
          </p:nvSpPr>
          <p:spPr bwMode="auto">
            <a:xfrm>
              <a:off x="8229600" y="48006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262" name="Ellipse 261"/>
            <p:cNvSpPr/>
            <p:nvPr/>
          </p:nvSpPr>
          <p:spPr bwMode="auto">
            <a:xfrm>
              <a:off x="8229600" y="5410200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262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 smtClean="0"/>
              <a:t>Power off</a:t>
            </a:r>
            <a:endParaRPr lang="de-DE" sz="12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142</a:t>
            </a:fld>
            <a:endParaRPr lang="de-DE" altLang="de-DE"/>
          </a:p>
        </p:txBody>
      </p:sp>
      <p:cxnSp>
        <p:nvCxnSpPr>
          <p:cNvPr id="15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98"/>
          <p:cNvCxnSpPr/>
          <p:nvPr/>
        </p:nvCxn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101"/>
          <p:cNvCxnSpPr/>
          <p:nvPr/>
        </p:nvCxnSpPr>
        <p:spPr bwMode="auto">
          <a:xfrm>
            <a:off x="48006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109"/>
          <p:cNvCxnSpPr/>
          <p:nvPr/>
        </p:nvCxnSpPr>
        <p:spPr bwMode="auto">
          <a:xfrm>
            <a:off x="48006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116"/>
          <p:cNvCxnSpPr/>
          <p:nvPr/>
        </p:nvCxn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6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uppieren 46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49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30"/>
          <p:cNvCxnSpPr/>
          <p:nvPr/>
        </p:nvCxnSpPr>
        <p:spPr bwMode="auto">
          <a:xfrm flipH="1">
            <a:off x="34290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131"/>
          <p:cNvCxnSpPr/>
          <p:nvPr/>
        </p:nvCxnSpPr>
        <p:spPr bwMode="auto">
          <a:xfrm flipH="1">
            <a:off x="32004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132"/>
          <p:cNvCxnSpPr/>
          <p:nvPr/>
        </p:nvCxnSpPr>
        <p:spPr bwMode="auto">
          <a:xfrm flipH="1">
            <a:off x="32004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135"/>
          <p:cNvCxnSpPr/>
          <p:nvPr/>
        </p:nvCxnSpPr>
        <p:spPr bwMode="auto">
          <a:xfrm flipH="1">
            <a:off x="35052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Ellipse 74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7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8" name="Gruppieren 77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80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9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5"/>
          <p:cNvCxnSpPr/>
          <p:nvPr/>
        </p:nvCxnSpPr>
        <p:spPr bwMode="auto">
          <a:xfrm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/>
          <p:cNvGrpSpPr/>
          <p:nvPr/>
        </p:nvGrpSpPr>
        <p:grpSpPr>
          <a:xfrm flipH="1">
            <a:off x="6096000" y="3124200"/>
            <a:ext cx="762000" cy="1219200"/>
            <a:chOff x="7467600" y="3352800"/>
            <a:chExt cx="762000" cy="1219200"/>
          </a:xfrm>
        </p:grpSpPr>
        <p:cxnSp>
          <p:nvCxnSpPr>
            <p:cNvPr id="109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Ellipse 117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9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Gerader Verbinder 9"/>
          <p:cNvCxnSpPr/>
          <p:nvPr/>
        </p:nvCxnSpPr>
        <p:spPr bwMode="auto">
          <a:xfrm flipV="1">
            <a:off x="68580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5"/>
          <p:cNvCxnSpPr/>
          <p:nvPr/>
        </p:nvCxnSpPr>
        <p:spPr bwMode="auto">
          <a:xfrm>
            <a:off x="990600" y="2743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1" name="Gruppieren 140"/>
          <p:cNvGrpSpPr/>
          <p:nvPr/>
        </p:nvGrpSpPr>
        <p:grpSpPr>
          <a:xfrm>
            <a:off x="1371600" y="3124200"/>
            <a:ext cx="762000" cy="1219200"/>
            <a:chOff x="7467600" y="3352800"/>
            <a:chExt cx="762000" cy="1219200"/>
          </a:xfrm>
        </p:grpSpPr>
        <p:cxnSp>
          <p:nvCxnSpPr>
            <p:cNvPr id="143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Ellipse 148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Gerader Verbinder 141"/>
          <p:cNvCxnSpPr/>
          <p:nvPr/>
        </p:nvCxnSpPr>
        <p:spPr bwMode="auto">
          <a:xfrm flipH="1" flipV="1">
            <a:off x="13716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705600" y="5486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0" name="Textfeld 119"/>
          <p:cNvSpPr txBox="1"/>
          <p:nvPr/>
        </p:nvSpPr>
        <p:spPr>
          <a:xfrm>
            <a:off x="62484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1" name="Textfeld 120"/>
          <p:cNvSpPr txBox="1"/>
          <p:nvPr/>
        </p:nvSpPr>
        <p:spPr>
          <a:xfrm>
            <a:off x="16002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cxnSp>
        <p:nvCxnSpPr>
          <p:cNvPr id="169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hteck 169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Rechteck 170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2" name="Gerade Verbindung 5"/>
          <p:cNvCxnSpPr/>
          <p:nvPr/>
        </p:nvCxnSpPr>
        <p:spPr bwMode="auto">
          <a:xfrm>
            <a:off x="19812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5"/>
          <p:cNvCxnSpPr/>
          <p:nvPr/>
        </p:nvCxnSpPr>
        <p:spPr bwMode="auto">
          <a:xfrm flipH="1"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Rechteck 173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5" name="Rechteck 174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6" name="Gerade Verbindung 5"/>
          <p:cNvCxnSpPr/>
          <p:nvPr/>
        </p:nvCxnSpPr>
        <p:spPr bwMode="auto">
          <a:xfrm>
            <a:off x="62484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Rechteck 176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8" name="Rechteck 177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7" name="Rechteck 206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8" name="Rechteck 207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3" name="Rechteck 212"/>
          <p:cNvSpPr/>
          <p:nvPr/>
        </p:nvSpPr>
        <p:spPr bwMode="auto">
          <a:xfrm>
            <a:off x="1600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4" name="Rechteck 213"/>
          <p:cNvSpPr/>
          <p:nvPr/>
        </p:nvSpPr>
        <p:spPr bwMode="auto">
          <a:xfrm>
            <a:off x="1600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5" name="Ellipse 214"/>
          <p:cNvSpPr/>
          <p:nvPr/>
        </p:nvSpPr>
        <p:spPr bwMode="auto">
          <a:xfrm>
            <a:off x="1600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6" name="Ellipse 215"/>
          <p:cNvSpPr/>
          <p:nvPr/>
        </p:nvSpPr>
        <p:spPr bwMode="auto">
          <a:xfrm>
            <a:off x="1600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7" name="Ellipse 216"/>
          <p:cNvSpPr/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8" name="Ellipse 217"/>
          <p:cNvSpPr/>
          <p:nvPr/>
        </p:nvSpPr>
        <p:spPr bwMode="auto">
          <a:xfrm>
            <a:off x="1676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9" name="Rechteck 218"/>
          <p:cNvSpPr/>
          <p:nvPr/>
        </p:nvSpPr>
        <p:spPr bwMode="auto">
          <a:xfrm>
            <a:off x="17526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0" name="Rechteck 219"/>
          <p:cNvSpPr/>
          <p:nvPr/>
        </p:nvSpPr>
        <p:spPr bwMode="auto">
          <a:xfrm>
            <a:off x="175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1" name="Ellipse 220"/>
          <p:cNvSpPr/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2" name="Ellipse 221"/>
          <p:cNvSpPr/>
          <p:nvPr/>
        </p:nvSpPr>
        <p:spPr bwMode="auto">
          <a:xfrm>
            <a:off x="1752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3" name="Ellipse 222"/>
          <p:cNvSpPr/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4" name="Ellipse 223"/>
          <p:cNvSpPr/>
          <p:nvPr/>
        </p:nvSpPr>
        <p:spPr bwMode="auto">
          <a:xfrm>
            <a:off x="1828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5" name="Rechteck 224"/>
          <p:cNvSpPr/>
          <p:nvPr/>
        </p:nvSpPr>
        <p:spPr bwMode="auto">
          <a:xfrm>
            <a:off x="19050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6" name="Rechteck 225"/>
          <p:cNvSpPr/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7" name="Ellipse 226"/>
          <p:cNvSpPr/>
          <p:nvPr/>
        </p:nvSpPr>
        <p:spPr bwMode="auto">
          <a:xfrm>
            <a:off x="1905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8" name="Ellipse 227"/>
          <p:cNvSpPr/>
          <p:nvPr/>
        </p:nvSpPr>
        <p:spPr bwMode="auto">
          <a:xfrm>
            <a:off x="1905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9" name="Ellipse 228"/>
          <p:cNvSpPr/>
          <p:nvPr/>
        </p:nvSpPr>
        <p:spPr bwMode="auto">
          <a:xfrm>
            <a:off x="1981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0" name="Ellipse 229"/>
          <p:cNvSpPr/>
          <p:nvPr/>
        </p:nvSpPr>
        <p:spPr bwMode="auto">
          <a:xfrm>
            <a:off x="1981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8" name="Textfeld 237"/>
          <p:cNvSpPr txBox="1"/>
          <p:nvPr/>
        </p:nvSpPr>
        <p:spPr>
          <a:xfrm>
            <a:off x="3429000" y="3962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239" name="Textfeld 238"/>
          <p:cNvSpPr txBox="1"/>
          <p:nvPr/>
        </p:nvSpPr>
        <p:spPr>
          <a:xfrm>
            <a:off x="4572000" y="41910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66" name="Rechteck 165"/>
          <p:cNvSpPr/>
          <p:nvPr/>
        </p:nvSpPr>
        <p:spPr bwMode="auto">
          <a:xfrm flipV="1"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7" name="Rechteck 166"/>
          <p:cNvSpPr/>
          <p:nvPr/>
        </p:nvSpPr>
        <p:spPr bwMode="auto">
          <a:xfrm flipV="1"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8" name="Rechteck 167"/>
          <p:cNvSpPr/>
          <p:nvPr/>
        </p:nvSpPr>
        <p:spPr bwMode="auto">
          <a:xfrm flipV="1"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1" name="Rechteck 200"/>
          <p:cNvSpPr/>
          <p:nvPr/>
        </p:nvSpPr>
        <p:spPr bwMode="auto">
          <a:xfrm flipV="1"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6" name="Rechteck 205"/>
          <p:cNvSpPr/>
          <p:nvPr/>
        </p:nvSpPr>
        <p:spPr bwMode="auto">
          <a:xfrm flipV="1">
            <a:off x="58674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0" name="Rechteck 239"/>
          <p:cNvSpPr/>
          <p:nvPr/>
        </p:nvSpPr>
        <p:spPr bwMode="auto">
          <a:xfrm flipV="1">
            <a:off x="58674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1" name="Ellipse 240"/>
          <p:cNvSpPr/>
          <p:nvPr/>
        </p:nvSpPr>
        <p:spPr bwMode="auto">
          <a:xfrm flipV="1">
            <a:off x="5867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2" name="Ellipse 241"/>
          <p:cNvSpPr/>
          <p:nvPr/>
        </p:nvSpPr>
        <p:spPr bwMode="auto">
          <a:xfrm flipV="1">
            <a:off x="5867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3" name="Ellipse 242"/>
          <p:cNvSpPr/>
          <p:nvPr/>
        </p:nvSpPr>
        <p:spPr bwMode="auto">
          <a:xfrm flipV="1">
            <a:off x="5943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4" name="Ellipse 243"/>
          <p:cNvSpPr/>
          <p:nvPr/>
        </p:nvSpPr>
        <p:spPr bwMode="auto">
          <a:xfrm flipV="1">
            <a:off x="5943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5" name="Rechteck 244"/>
          <p:cNvSpPr/>
          <p:nvPr/>
        </p:nvSpPr>
        <p:spPr bwMode="auto">
          <a:xfrm flipV="1">
            <a:off x="60198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6" name="Rechteck 245"/>
          <p:cNvSpPr/>
          <p:nvPr/>
        </p:nvSpPr>
        <p:spPr bwMode="auto">
          <a:xfrm flipV="1">
            <a:off x="60198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7" name="Ellipse 246"/>
          <p:cNvSpPr/>
          <p:nvPr/>
        </p:nvSpPr>
        <p:spPr bwMode="auto">
          <a:xfrm flipV="1">
            <a:off x="6019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8" name="Ellipse 247"/>
          <p:cNvSpPr/>
          <p:nvPr/>
        </p:nvSpPr>
        <p:spPr bwMode="auto">
          <a:xfrm flipV="1">
            <a:off x="6019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9" name="Ellipse 248"/>
          <p:cNvSpPr/>
          <p:nvPr/>
        </p:nvSpPr>
        <p:spPr bwMode="auto">
          <a:xfrm flipV="1">
            <a:off x="6096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0" name="Ellipse 249"/>
          <p:cNvSpPr/>
          <p:nvPr/>
        </p:nvSpPr>
        <p:spPr bwMode="auto">
          <a:xfrm flipV="1">
            <a:off x="6096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1" name="Rechteck 250"/>
          <p:cNvSpPr/>
          <p:nvPr/>
        </p:nvSpPr>
        <p:spPr bwMode="auto">
          <a:xfrm flipV="1"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2" name="Rechteck 251"/>
          <p:cNvSpPr/>
          <p:nvPr/>
        </p:nvSpPr>
        <p:spPr bwMode="auto">
          <a:xfrm flipV="1">
            <a:off x="6172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3" name="Ellipse 252"/>
          <p:cNvSpPr/>
          <p:nvPr/>
        </p:nvSpPr>
        <p:spPr bwMode="auto">
          <a:xfrm flipV="1">
            <a:off x="6172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4" name="Ellipse 253"/>
          <p:cNvSpPr/>
          <p:nvPr/>
        </p:nvSpPr>
        <p:spPr bwMode="auto">
          <a:xfrm flipV="1">
            <a:off x="6172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5" name="Ellipse 254"/>
          <p:cNvSpPr/>
          <p:nvPr/>
        </p:nvSpPr>
        <p:spPr bwMode="auto">
          <a:xfrm flipV="1">
            <a:off x="6248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6" name="Ellipse 255"/>
          <p:cNvSpPr/>
          <p:nvPr/>
        </p:nvSpPr>
        <p:spPr bwMode="auto">
          <a:xfrm flipV="1">
            <a:off x="6248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cxnSp>
        <p:nvCxnSpPr>
          <p:cNvPr id="179" name="Gerade Verbindung 27"/>
          <p:cNvCxnSpPr/>
          <p:nvPr/>
        </p:nvCxnSpPr>
        <p:spPr bwMode="auto">
          <a:xfrm>
            <a:off x="1828800" y="3124200"/>
            <a:ext cx="457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Textfeld 179"/>
          <p:cNvSpPr txBox="1"/>
          <p:nvPr/>
        </p:nvSpPr>
        <p:spPr>
          <a:xfrm>
            <a:off x="3276600" y="3124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cxnSp>
        <p:nvCxnSpPr>
          <p:cNvPr id="181" name="Gerade Verbindung 15"/>
          <p:cNvCxnSpPr/>
          <p:nvPr/>
        </p:nvCxnSpPr>
        <p:spPr bwMode="auto">
          <a:xfrm>
            <a:off x="990600" y="5791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840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/>
              <a:t>Power </a:t>
            </a:r>
            <a:r>
              <a:rPr lang="de-DE" sz="1200" dirty="0" smtClean="0"/>
              <a:t>on</a:t>
            </a:r>
            <a:endParaRPr lang="de-DE" sz="12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143</a:t>
            </a:fld>
            <a:endParaRPr lang="de-DE" altLang="de-DE"/>
          </a:p>
        </p:txBody>
      </p:sp>
      <p:cxnSp>
        <p:nvCxnSpPr>
          <p:cNvPr id="15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98"/>
          <p:cNvCxnSpPr/>
          <p:nvPr/>
        </p:nvCxn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101"/>
          <p:cNvCxnSpPr/>
          <p:nvPr/>
        </p:nvCxnSpPr>
        <p:spPr bwMode="auto">
          <a:xfrm>
            <a:off x="48006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109"/>
          <p:cNvCxnSpPr/>
          <p:nvPr/>
        </p:nvCxnSpPr>
        <p:spPr bwMode="auto">
          <a:xfrm>
            <a:off x="48006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116"/>
          <p:cNvCxnSpPr/>
          <p:nvPr/>
        </p:nvCxn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6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uppieren 46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49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30"/>
          <p:cNvCxnSpPr/>
          <p:nvPr/>
        </p:nvCxnSpPr>
        <p:spPr bwMode="auto">
          <a:xfrm flipH="1">
            <a:off x="34290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131"/>
          <p:cNvCxnSpPr/>
          <p:nvPr/>
        </p:nvCxnSpPr>
        <p:spPr bwMode="auto">
          <a:xfrm flipH="1">
            <a:off x="32004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132"/>
          <p:cNvCxnSpPr/>
          <p:nvPr/>
        </p:nvCxnSpPr>
        <p:spPr bwMode="auto">
          <a:xfrm flipH="1">
            <a:off x="32004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135"/>
          <p:cNvCxnSpPr/>
          <p:nvPr/>
        </p:nvCxnSpPr>
        <p:spPr bwMode="auto">
          <a:xfrm flipH="1">
            <a:off x="35052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Ellipse 74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7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8" name="Gruppieren 77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80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9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5"/>
          <p:cNvCxnSpPr/>
          <p:nvPr/>
        </p:nvCxnSpPr>
        <p:spPr bwMode="auto">
          <a:xfrm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/>
          <p:cNvGrpSpPr/>
          <p:nvPr/>
        </p:nvGrpSpPr>
        <p:grpSpPr>
          <a:xfrm flipH="1">
            <a:off x="6096000" y="3124200"/>
            <a:ext cx="762000" cy="1219200"/>
            <a:chOff x="7467600" y="3352800"/>
            <a:chExt cx="762000" cy="1219200"/>
          </a:xfrm>
        </p:grpSpPr>
        <p:cxnSp>
          <p:nvCxnSpPr>
            <p:cNvPr id="109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Ellipse 117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9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Gerader Verbinder 9"/>
          <p:cNvCxnSpPr/>
          <p:nvPr/>
        </p:nvCxnSpPr>
        <p:spPr bwMode="auto">
          <a:xfrm flipV="1">
            <a:off x="68580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5"/>
          <p:cNvCxnSpPr/>
          <p:nvPr/>
        </p:nvCxnSpPr>
        <p:spPr bwMode="auto">
          <a:xfrm>
            <a:off x="990600" y="2743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1" name="Gruppieren 140"/>
          <p:cNvGrpSpPr/>
          <p:nvPr/>
        </p:nvGrpSpPr>
        <p:grpSpPr>
          <a:xfrm>
            <a:off x="1371600" y="3124200"/>
            <a:ext cx="762000" cy="1219200"/>
            <a:chOff x="7467600" y="3352800"/>
            <a:chExt cx="762000" cy="1219200"/>
          </a:xfrm>
        </p:grpSpPr>
        <p:cxnSp>
          <p:nvCxnSpPr>
            <p:cNvPr id="143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Ellipse 148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Gerader Verbinder 141"/>
          <p:cNvCxnSpPr/>
          <p:nvPr/>
        </p:nvCxnSpPr>
        <p:spPr bwMode="auto">
          <a:xfrm flipH="1" flipV="1">
            <a:off x="13716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705600" y="5486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0" name="Textfeld 119"/>
          <p:cNvSpPr txBox="1"/>
          <p:nvPr/>
        </p:nvSpPr>
        <p:spPr>
          <a:xfrm>
            <a:off x="62484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1" name="Textfeld 120"/>
          <p:cNvSpPr txBox="1"/>
          <p:nvPr/>
        </p:nvSpPr>
        <p:spPr>
          <a:xfrm>
            <a:off x="16002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cxnSp>
        <p:nvCxnSpPr>
          <p:cNvPr id="169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hteck 169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Rechteck 170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2" name="Gerade Verbindung 5"/>
          <p:cNvCxnSpPr/>
          <p:nvPr/>
        </p:nvCxnSpPr>
        <p:spPr bwMode="auto">
          <a:xfrm>
            <a:off x="19812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5"/>
          <p:cNvCxnSpPr/>
          <p:nvPr/>
        </p:nvCxnSpPr>
        <p:spPr bwMode="auto">
          <a:xfrm flipH="1"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Rechteck 173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5" name="Rechteck 174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6" name="Gerade Verbindung 5"/>
          <p:cNvCxnSpPr/>
          <p:nvPr/>
        </p:nvCxnSpPr>
        <p:spPr bwMode="auto">
          <a:xfrm>
            <a:off x="62484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Rechteck 176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8" name="Rechteck 177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7" name="Rechteck 206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8" name="Rechteck 207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3" name="Rechteck 212"/>
          <p:cNvSpPr/>
          <p:nvPr/>
        </p:nvSpPr>
        <p:spPr bwMode="auto">
          <a:xfrm>
            <a:off x="1600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4" name="Rechteck 213"/>
          <p:cNvSpPr/>
          <p:nvPr/>
        </p:nvSpPr>
        <p:spPr bwMode="auto">
          <a:xfrm>
            <a:off x="1600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5" name="Ellipse 214"/>
          <p:cNvSpPr/>
          <p:nvPr/>
        </p:nvSpPr>
        <p:spPr bwMode="auto">
          <a:xfrm>
            <a:off x="1600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6" name="Ellipse 215"/>
          <p:cNvSpPr/>
          <p:nvPr/>
        </p:nvSpPr>
        <p:spPr bwMode="auto">
          <a:xfrm>
            <a:off x="1600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7" name="Ellipse 216"/>
          <p:cNvSpPr/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8" name="Ellipse 217"/>
          <p:cNvSpPr/>
          <p:nvPr/>
        </p:nvSpPr>
        <p:spPr bwMode="auto">
          <a:xfrm>
            <a:off x="1676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9" name="Rechteck 218"/>
          <p:cNvSpPr/>
          <p:nvPr/>
        </p:nvSpPr>
        <p:spPr bwMode="auto">
          <a:xfrm>
            <a:off x="17526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0" name="Rechteck 219"/>
          <p:cNvSpPr/>
          <p:nvPr/>
        </p:nvSpPr>
        <p:spPr bwMode="auto">
          <a:xfrm>
            <a:off x="175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1" name="Ellipse 220"/>
          <p:cNvSpPr/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2" name="Ellipse 221"/>
          <p:cNvSpPr/>
          <p:nvPr/>
        </p:nvSpPr>
        <p:spPr bwMode="auto">
          <a:xfrm>
            <a:off x="1752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3" name="Ellipse 222"/>
          <p:cNvSpPr/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4" name="Ellipse 223"/>
          <p:cNvSpPr/>
          <p:nvPr/>
        </p:nvSpPr>
        <p:spPr bwMode="auto">
          <a:xfrm>
            <a:off x="1828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5" name="Rechteck 224"/>
          <p:cNvSpPr/>
          <p:nvPr/>
        </p:nvSpPr>
        <p:spPr bwMode="auto">
          <a:xfrm>
            <a:off x="19050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6" name="Rechteck 225"/>
          <p:cNvSpPr/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7" name="Ellipse 226"/>
          <p:cNvSpPr/>
          <p:nvPr/>
        </p:nvSpPr>
        <p:spPr bwMode="auto">
          <a:xfrm>
            <a:off x="1905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8" name="Ellipse 227"/>
          <p:cNvSpPr/>
          <p:nvPr/>
        </p:nvSpPr>
        <p:spPr bwMode="auto">
          <a:xfrm>
            <a:off x="1905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9" name="Ellipse 228"/>
          <p:cNvSpPr/>
          <p:nvPr/>
        </p:nvSpPr>
        <p:spPr bwMode="auto">
          <a:xfrm>
            <a:off x="1981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0" name="Ellipse 229"/>
          <p:cNvSpPr/>
          <p:nvPr/>
        </p:nvSpPr>
        <p:spPr bwMode="auto">
          <a:xfrm>
            <a:off x="1981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8" name="Textfeld 237"/>
          <p:cNvSpPr txBox="1"/>
          <p:nvPr/>
        </p:nvSpPr>
        <p:spPr>
          <a:xfrm>
            <a:off x="3429000" y="3962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239" name="Textfeld 238"/>
          <p:cNvSpPr txBox="1"/>
          <p:nvPr/>
        </p:nvSpPr>
        <p:spPr>
          <a:xfrm>
            <a:off x="4572000" y="41910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66" name="Rechteck 165"/>
          <p:cNvSpPr/>
          <p:nvPr/>
        </p:nvSpPr>
        <p:spPr bwMode="auto">
          <a:xfrm flipV="1"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7" name="Rechteck 166"/>
          <p:cNvSpPr/>
          <p:nvPr/>
        </p:nvSpPr>
        <p:spPr bwMode="auto">
          <a:xfrm flipV="1"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8" name="Rechteck 167"/>
          <p:cNvSpPr/>
          <p:nvPr/>
        </p:nvSpPr>
        <p:spPr bwMode="auto">
          <a:xfrm flipV="1"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1" name="Rechteck 200"/>
          <p:cNvSpPr/>
          <p:nvPr/>
        </p:nvSpPr>
        <p:spPr bwMode="auto">
          <a:xfrm flipV="1"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6" name="Rechteck 205"/>
          <p:cNvSpPr/>
          <p:nvPr/>
        </p:nvSpPr>
        <p:spPr bwMode="auto">
          <a:xfrm flipV="1">
            <a:off x="58674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0" name="Rechteck 239"/>
          <p:cNvSpPr/>
          <p:nvPr/>
        </p:nvSpPr>
        <p:spPr bwMode="auto">
          <a:xfrm flipV="1">
            <a:off x="58674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1" name="Ellipse 240"/>
          <p:cNvSpPr/>
          <p:nvPr/>
        </p:nvSpPr>
        <p:spPr bwMode="auto">
          <a:xfrm flipV="1">
            <a:off x="5867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2" name="Ellipse 241"/>
          <p:cNvSpPr/>
          <p:nvPr/>
        </p:nvSpPr>
        <p:spPr bwMode="auto">
          <a:xfrm flipV="1">
            <a:off x="5867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3" name="Ellipse 242"/>
          <p:cNvSpPr/>
          <p:nvPr/>
        </p:nvSpPr>
        <p:spPr bwMode="auto">
          <a:xfrm flipV="1">
            <a:off x="5943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4" name="Ellipse 243"/>
          <p:cNvSpPr/>
          <p:nvPr/>
        </p:nvSpPr>
        <p:spPr bwMode="auto">
          <a:xfrm flipV="1">
            <a:off x="5943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5" name="Rechteck 244"/>
          <p:cNvSpPr/>
          <p:nvPr/>
        </p:nvSpPr>
        <p:spPr bwMode="auto">
          <a:xfrm flipV="1">
            <a:off x="60198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6" name="Rechteck 245"/>
          <p:cNvSpPr/>
          <p:nvPr/>
        </p:nvSpPr>
        <p:spPr bwMode="auto">
          <a:xfrm flipV="1">
            <a:off x="60198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7" name="Ellipse 246"/>
          <p:cNvSpPr/>
          <p:nvPr/>
        </p:nvSpPr>
        <p:spPr bwMode="auto">
          <a:xfrm flipV="1">
            <a:off x="6019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8" name="Ellipse 247"/>
          <p:cNvSpPr/>
          <p:nvPr/>
        </p:nvSpPr>
        <p:spPr bwMode="auto">
          <a:xfrm flipV="1">
            <a:off x="6019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9" name="Ellipse 248"/>
          <p:cNvSpPr/>
          <p:nvPr/>
        </p:nvSpPr>
        <p:spPr bwMode="auto">
          <a:xfrm flipV="1">
            <a:off x="6096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0" name="Ellipse 249"/>
          <p:cNvSpPr/>
          <p:nvPr/>
        </p:nvSpPr>
        <p:spPr bwMode="auto">
          <a:xfrm flipV="1">
            <a:off x="6096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1" name="Rechteck 250"/>
          <p:cNvSpPr/>
          <p:nvPr/>
        </p:nvSpPr>
        <p:spPr bwMode="auto">
          <a:xfrm flipV="1"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2" name="Rechteck 251"/>
          <p:cNvSpPr/>
          <p:nvPr/>
        </p:nvSpPr>
        <p:spPr bwMode="auto">
          <a:xfrm flipV="1">
            <a:off x="6172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3" name="Ellipse 252"/>
          <p:cNvSpPr/>
          <p:nvPr/>
        </p:nvSpPr>
        <p:spPr bwMode="auto">
          <a:xfrm flipV="1">
            <a:off x="6172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4" name="Ellipse 253"/>
          <p:cNvSpPr/>
          <p:nvPr/>
        </p:nvSpPr>
        <p:spPr bwMode="auto">
          <a:xfrm flipV="1">
            <a:off x="6172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5" name="Ellipse 254"/>
          <p:cNvSpPr/>
          <p:nvPr/>
        </p:nvSpPr>
        <p:spPr bwMode="auto">
          <a:xfrm flipV="1">
            <a:off x="6248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6" name="Ellipse 255"/>
          <p:cNvSpPr/>
          <p:nvPr/>
        </p:nvSpPr>
        <p:spPr bwMode="auto">
          <a:xfrm flipV="1">
            <a:off x="6248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cxnSp>
        <p:nvCxnSpPr>
          <p:cNvPr id="179" name="Gerade Verbindung 27"/>
          <p:cNvCxnSpPr/>
          <p:nvPr/>
        </p:nvCxnSpPr>
        <p:spPr bwMode="auto">
          <a:xfrm>
            <a:off x="1828800" y="3124200"/>
            <a:ext cx="4572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Textfeld 179"/>
          <p:cNvSpPr txBox="1"/>
          <p:nvPr/>
        </p:nvSpPr>
        <p:spPr>
          <a:xfrm>
            <a:off x="3276600" y="3124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cxnSp>
        <p:nvCxnSpPr>
          <p:cNvPr id="181" name="Gerade Verbindung 15"/>
          <p:cNvCxnSpPr/>
          <p:nvPr/>
        </p:nvCxnSpPr>
        <p:spPr bwMode="auto">
          <a:xfrm>
            <a:off x="990600" y="5791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8536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/>
              <a:t>Power </a:t>
            </a:r>
            <a:r>
              <a:rPr lang="de-DE" sz="1200" dirty="0" smtClean="0"/>
              <a:t>on</a:t>
            </a:r>
            <a:endParaRPr lang="de-DE" sz="12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144</a:t>
            </a:fld>
            <a:endParaRPr lang="de-DE" altLang="de-DE"/>
          </a:p>
        </p:txBody>
      </p:sp>
      <p:cxnSp>
        <p:nvCxnSpPr>
          <p:cNvPr id="15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98"/>
          <p:cNvCxnSpPr/>
          <p:nvPr/>
        </p:nvCxn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101"/>
          <p:cNvCxnSpPr/>
          <p:nvPr/>
        </p:nvCxnSpPr>
        <p:spPr bwMode="auto">
          <a:xfrm>
            <a:off x="48006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109"/>
          <p:cNvCxnSpPr/>
          <p:nvPr/>
        </p:nvCxnSpPr>
        <p:spPr bwMode="auto">
          <a:xfrm>
            <a:off x="48006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116"/>
          <p:cNvCxnSpPr/>
          <p:nvPr/>
        </p:nvCxn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6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uppieren 46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49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30"/>
          <p:cNvCxnSpPr/>
          <p:nvPr/>
        </p:nvCxnSpPr>
        <p:spPr bwMode="auto">
          <a:xfrm flipH="1">
            <a:off x="34290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131"/>
          <p:cNvCxnSpPr/>
          <p:nvPr/>
        </p:nvCxnSpPr>
        <p:spPr bwMode="auto">
          <a:xfrm flipH="1">
            <a:off x="32004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132"/>
          <p:cNvCxnSpPr/>
          <p:nvPr/>
        </p:nvCxnSpPr>
        <p:spPr bwMode="auto">
          <a:xfrm flipH="1">
            <a:off x="32004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135"/>
          <p:cNvCxnSpPr/>
          <p:nvPr/>
        </p:nvCxnSpPr>
        <p:spPr bwMode="auto">
          <a:xfrm flipH="1">
            <a:off x="35052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Ellipse 74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7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8" name="Gruppieren 77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80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9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5"/>
          <p:cNvCxnSpPr/>
          <p:nvPr/>
        </p:nvCxnSpPr>
        <p:spPr bwMode="auto">
          <a:xfrm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/>
          <p:cNvGrpSpPr/>
          <p:nvPr/>
        </p:nvGrpSpPr>
        <p:grpSpPr>
          <a:xfrm flipH="1">
            <a:off x="6096000" y="3124200"/>
            <a:ext cx="762000" cy="1219200"/>
            <a:chOff x="7467600" y="3352800"/>
            <a:chExt cx="762000" cy="1219200"/>
          </a:xfrm>
        </p:grpSpPr>
        <p:cxnSp>
          <p:nvCxnSpPr>
            <p:cNvPr id="109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Ellipse 117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9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Gerader Verbinder 9"/>
          <p:cNvCxnSpPr/>
          <p:nvPr/>
        </p:nvCxnSpPr>
        <p:spPr bwMode="auto">
          <a:xfrm flipV="1">
            <a:off x="68580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5"/>
          <p:cNvCxnSpPr/>
          <p:nvPr/>
        </p:nvCxnSpPr>
        <p:spPr bwMode="auto">
          <a:xfrm>
            <a:off x="990600" y="2743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1" name="Gruppieren 140"/>
          <p:cNvGrpSpPr/>
          <p:nvPr/>
        </p:nvGrpSpPr>
        <p:grpSpPr>
          <a:xfrm>
            <a:off x="1371600" y="3124200"/>
            <a:ext cx="762000" cy="1219200"/>
            <a:chOff x="7467600" y="3352800"/>
            <a:chExt cx="762000" cy="1219200"/>
          </a:xfrm>
        </p:grpSpPr>
        <p:cxnSp>
          <p:nvCxnSpPr>
            <p:cNvPr id="143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Ellipse 148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Gerader Verbinder 141"/>
          <p:cNvCxnSpPr/>
          <p:nvPr/>
        </p:nvCxnSpPr>
        <p:spPr bwMode="auto">
          <a:xfrm flipH="1" flipV="1">
            <a:off x="13716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705600" y="5486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0" name="Textfeld 119"/>
          <p:cNvSpPr txBox="1"/>
          <p:nvPr/>
        </p:nvSpPr>
        <p:spPr>
          <a:xfrm>
            <a:off x="62484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1" name="Textfeld 120"/>
          <p:cNvSpPr txBox="1"/>
          <p:nvPr/>
        </p:nvSpPr>
        <p:spPr>
          <a:xfrm>
            <a:off x="16002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cxnSp>
        <p:nvCxnSpPr>
          <p:cNvPr id="169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hteck 169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Rechteck 170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2" name="Gerade Verbindung 5"/>
          <p:cNvCxnSpPr/>
          <p:nvPr/>
        </p:nvCxnSpPr>
        <p:spPr bwMode="auto">
          <a:xfrm>
            <a:off x="19812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5"/>
          <p:cNvCxnSpPr/>
          <p:nvPr/>
        </p:nvCxnSpPr>
        <p:spPr bwMode="auto">
          <a:xfrm flipH="1"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Rechteck 173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5" name="Rechteck 174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6" name="Gerade Verbindung 5"/>
          <p:cNvCxnSpPr/>
          <p:nvPr/>
        </p:nvCxnSpPr>
        <p:spPr bwMode="auto">
          <a:xfrm>
            <a:off x="62484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Rechteck 176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8" name="Rechteck 177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7" name="Rechteck 206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8" name="Rechteck 207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3" name="Rechteck 212"/>
          <p:cNvSpPr/>
          <p:nvPr/>
        </p:nvSpPr>
        <p:spPr bwMode="auto">
          <a:xfrm>
            <a:off x="1600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4" name="Rechteck 213"/>
          <p:cNvSpPr/>
          <p:nvPr/>
        </p:nvSpPr>
        <p:spPr bwMode="auto">
          <a:xfrm>
            <a:off x="1600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5" name="Ellipse 214"/>
          <p:cNvSpPr/>
          <p:nvPr/>
        </p:nvSpPr>
        <p:spPr bwMode="auto">
          <a:xfrm>
            <a:off x="1600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6" name="Ellipse 215"/>
          <p:cNvSpPr/>
          <p:nvPr/>
        </p:nvSpPr>
        <p:spPr bwMode="auto">
          <a:xfrm>
            <a:off x="1600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7" name="Ellipse 216"/>
          <p:cNvSpPr/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8" name="Ellipse 217"/>
          <p:cNvSpPr/>
          <p:nvPr/>
        </p:nvSpPr>
        <p:spPr bwMode="auto">
          <a:xfrm>
            <a:off x="1676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9" name="Rechteck 218"/>
          <p:cNvSpPr/>
          <p:nvPr/>
        </p:nvSpPr>
        <p:spPr bwMode="auto">
          <a:xfrm>
            <a:off x="17526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0" name="Rechteck 219"/>
          <p:cNvSpPr/>
          <p:nvPr/>
        </p:nvSpPr>
        <p:spPr bwMode="auto">
          <a:xfrm>
            <a:off x="175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1" name="Ellipse 220"/>
          <p:cNvSpPr/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2" name="Ellipse 221"/>
          <p:cNvSpPr/>
          <p:nvPr/>
        </p:nvSpPr>
        <p:spPr bwMode="auto">
          <a:xfrm>
            <a:off x="1752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3" name="Ellipse 222"/>
          <p:cNvSpPr/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4" name="Ellipse 223"/>
          <p:cNvSpPr/>
          <p:nvPr/>
        </p:nvSpPr>
        <p:spPr bwMode="auto">
          <a:xfrm>
            <a:off x="1828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5" name="Rechteck 224"/>
          <p:cNvSpPr/>
          <p:nvPr/>
        </p:nvSpPr>
        <p:spPr bwMode="auto">
          <a:xfrm>
            <a:off x="19050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6" name="Rechteck 225"/>
          <p:cNvSpPr/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7" name="Ellipse 226"/>
          <p:cNvSpPr/>
          <p:nvPr/>
        </p:nvSpPr>
        <p:spPr bwMode="auto">
          <a:xfrm>
            <a:off x="1905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8" name="Ellipse 227"/>
          <p:cNvSpPr/>
          <p:nvPr/>
        </p:nvSpPr>
        <p:spPr bwMode="auto">
          <a:xfrm>
            <a:off x="1905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9" name="Ellipse 228"/>
          <p:cNvSpPr/>
          <p:nvPr/>
        </p:nvSpPr>
        <p:spPr bwMode="auto">
          <a:xfrm>
            <a:off x="1981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0" name="Ellipse 229"/>
          <p:cNvSpPr/>
          <p:nvPr/>
        </p:nvSpPr>
        <p:spPr bwMode="auto">
          <a:xfrm>
            <a:off x="1981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8" name="Textfeld 237"/>
          <p:cNvSpPr txBox="1"/>
          <p:nvPr/>
        </p:nvSpPr>
        <p:spPr>
          <a:xfrm>
            <a:off x="3429000" y="3962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239" name="Textfeld 238"/>
          <p:cNvSpPr txBox="1"/>
          <p:nvPr/>
        </p:nvSpPr>
        <p:spPr>
          <a:xfrm>
            <a:off x="4572000" y="41910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166" name="Rechteck 165"/>
          <p:cNvSpPr/>
          <p:nvPr/>
        </p:nvSpPr>
        <p:spPr bwMode="auto">
          <a:xfrm flipV="1"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7" name="Rechteck 166"/>
          <p:cNvSpPr/>
          <p:nvPr/>
        </p:nvSpPr>
        <p:spPr bwMode="auto">
          <a:xfrm flipV="1"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8" name="Rechteck 167"/>
          <p:cNvSpPr/>
          <p:nvPr/>
        </p:nvSpPr>
        <p:spPr bwMode="auto">
          <a:xfrm flipV="1"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1" name="Rechteck 200"/>
          <p:cNvSpPr/>
          <p:nvPr/>
        </p:nvSpPr>
        <p:spPr bwMode="auto">
          <a:xfrm flipV="1"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6" name="Rechteck 205"/>
          <p:cNvSpPr/>
          <p:nvPr/>
        </p:nvSpPr>
        <p:spPr bwMode="auto">
          <a:xfrm flipV="1">
            <a:off x="58674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0" name="Rechteck 239"/>
          <p:cNvSpPr/>
          <p:nvPr/>
        </p:nvSpPr>
        <p:spPr bwMode="auto">
          <a:xfrm flipV="1">
            <a:off x="58674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1" name="Ellipse 240"/>
          <p:cNvSpPr/>
          <p:nvPr/>
        </p:nvSpPr>
        <p:spPr bwMode="auto">
          <a:xfrm flipV="1">
            <a:off x="5867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2" name="Ellipse 241"/>
          <p:cNvSpPr/>
          <p:nvPr/>
        </p:nvSpPr>
        <p:spPr bwMode="auto">
          <a:xfrm flipV="1">
            <a:off x="5867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3" name="Ellipse 242"/>
          <p:cNvSpPr/>
          <p:nvPr/>
        </p:nvSpPr>
        <p:spPr bwMode="auto">
          <a:xfrm flipV="1">
            <a:off x="5943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4" name="Ellipse 243"/>
          <p:cNvSpPr/>
          <p:nvPr/>
        </p:nvSpPr>
        <p:spPr bwMode="auto">
          <a:xfrm flipV="1">
            <a:off x="5943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5" name="Rechteck 244"/>
          <p:cNvSpPr/>
          <p:nvPr/>
        </p:nvSpPr>
        <p:spPr bwMode="auto">
          <a:xfrm flipV="1">
            <a:off x="60198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6" name="Rechteck 245"/>
          <p:cNvSpPr/>
          <p:nvPr/>
        </p:nvSpPr>
        <p:spPr bwMode="auto">
          <a:xfrm flipV="1">
            <a:off x="60198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7" name="Ellipse 246"/>
          <p:cNvSpPr/>
          <p:nvPr/>
        </p:nvSpPr>
        <p:spPr bwMode="auto">
          <a:xfrm flipV="1">
            <a:off x="6019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8" name="Ellipse 247"/>
          <p:cNvSpPr/>
          <p:nvPr/>
        </p:nvSpPr>
        <p:spPr bwMode="auto">
          <a:xfrm flipV="1">
            <a:off x="6019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9" name="Ellipse 248"/>
          <p:cNvSpPr/>
          <p:nvPr/>
        </p:nvSpPr>
        <p:spPr bwMode="auto">
          <a:xfrm flipV="1">
            <a:off x="6096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0" name="Ellipse 249"/>
          <p:cNvSpPr/>
          <p:nvPr/>
        </p:nvSpPr>
        <p:spPr bwMode="auto">
          <a:xfrm flipV="1">
            <a:off x="6096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1" name="Rechteck 250"/>
          <p:cNvSpPr/>
          <p:nvPr/>
        </p:nvSpPr>
        <p:spPr bwMode="auto">
          <a:xfrm flipV="1"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2" name="Rechteck 251"/>
          <p:cNvSpPr/>
          <p:nvPr/>
        </p:nvSpPr>
        <p:spPr bwMode="auto">
          <a:xfrm flipV="1">
            <a:off x="6172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3" name="Ellipse 252"/>
          <p:cNvSpPr/>
          <p:nvPr/>
        </p:nvSpPr>
        <p:spPr bwMode="auto">
          <a:xfrm flipV="1">
            <a:off x="6172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4" name="Ellipse 253"/>
          <p:cNvSpPr/>
          <p:nvPr/>
        </p:nvSpPr>
        <p:spPr bwMode="auto">
          <a:xfrm flipV="1">
            <a:off x="6172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5" name="Ellipse 254"/>
          <p:cNvSpPr/>
          <p:nvPr/>
        </p:nvSpPr>
        <p:spPr bwMode="auto">
          <a:xfrm flipV="1">
            <a:off x="6248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6" name="Ellipse 255"/>
          <p:cNvSpPr/>
          <p:nvPr/>
        </p:nvSpPr>
        <p:spPr bwMode="auto">
          <a:xfrm flipV="1">
            <a:off x="6248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cxnSp>
        <p:nvCxnSpPr>
          <p:cNvPr id="179" name="Gerade Verbindung 27"/>
          <p:cNvCxnSpPr/>
          <p:nvPr/>
        </p:nvCxnSpPr>
        <p:spPr bwMode="auto">
          <a:xfrm>
            <a:off x="1828800" y="3124200"/>
            <a:ext cx="4572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Textfeld 179"/>
          <p:cNvSpPr txBox="1"/>
          <p:nvPr/>
        </p:nvSpPr>
        <p:spPr>
          <a:xfrm>
            <a:off x="3276600" y="3124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cxnSp>
        <p:nvCxnSpPr>
          <p:cNvPr id="181" name="Gerade Verbindung 15"/>
          <p:cNvCxnSpPr/>
          <p:nvPr/>
        </p:nvCxnSpPr>
        <p:spPr bwMode="auto">
          <a:xfrm>
            <a:off x="990600" y="5791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Ellipse 5"/>
          <p:cNvSpPr/>
          <p:nvPr/>
        </p:nvSpPr>
        <p:spPr bwMode="auto">
          <a:xfrm>
            <a:off x="4572000" y="4038600"/>
            <a:ext cx="3810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4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 smtClean="0"/>
              <a:t>Write SRAM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145</a:t>
            </a:fld>
            <a:endParaRPr lang="de-DE" altLang="de-DE"/>
          </a:p>
        </p:txBody>
      </p:sp>
      <p:cxnSp>
        <p:nvCxnSpPr>
          <p:cNvPr id="15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98"/>
          <p:cNvCxnSpPr/>
          <p:nvPr/>
        </p:nvCxn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101"/>
          <p:cNvCxnSpPr/>
          <p:nvPr/>
        </p:nvCxnSpPr>
        <p:spPr bwMode="auto">
          <a:xfrm>
            <a:off x="48006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109"/>
          <p:cNvCxnSpPr/>
          <p:nvPr/>
        </p:nvCxnSpPr>
        <p:spPr bwMode="auto">
          <a:xfrm>
            <a:off x="48006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116"/>
          <p:cNvCxnSpPr/>
          <p:nvPr/>
        </p:nvCxn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6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uppieren 46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49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30"/>
          <p:cNvCxnSpPr/>
          <p:nvPr/>
        </p:nvCxnSpPr>
        <p:spPr bwMode="auto">
          <a:xfrm flipH="1">
            <a:off x="34290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131"/>
          <p:cNvCxnSpPr/>
          <p:nvPr/>
        </p:nvCxnSpPr>
        <p:spPr bwMode="auto">
          <a:xfrm flipH="1">
            <a:off x="32004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132"/>
          <p:cNvCxnSpPr/>
          <p:nvPr/>
        </p:nvCxnSpPr>
        <p:spPr bwMode="auto">
          <a:xfrm flipH="1">
            <a:off x="32004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135"/>
          <p:cNvCxnSpPr/>
          <p:nvPr/>
        </p:nvCxnSpPr>
        <p:spPr bwMode="auto">
          <a:xfrm flipH="1">
            <a:off x="35052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Ellipse 74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7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8" name="Gruppieren 77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80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9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5"/>
          <p:cNvCxnSpPr/>
          <p:nvPr/>
        </p:nvCxnSpPr>
        <p:spPr bwMode="auto">
          <a:xfrm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/>
          <p:cNvGrpSpPr/>
          <p:nvPr/>
        </p:nvGrpSpPr>
        <p:grpSpPr>
          <a:xfrm flipH="1">
            <a:off x="6096000" y="3124200"/>
            <a:ext cx="762000" cy="1219200"/>
            <a:chOff x="7467600" y="3352800"/>
            <a:chExt cx="762000" cy="1219200"/>
          </a:xfrm>
        </p:grpSpPr>
        <p:cxnSp>
          <p:nvCxnSpPr>
            <p:cNvPr id="109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Ellipse 117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9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Gerader Verbinder 9"/>
          <p:cNvCxnSpPr/>
          <p:nvPr/>
        </p:nvCxnSpPr>
        <p:spPr bwMode="auto">
          <a:xfrm flipV="1">
            <a:off x="68580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5"/>
          <p:cNvCxnSpPr/>
          <p:nvPr/>
        </p:nvCxnSpPr>
        <p:spPr bwMode="auto">
          <a:xfrm>
            <a:off x="990600" y="2743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1" name="Gruppieren 140"/>
          <p:cNvGrpSpPr/>
          <p:nvPr/>
        </p:nvGrpSpPr>
        <p:grpSpPr>
          <a:xfrm>
            <a:off x="1371600" y="3124200"/>
            <a:ext cx="762000" cy="1219200"/>
            <a:chOff x="7467600" y="3352800"/>
            <a:chExt cx="762000" cy="1219200"/>
          </a:xfrm>
        </p:grpSpPr>
        <p:cxnSp>
          <p:nvCxnSpPr>
            <p:cNvPr id="143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Ellipse 148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Gerader Verbinder 141"/>
          <p:cNvCxnSpPr/>
          <p:nvPr/>
        </p:nvCxnSpPr>
        <p:spPr bwMode="auto">
          <a:xfrm flipH="1" flipV="1">
            <a:off x="13716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705600" y="5486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0" name="Textfeld 119"/>
          <p:cNvSpPr txBox="1"/>
          <p:nvPr/>
        </p:nvSpPr>
        <p:spPr>
          <a:xfrm>
            <a:off x="62484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1" name="Textfeld 120"/>
          <p:cNvSpPr txBox="1"/>
          <p:nvPr/>
        </p:nvSpPr>
        <p:spPr>
          <a:xfrm>
            <a:off x="16002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cxnSp>
        <p:nvCxnSpPr>
          <p:cNvPr id="169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hteck 169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Rechteck 170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2" name="Gerade Verbindung 5"/>
          <p:cNvCxnSpPr/>
          <p:nvPr/>
        </p:nvCxnSpPr>
        <p:spPr bwMode="auto">
          <a:xfrm>
            <a:off x="19812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5"/>
          <p:cNvCxnSpPr/>
          <p:nvPr/>
        </p:nvCxnSpPr>
        <p:spPr bwMode="auto">
          <a:xfrm flipH="1"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Rechteck 173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5" name="Rechteck 174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6" name="Gerade Verbindung 5"/>
          <p:cNvCxnSpPr/>
          <p:nvPr/>
        </p:nvCxnSpPr>
        <p:spPr bwMode="auto">
          <a:xfrm>
            <a:off x="62484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Rechteck 176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8" name="Rechteck 177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7" name="Rechteck 206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8" name="Rechteck 207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3" name="Rechteck 212"/>
          <p:cNvSpPr/>
          <p:nvPr/>
        </p:nvSpPr>
        <p:spPr bwMode="auto">
          <a:xfrm>
            <a:off x="1600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4" name="Rechteck 213"/>
          <p:cNvSpPr/>
          <p:nvPr/>
        </p:nvSpPr>
        <p:spPr bwMode="auto">
          <a:xfrm>
            <a:off x="1600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5" name="Ellipse 214"/>
          <p:cNvSpPr/>
          <p:nvPr/>
        </p:nvSpPr>
        <p:spPr bwMode="auto">
          <a:xfrm>
            <a:off x="1600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6" name="Ellipse 215"/>
          <p:cNvSpPr/>
          <p:nvPr/>
        </p:nvSpPr>
        <p:spPr bwMode="auto">
          <a:xfrm>
            <a:off x="1600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7" name="Ellipse 216"/>
          <p:cNvSpPr/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8" name="Ellipse 217"/>
          <p:cNvSpPr/>
          <p:nvPr/>
        </p:nvSpPr>
        <p:spPr bwMode="auto">
          <a:xfrm>
            <a:off x="1676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9" name="Rechteck 218"/>
          <p:cNvSpPr/>
          <p:nvPr/>
        </p:nvSpPr>
        <p:spPr bwMode="auto">
          <a:xfrm>
            <a:off x="17526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0" name="Rechteck 219"/>
          <p:cNvSpPr/>
          <p:nvPr/>
        </p:nvSpPr>
        <p:spPr bwMode="auto">
          <a:xfrm>
            <a:off x="175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1" name="Ellipse 220"/>
          <p:cNvSpPr/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2" name="Ellipse 221"/>
          <p:cNvSpPr/>
          <p:nvPr/>
        </p:nvSpPr>
        <p:spPr bwMode="auto">
          <a:xfrm>
            <a:off x="1752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3" name="Ellipse 222"/>
          <p:cNvSpPr/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4" name="Ellipse 223"/>
          <p:cNvSpPr/>
          <p:nvPr/>
        </p:nvSpPr>
        <p:spPr bwMode="auto">
          <a:xfrm>
            <a:off x="1828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5" name="Rechteck 224"/>
          <p:cNvSpPr/>
          <p:nvPr/>
        </p:nvSpPr>
        <p:spPr bwMode="auto">
          <a:xfrm>
            <a:off x="19050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6" name="Rechteck 225"/>
          <p:cNvSpPr/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7" name="Ellipse 226"/>
          <p:cNvSpPr/>
          <p:nvPr/>
        </p:nvSpPr>
        <p:spPr bwMode="auto">
          <a:xfrm>
            <a:off x="1905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8" name="Ellipse 227"/>
          <p:cNvSpPr/>
          <p:nvPr/>
        </p:nvSpPr>
        <p:spPr bwMode="auto">
          <a:xfrm>
            <a:off x="1905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9" name="Ellipse 228"/>
          <p:cNvSpPr/>
          <p:nvPr/>
        </p:nvSpPr>
        <p:spPr bwMode="auto">
          <a:xfrm>
            <a:off x="1981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0" name="Ellipse 229"/>
          <p:cNvSpPr/>
          <p:nvPr/>
        </p:nvSpPr>
        <p:spPr bwMode="auto">
          <a:xfrm>
            <a:off x="1981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8" name="Textfeld 237"/>
          <p:cNvSpPr txBox="1"/>
          <p:nvPr/>
        </p:nvSpPr>
        <p:spPr>
          <a:xfrm>
            <a:off x="3429000" y="3962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239" name="Textfeld 238"/>
          <p:cNvSpPr txBox="1"/>
          <p:nvPr/>
        </p:nvSpPr>
        <p:spPr>
          <a:xfrm>
            <a:off x="4572000" y="41910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166" name="Rechteck 165"/>
          <p:cNvSpPr/>
          <p:nvPr/>
        </p:nvSpPr>
        <p:spPr bwMode="auto">
          <a:xfrm flipV="1"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7" name="Rechteck 166"/>
          <p:cNvSpPr/>
          <p:nvPr/>
        </p:nvSpPr>
        <p:spPr bwMode="auto">
          <a:xfrm flipV="1"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8" name="Rechteck 167"/>
          <p:cNvSpPr/>
          <p:nvPr/>
        </p:nvSpPr>
        <p:spPr bwMode="auto">
          <a:xfrm flipV="1"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1" name="Rechteck 200"/>
          <p:cNvSpPr/>
          <p:nvPr/>
        </p:nvSpPr>
        <p:spPr bwMode="auto">
          <a:xfrm flipV="1"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6" name="Rechteck 205"/>
          <p:cNvSpPr/>
          <p:nvPr/>
        </p:nvSpPr>
        <p:spPr bwMode="auto">
          <a:xfrm flipV="1">
            <a:off x="58674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0" name="Rechteck 239"/>
          <p:cNvSpPr/>
          <p:nvPr/>
        </p:nvSpPr>
        <p:spPr bwMode="auto">
          <a:xfrm flipV="1">
            <a:off x="58674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1" name="Ellipse 240"/>
          <p:cNvSpPr/>
          <p:nvPr/>
        </p:nvSpPr>
        <p:spPr bwMode="auto">
          <a:xfrm flipV="1">
            <a:off x="5867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2" name="Ellipse 241"/>
          <p:cNvSpPr/>
          <p:nvPr/>
        </p:nvSpPr>
        <p:spPr bwMode="auto">
          <a:xfrm flipV="1">
            <a:off x="5867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3" name="Ellipse 242"/>
          <p:cNvSpPr/>
          <p:nvPr/>
        </p:nvSpPr>
        <p:spPr bwMode="auto">
          <a:xfrm flipV="1">
            <a:off x="5943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4" name="Ellipse 243"/>
          <p:cNvSpPr/>
          <p:nvPr/>
        </p:nvSpPr>
        <p:spPr bwMode="auto">
          <a:xfrm flipV="1">
            <a:off x="5943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5" name="Rechteck 244"/>
          <p:cNvSpPr/>
          <p:nvPr/>
        </p:nvSpPr>
        <p:spPr bwMode="auto">
          <a:xfrm flipV="1">
            <a:off x="60198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6" name="Rechteck 245"/>
          <p:cNvSpPr/>
          <p:nvPr/>
        </p:nvSpPr>
        <p:spPr bwMode="auto">
          <a:xfrm flipV="1">
            <a:off x="60198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7" name="Ellipse 246"/>
          <p:cNvSpPr/>
          <p:nvPr/>
        </p:nvSpPr>
        <p:spPr bwMode="auto">
          <a:xfrm flipV="1">
            <a:off x="6019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8" name="Ellipse 247"/>
          <p:cNvSpPr/>
          <p:nvPr/>
        </p:nvSpPr>
        <p:spPr bwMode="auto">
          <a:xfrm flipV="1">
            <a:off x="6019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9" name="Ellipse 248"/>
          <p:cNvSpPr/>
          <p:nvPr/>
        </p:nvSpPr>
        <p:spPr bwMode="auto">
          <a:xfrm flipV="1">
            <a:off x="6096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0" name="Ellipse 249"/>
          <p:cNvSpPr/>
          <p:nvPr/>
        </p:nvSpPr>
        <p:spPr bwMode="auto">
          <a:xfrm flipV="1">
            <a:off x="6096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1" name="Rechteck 250"/>
          <p:cNvSpPr/>
          <p:nvPr/>
        </p:nvSpPr>
        <p:spPr bwMode="auto">
          <a:xfrm flipV="1"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2" name="Rechteck 251"/>
          <p:cNvSpPr/>
          <p:nvPr/>
        </p:nvSpPr>
        <p:spPr bwMode="auto">
          <a:xfrm flipV="1">
            <a:off x="6172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3" name="Ellipse 252"/>
          <p:cNvSpPr/>
          <p:nvPr/>
        </p:nvSpPr>
        <p:spPr bwMode="auto">
          <a:xfrm flipV="1">
            <a:off x="6172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4" name="Ellipse 253"/>
          <p:cNvSpPr/>
          <p:nvPr/>
        </p:nvSpPr>
        <p:spPr bwMode="auto">
          <a:xfrm flipV="1">
            <a:off x="6172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5" name="Ellipse 254"/>
          <p:cNvSpPr/>
          <p:nvPr/>
        </p:nvSpPr>
        <p:spPr bwMode="auto">
          <a:xfrm flipV="1">
            <a:off x="6248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6" name="Ellipse 255"/>
          <p:cNvSpPr/>
          <p:nvPr/>
        </p:nvSpPr>
        <p:spPr bwMode="auto">
          <a:xfrm flipV="1">
            <a:off x="6248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cxnSp>
        <p:nvCxnSpPr>
          <p:cNvPr id="179" name="Gerade Verbindung 27"/>
          <p:cNvCxnSpPr/>
          <p:nvPr/>
        </p:nvCxnSpPr>
        <p:spPr bwMode="auto">
          <a:xfrm>
            <a:off x="1828800" y="3124200"/>
            <a:ext cx="4572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Textfeld 179"/>
          <p:cNvSpPr txBox="1"/>
          <p:nvPr/>
        </p:nvSpPr>
        <p:spPr>
          <a:xfrm>
            <a:off x="3276600" y="3124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cxnSp>
        <p:nvCxnSpPr>
          <p:cNvPr id="181" name="Gerade Verbindung 15"/>
          <p:cNvCxnSpPr/>
          <p:nvPr/>
        </p:nvCxnSpPr>
        <p:spPr bwMode="auto">
          <a:xfrm>
            <a:off x="990600" y="5791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89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/>
              <a:t>Write SRAM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146</a:t>
            </a:fld>
            <a:endParaRPr lang="de-DE" altLang="de-DE"/>
          </a:p>
        </p:txBody>
      </p:sp>
      <p:cxnSp>
        <p:nvCxnSpPr>
          <p:cNvPr id="15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98"/>
          <p:cNvCxnSpPr/>
          <p:nvPr/>
        </p:nvCxn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101"/>
          <p:cNvCxnSpPr/>
          <p:nvPr/>
        </p:nvCxnSpPr>
        <p:spPr bwMode="auto">
          <a:xfrm>
            <a:off x="48006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109"/>
          <p:cNvCxnSpPr/>
          <p:nvPr/>
        </p:nvCxnSpPr>
        <p:spPr bwMode="auto">
          <a:xfrm>
            <a:off x="48006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116"/>
          <p:cNvCxnSpPr/>
          <p:nvPr/>
        </p:nvCxn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6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uppieren 46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49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30"/>
          <p:cNvCxnSpPr/>
          <p:nvPr/>
        </p:nvCxnSpPr>
        <p:spPr bwMode="auto">
          <a:xfrm flipH="1">
            <a:off x="34290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131"/>
          <p:cNvCxnSpPr/>
          <p:nvPr/>
        </p:nvCxnSpPr>
        <p:spPr bwMode="auto">
          <a:xfrm flipH="1">
            <a:off x="32004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132"/>
          <p:cNvCxnSpPr/>
          <p:nvPr/>
        </p:nvCxnSpPr>
        <p:spPr bwMode="auto">
          <a:xfrm flipH="1">
            <a:off x="32004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135"/>
          <p:cNvCxnSpPr/>
          <p:nvPr/>
        </p:nvCxnSpPr>
        <p:spPr bwMode="auto">
          <a:xfrm flipH="1">
            <a:off x="35052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Ellipse 74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7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8" name="Gruppieren 77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80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9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5"/>
          <p:cNvCxnSpPr/>
          <p:nvPr/>
        </p:nvCxnSpPr>
        <p:spPr bwMode="auto">
          <a:xfrm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/>
          <p:cNvGrpSpPr/>
          <p:nvPr/>
        </p:nvGrpSpPr>
        <p:grpSpPr>
          <a:xfrm flipH="1">
            <a:off x="6096000" y="3124200"/>
            <a:ext cx="762000" cy="1219200"/>
            <a:chOff x="7467600" y="3352800"/>
            <a:chExt cx="762000" cy="1219200"/>
          </a:xfrm>
        </p:grpSpPr>
        <p:cxnSp>
          <p:nvCxnSpPr>
            <p:cNvPr id="109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Ellipse 117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9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Gerader Verbinder 9"/>
          <p:cNvCxnSpPr/>
          <p:nvPr/>
        </p:nvCxnSpPr>
        <p:spPr bwMode="auto">
          <a:xfrm flipV="1">
            <a:off x="68580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5"/>
          <p:cNvCxnSpPr/>
          <p:nvPr/>
        </p:nvCxnSpPr>
        <p:spPr bwMode="auto">
          <a:xfrm>
            <a:off x="990600" y="2743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1" name="Gruppieren 140"/>
          <p:cNvGrpSpPr/>
          <p:nvPr/>
        </p:nvGrpSpPr>
        <p:grpSpPr>
          <a:xfrm>
            <a:off x="1371600" y="3124200"/>
            <a:ext cx="762000" cy="1219200"/>
            <a:chOff x="7467600" y="3352800"/>
            <a:chExt cx="762000" cy="1219200"/>
          </a:xfrm>
        </p:grpSpPr>
        <p:cxnSp>
          <p:nvCxnSpPr>
            <p:cNvPr id="143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Ellipse 148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Gerader Verbinder 141"/>
          <p:cNvCxnSpPr/>
          <p:nvPr/>
        </p:nvCxnSpPr>
        <p:spPr bwMode="auto">
          <a:xfrm flipH="1" flipV="1">
            <a:off x="13716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705600" y="5486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0" name="Textfeld 119"/>
          <p:cNvSpPr txBox="1"/>
          <p:nvPr/>
        </p:nvSpPr>
        <p:spPr>
          <a:xfrm>
            <a:off x="6248400" y="449580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0.5V</a:t>
            </a:r>
            <a:endParaRPr lang="en-US" dirty="0"/>
          </a:p>
        </p:txBody>
      </p:sp>
      <p:sp>
        <p:nvSpPr>
          <p:cNvPr id="121" name="Textfeld 120"/>
          <p:cNvSpPr txBox="1"/>
          <p:nvPr/>
        </p:nvSpPr>
        <p:spPr>
          <a:xfrm>
            <a:off x="16002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cxnSp>
        <p:nvCxnSpPr>
          <p:cNvPr id="169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hteck 169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Rechteck 170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2" name="Gerade Verbindung 5"/>
          <p:cNvCxnSpPr/>
          <p:nvPr/>
        </p:nvCxnSpPr>
        <p:spPr bwMode="auto">
          <a:xfrm>
            <a:off x="19812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5"/>
          <p:cNvCxnSpPr/>
          <p:nvPr/>
        </p:nvCxnSpPr>
        <p:spPr bwMode="auto">
          <a:xfrm flipH="1"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Rechteck 173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5" name="Rechteck 174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6" name="Gerade Verbindung 5"/>
          <p:cNvCxnSpPr/>
          <p:nvPr/>
        </p:nvCxnSpPr>
        <p:spPr bwMode="auto">
          <a:xfrm>
            <a:off x="62484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Rechteck 176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8" name="Rechteck 177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7" name="Rechteck 206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8" name="Rechteck 207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3" name="Rechteck 212"/>
          <p:cNvSpPr/>
          <p:nvPr/>
        </p:nvSpPr>
        <p:spPr bwMode="auto">
          <a:xfrm>
            <a:off x="1600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4" name="Rechteck 213"/>
          <p:cNvSpPr/>
          <p:nvPr/>
        </p:nvSpPr>
        <p:spPr bwMode="auto">
          <a:xfrm>
            <a:off x="1600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5" name="Ellipse 214"/>
          <p:cNvSpPr/>
          <p:nvPr/>
        </p:nvSpPr>
        <p:spPr bwMode="auto">
          <a:xfrm>
            <a:off x="1600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6" name="Ellipse 215"/>
          <p:cNvSpPr/>
          <p:nvPr/>
        </p:nvSpPr>
        <p:spPr bwMode="auto">
          <a:xfrm>
            <a:off x="1600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7" name="Ellipse 216"/>
          <p:cNvSpPr/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8" name="Ellipse 217"/>
          <p:cNvSpPr/>
          <p:nvPr/>
        </p:nvSpPr>
        <p:spPr bwMode="auto">
          <a:xfrm>
            <a:off x="1676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9" name="Rechteck 218"/>
          <p:cNvSpPr/>
          <p:nvPr/>
        </p:nvSpPr>
        <p:spPr bwMode="auto">
          <a:xfrm>
            <a:off x="17526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0" name="Rechteck 219"/>
          <p:cNvSpPr/>
          <p:nvPr/>
        </p:nvSpPr>
        <p:spPr bwMode="auto">
          <a:xfrm>
            <a:off x="175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1" name="Ellipse 220"/>
          <p:cNvSpPr/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2" name="Ellipse 221"/>
          <p:cNvSpPr/>
          <p:nvPr/>
        </p:nvSpPr>
        <p:spPr bwMode="auto">
          <a:xfrm>
            <a:off x="1752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3" name="Ellipse 222"/>
          <p:cNvSpPr/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4" name="Ellipse 223"/>
          <p:cNvSpPr/>
          <p:nvPr/>
        </p:nvSpPr>
        <p:spPr bwMode="auto">
          <a:xfrm>
            <a:off x="1828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5" name="Rechteck 224"/>
          <p:cNvSpPr/>
          <p:nvPr/>
        </p:nvSpPr>
        <p:spPr bwMode="auto">
          <a:xfrm>
            <a:off x="19050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6" name="Rechteck 225"/>
          <p:cNvSpPr/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7" name="Ellipse 226"/>
          <p:cNvSpPr/>
          <p:nvPr/>
        </p:nvSpPr>
        <p:spPr bwMode="auto">
          <a:xfrm>
            <a:off x="1905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8" name="Ellipse 227"/>
          <p:cNvSpPr/>
          <p:nvPr/>
        </p:nvSpPr>
        <p:spPr bwMode="auto">
          <a:xfrm>
            <a:off x="1905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9" name="Ellipse 228"/>
          <p:cNvSpPr/>
          <p:nvPr/>
        </p:nvSpPr>
        <p:spPr bwMode="auto">
          <a:xfrm>
            <a:off x="1981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0" name="Ellipse 229"/>
          <p:cNvSpPr/>
          <p:nvPr/>
        </p:nvSpPr>
        <p:spPr bwMode="auto">
          <a:xfrm>
            <a:off x="1981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8" name="Textfeld 237"/>
          <p:cNvSpPr txBox="1"/>
          <p:nvPr/>
        </p:nvSpPr>
        <p:spPr>
          <a:xfrm>
            <a:off x="3429000" y="3962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239" name="Textfeld 238"/>
          <p:cNvSpPr txBox="1"/>
          <p:nvPr/>
        </p:nvSpPr>
        <p:spPr>
          <a:xfrm>
            <a:off x="4572000" y="41910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166" name="Rechteck 165"/>
          <p:cNvSpPr/>
          <p:nvPr/>
        </p:nvSpPr>
        <p:spPr bwMode="auto">
          <a:xfrm flipV="1"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7" name="Rechteck 166"/>
          <p:cNvSpPr/>
          <p:nvPr/>
        </p:nvSpPr>
        <p:spPr bwMode="auto">
          <a:xfrm flipV="1"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8" name="Rechteck 167"/>
          <p:cNvSpPr/>
          <p:nvPr/>
        </p:nvSpPr>
        <p:spPr bwMode="auto">
          <a:xfrm flipV="1"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1" name="Rechteck 200"/>
          <p:cNvSpPr/>
          <p:nvPr/>
        </p:nvSpPr>
        <p:spPr bwMode="auto">
          <a:xfrm flipV="1"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6" name="Rechteck 205"/>
          <p:cNvSpPr/>
          <p:nvPr/>
        </p:nvSpPr>
        <p:spPr bwMode="auto">
          <a:xfrm flipV="1">
            <a:off x="58674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0" name="Rechteck 239"/>
          <p:cNvSpPr/>
          <p:nvPr/>
        </p:nvSpPr>
        <p:spPr bwMode="auto">
          <a:xfrm flipV="1">
            <a:off x="58674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5" name="Rechteck 244"/>
          <p:cNvSpPr/>
          <p:nvPr/>
        </p:nvSpPr>
        <p:spPr bwMode="auto">
          <a:xfrm flipV="1">
            <a:off x="60198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6" name="Rechteck 245"/>
          <p:cNvSpPr/>
          <p:nvPr/>
        </p:nvSpPr>
        <p:spPr bwMode="auto">
          <a:xfrm flipV="1">
            <a:off x="60198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1" name="Rechteck 250"/>
          <p:cNvSpPr/>
          <p:nvPr/>
        </p:nvSpPr>
        <p:spPr bwMode="auto">
          <a:xfrm flipV="1"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2" name="Rechteck 251"/>
          <p:cNvSpPr/>
          <p:nvPr/>
        </p:nvSpPr>
        <p:spPr bwMode="auto">
          <a:xfrm flipV="1">
            <a:off x="6172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cxnSp>
        <p:nvCxnSpPr>
          <p:cNvPr id="179" name="Gerade Verbindung 27"/>
          <p:cNvCxnSpPr/>
          <p:nvPr/>
        </p:nvCxnSpPr>
        <p:spPr bwMode="auto">
          <a:xfrm>
            <a:off x="1828800" y="3124200"/>
            <a:ext cx="4572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Textfeld 179"/>
          <p:cNvSpPr txBox="1"/>
          <p:nvPr/>
        </p:nvSpPr>
        <p:spPr>
          <a:xfrm>
            <a:off x="3276600" y="3124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cxnSp>
        <p:nvCxnSpPr>
          <p:cNvPr id="181" name="Gerade Verbindung 15"/>
          <p:cNvCxnSpPr/>
          <p:nvPr/>
        </p:nvCxnSpPr>
        <p:spPr bwMode="auto">
          <a:xfrm>
            <a:off x="990600" y="5791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mit Pfeil 6"/>
          <p:cNvCxnSpPr>
            <a:endCxn id="174" idx="0"/>
          </p:cNvCxnSpPr>
          <p:nvPr/>
        </p:nvCxnSpPr>
        <p:spPr bwMode="auto">
          <a:xfrm>
            <a:off x="6248400" y="4495800"/>
            <a:ext cx="0" cy="381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" name="Textfeld 152"/>
          <p:cNvSpPr txBox="1"/>
          <p:nvPr/>
        </p:nvSpPr>
        <p:spPr>
          <a:xfrm>
            <a:off x="6705600" y="4648200"/>
            <a:ext cx="1284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Polarity reversal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/>
              <a:t>Write SRAM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147</a:t>
            </a:fld>
            <a:endParaRPr lang="de-DE" altLang="de-DE"/>
          </a:p>
        </p:txBody>
      </p:sp>
      <p:cxnSp>
        <p:nvCxnSpPr>
          <p:cNvPr id="15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98"/>
          <p:cNvCxnSpPr/>
          <p:nvPr/>
        </p:nvCxn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101"/>
          <p:cNvCxnSpPr/>
          <p:nvPr/>
        </p:nvCxnSpPr>
        <p:spPr bwMode="auto">
          <a:xfrm>
            <a:off x="48006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109"/>
          <p:cNvCxnSpPr/>
          <p:nvPr/>
        </p:nvCxnSpPr>
        <p:spPr bwMode="auto">
          <a:xfrm>
            <a:off x="48006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116"/>
          <p:cNvCxnSpPr/>
          <p:nvPr/>
        </p:nvCxn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6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uppieren 46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49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30"/>
          <p:cNvCxnSpPr/>
          <p:nvPr/>
        </p:nvCxnSpPr>
        <p:spPr bwMode="auto">
          <a:xfrm flipH="1">
            <a:off x="34290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131"/>
          <p:cNvCxnSpPr/>
          <p:nvPr/>
        </p:nvCxnSpPr>
        <p:spPr bwMode="auto">
          <a:xfrm flipH="1">
            <a:off x="32004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132"/>
          <p:cNvCxnSpPr/>
          <p:nvPr/>
        </p:nvCxnSpPr>
        <p:spPr bwMode="auto">
          <a:xfrm flipH="1">
            <a:off x="32004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135"/>
          <p:cNvCxnSpPr/>
          <p:nvPr/>
        </p:nvCxnSpPr>
        <p:spPr bwMode="auto">
          <a:xfrm flipH="1">
            <a:off x="35052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Ellipse 74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7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8" name="Gruppieren 77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80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9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5"/>
          <p:cNvCxnSpPr/>
          <p:nvPr/>
        </p:nvCxnSpPr>
        <p:spPr bwMode="auto">
          <a:xfrm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/>
          <p:cNvGrpSpPr/>
          <p:nvPr/>
        </p:nvGrpSpPr>
        <p:grpSpPr>
          <a:xfrm flipH="1">
            <a:off x="6096000" y="3124200"/>
            <a:ext cx="762000" cy="1219200"/>
            <a:chOff x="7467600" y="3352800"/>
            <a:chExt cx="762000" cy="1219200"/>
          </a:xfrm>
        </p:grpSpPr>
        <p:cxnSp>
          <p:nvCxnSpPr>
            <p:cNvPr id="109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Ellipse 117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9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Gerader Verbinder 9"/>
          <p:cNvCxnSpPr/>
          <p:nvPr/>
        </p:nvCxnSpPr>
        <p:spPr bwMode="auto">
          <a:xfrm flipV="1">
            <a:off x="68580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5"/>
          <p:cNvCxnSpPr/>
          <p:nvPr/>
        </p:nvCxnSpPr>
        <p:spPr bwMode="auto">
          <a:xfrm>
            <a:off x="990600" y="2743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1" name="Gruppieren 140"/>
          <p:cNvGrpSpPr/>
          <p:nvPr/>
        </p:nvGrpSpPr>
        <p:grpSpPr>
          <a:xfrm>
            <a:off x="1371600" y="3124200"/>
            <a:ext cx="762000" cy="1219200"/>
            <a:chOff x="7467600" y="3352800"/>
            <a:chExt cx="762000" cy="1219200"/>
          </a:xfrm>
        </p:grpSpPr>
        <p:cxnSp>
          <p:nvCxnSpPr>
            <p:cNvPr id="143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Ellipse 148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Gerader Verbinder 141"/>
          <p:cNvCxnSpPr/>
          <p:nvPr/>
        </p:nvCxnSpPr>
        <p:spPr bwMode="auto">
          <a:xfrm flipH="1" flipV="1">
            <a:off x="13716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705600" y="5486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0" name="Textfeld 119"/>
          <p:cNvSpPr txBox="1"/>
          <p:nvPr/>
        </p:nvSpPr>
        <p:spPr>
          <a:xfrm>
            <a:off x="6248400" y="449580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0.5V</a:t>
            </a:r>
            <a:endParaRPr lang="en-US" dirty="0"/>
          </a:p>
        </p:txBody>
      </p:sp>
      <p:sp>
        <p:nvSpPr>
          <p:cNvPr id="121" name="Textfeld 120"/>
          <p:cNvSpPr txBox="1"/>
          <p:nvPr/>
        </p:nvSpPr>
        <p:spPr>
          <a:xfrm>
            <a:off x="16002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cxnSp>
        <p:nvCxnSpPr>
          <p:cNvPr id="169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hteck 169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Rechteck 170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2" name="Gerade Verbindung 5"/>
          <p:cNvCxnSpPr/>
          <p:nvPr/>
        </p:nvCxnSpPr>
        <p:spPr bwMode="auto">
          <a:xfrm>
            <a:off x="19812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5"/>
          <p:cNvCxnSpPr/>
          <p:nvPr/>
        </p:nvCxnSpPr>
        <p:spPr bwMode="auto">
          <a:xfrm flipH="1"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Rechteck 173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5" name="Rechteck 174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6" name="Gerade Verbindung 5"/>
          <p:cNvCxnSpPr/>
          <p:nvPr/>
        </p:nvCxnSpPr>
        <p:spPr bwMode="auto">
          <a:xfrm>
            <a:off x="62484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Rechteck 176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8" name="Rechteck 177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7" name="Rechteck 206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8" name="Rechteck 207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3" name="Rechteck 212"/>
          <p:cNvSpPr/>
          <p:nvPr/>
        </p:nvSpPr>
        <p:spPr bwMode="auto">
          <a:xfrm>
            <a:off x="1600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4" name="Rechteck 213"/>
          <p:cNvSpPr/>
          <p:nvPr/>
        </p:nvSpPr>
        <p:spPr bwMode="auto">
          <a:xfrm>
            <a:off x="1600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5" name="Ellipse 214"/>
          <p:cNvSpPr/>
          <p:nvPr/>
        </p:nvSpPr>
        <p:spPr bwMode="auto">
          <a:xfrm>
            <a:off x="1600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6" name="Ellipse 215"/>
          <p:cNvSpPr/>
          <p:nvPr/>
        </p:nvSpPr>
        <p:spPr bwMode="auto">
          <a:xfrm>
            <a:off x="1600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7" name="Ellipse 216"/>
          <p:cNvSpPr/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8" name="Ellipse 217"/>
          <p:cNvSpPr/>
          <p:nvPr/>
        </p:nvSpPr>
        <p:spPr bwMode="auto">
          <a:xfrm>
            <a:off x="1676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9" name="Rechteck 218"/>
          <p:cNvSpPr/>
          <p:nvPr/>
        </p:nvSpPr>
        <p:spPr bwMode="auto">
          <a:xfrm>
            <a:off x="17526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0" name="Rechteck 219"/>
          <p:cNvSpPr/>
          <p:nvPr/>
        </p:nvSpPr>
        <p:spPr bwMode="auto">
          <a:xfrm>
            <a:off x="175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1" name="Ellipse 220"/>
          <p:cNvSpPr/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2" name="Ellipse 221"/>
          <p:cNvSpPr/>
          <p:nvPr/>
        </p:nvSpPr>
        <p:spPr bwMode="auto">
          <a:xfrm>
            <a:off x="1752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3" name="Ellipse 222"/>
          <p:cNvSpPr/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4" name="Ellipse 223"/>
          <p:cNvSpPr/>
          <p:nvPr/>
        </p:nvSpPr>
        <p:spPr bwMode="auto">
          <a:xfrm>
            <a:off x="1828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5" name="Rechteck 224"/>
          <p:cNvSpPr/>
          <p:nvPr/>
        </p:nvSpPr>
        <p:spPr bwMode="auto">
          <a:xfrm>
            <a:off x="19050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6" name="Rechteck 225"/>
          <p:cNvSpPr/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7" name="Ellipse 226"/>
          <p:cNvSpPr/>
          <p:nvPr/>
        </p:nvSpPr>
        <p:spPr bwMode="auto">
          <a:xfrm>
            <a:off x="1905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8" name="Ellipse 227"/>
          <p:cNvSpPr/>
          <p:nvPr/>
        </p:nvSpPr>
        <p:spPr bwMode="auto">
          <a:xfrm>
            <a:off x="1905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9" name="Ellipse 228"/>
          <p:cNvSpPr/>
          <p:nvPr/>
        </p:nvSpPr>
        <p:spPr bwMode="auto">
          <a:xfrm>
            <a:off x="1981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0" name="Ellipse 229"/>
          <p:cNvSpPr/>
          <p:nvPr/>
        </p:nvSpPr>
        <p:spPr bwMode="auto">
          <a:xfrm>
            <a:off x="1981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8" name="Textfeld 237"/>
          <p:cNvSpPr txBox="1"/>
          <p:nvPr/>
        </p:nvSpPr>
        <p:spPr>
          <a:xfrm>
            <a:off x="3429000" y="3962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239" name="Textfeld 238"/>
          <p:cNvSpPr txBox="1"/>
          <p:nvPr/>
        </p:nvSpPr>
        <p:spPr>
          <a:xfrm>
            <a:off x="4507880" y="419100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0.5V</a:t>
            </a:r>
            <a:endParaRPr lang="en-US" dirty="0"/>
          </a:p>
        </p:txBody>
      </p:sp>
      <p:sp>
        <p:nvSpPr>
          <p:cNvPr id="166" name="Rechteck 165"/>
          <p:cNvSpPr/>
          <p:nvPr/>
        </p:nvSpPr>
        <p:spPr bwMode="auto">
          <a:xfrm flipV="1"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7" name="Rechteck 166"/>
          <p:cNvSpPr/>
          <p:nvPr/>
        </p:nvSpPr>
        <p:spPr bwMode="auto">
          <a:xfrm flipV="1"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8" name="Rechteck 167"/>
          <p:cNvSpPr/>
          <p:nvPr/>
        </p:nvSpPr>
        <p:spPr bwMode="auto">
          <a:xfrm flipV="1"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1" name="Rechteck 200"/>
          <p:cNvSpPr/>
          <p:nvPr/>
        </p:nvSpPr>
        <p:spPr bwMode="auto">
          <a:xfrm flipV="1"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6" name="Rechteck 205"/>
          <p:cNvSpPr/>
          <p:nvPr/>
        </p:nvSpPr>
        <p:spPr bwMode="auto">
          <a:xfrm flipV="1">
            <a:off x="58674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0" name="Rechteck 239"/>
          <p:cNvSpPr/>
          <p:nvPr/>
        </p:nvSpPr>
        <p:spPr bwMode="auto">
          <a:xfrm flipV="1">
            <a:off x="58674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5" name="Rechteck 244"/>
          <p:cNvSpPr/>
          <p:nvPr/>
        </p:nvSpPr>
        <p:spPr bwMode="auto">
          <a:xfrm flipV="1">
            <a:off x="60198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6" name="Rechteck 245"/>
          <p:cNvSpPr/>
          <p:nvPr/>
        </p:nvSpPr>
        <p:spPr bwMode="auto">
          <a:xfrm flipV="1">
            <a:off x="60198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1" name="Rechteck 250"/>
          <p:cNvSpPr/>
          <p:nvPr/>
        </p:nvSpPr>
        <p:spPr bwMode="auto">
          <a:xfrm flipV="1"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2" name="Rechteck 251"/>
          <p:cNvSpPr/>
          <p:nvPr/>
        </p:nvSpPr>
        <p:spPr bwMode="auto">
          <a:xfrm flipV="1">
            <a:off x="6172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cxnSp>
        <p:nvCxnSpPr>
          <p:cNvPr id="179" name="Gerade Verbindung 27"/>
          <p:cNvCxnSpPr/>
          <p:nvPr/>
        </p:nvCxnSpPr>
        <p:spPr bwMode="auto">
          <a:xfrm>
            <a:off x="1828800" y="3124200"/>
            <a:ext cx="4572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Textfeld 179"/>
          <p:cNvSpPr txBox="1"/>
          <p:nvPr/>
        </p:nvSpPr>
        <p:spPr>
          <a:xfrm>
            <a:off x="3276600" y="3124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cxnSp>
        <p:nvCxnSpPr>
          <p:cNvPr id="181" name="Gerade Verbindung 15"/>
          <p:cNvCxnSpPr/>
          <p:nvPr/>
        </p:nvCxnSpPr>
        <p:spPr bwMode="auto">
          <a:xfrm>
            <a:off x="990600" y="5791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mit Pfeil 6"/>
          <p:cNvCxnSpPr>
            <a:endCxn id="174" idx="0"/>
          </p:cNvCxnSpPr>
          <p:nvPr/>
        </p:nvCxnSpPr>
        <p:spPr bwMode="auto">
          <a:xfrm>
            <a:off x="6248400" y="4495800"/>
            <a:ext cx="0" cy="381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Ellipse 5"/>
          <p:cNvSpPr/>
          <p:nvPr/>
        </p:nvSpPr>
        <p:spPr bwMode="auto">
          <a:xfrm>
            <a:off x="4572000" y="4114800"/>
            <a:ext cx="3810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3" name="Textfeld 152"/>
          <p:cNvSpPr txBox="1"/>
          <p:nvPr/>
        </p:nvSpPr>
        <p:spPr>
          <a:xfrm>
            <a:off x="6705600" y="4648200"/>
            <a:ext cx="1284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Polarity reversal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0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/>
              <a:t>Write SRAM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148</a:t>
            </a:fld>
            <a:endParaRPr lang="de-DE" altLang="de-DE"/>
          </a:p>
        </p:txBody>
      </p:sp>
      <p:cxnSp>
        <p:nvCxnSpPr>
          <p:cNvPr id="15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98"/>
          <p:cNvCxnSpPr/>
          <p:nvPr/>
        </p:nvCxn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101"/>
          <p:cNvCxnSpPr/>
          <p:nvPr/>
        </p:nvCxnSpPr>
        <p:spPr bwMode="auto">
          <a:xfrm>
            <a:off x="48006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109"/>
          <p:cNvCxnSpPr/>
          <p:nvPr/>
        </p:nvCxnSpPr>
        <p:spPr bwMode="auto">
          <a:xfrm>
            <a:off x="48006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116"/>
          <p:cNvCxnSpPr/>
          <p:nvPr/>
        </p:nvCxn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6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uppieren 46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49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30"/>
          <p:cNvCxnSpPr/>
          <p:nvPr/>
        </p:nvCxnSpPr>
        <p:spPr bwMode="auto">
          <a:xfrm flipH="1">
            <a:off x="34290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131"/>
          <p:cNvCxnSpPr/>
          <p:nvPr/>
        </p:nvCxnSpPr>
        <p:spPr bwMode="auto">
          <a:xfrm flipH="1">
            <a:off x="32004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132"/>
          <p:cNvCxnSpPr/>
          <p:nvPr/>
        </p:nvCxnSpPr>
        <p:spPr bwMode="auto">
          <a:xfrm flipH="1">
            <a:off x="32004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135"/>
          <p:cNvCxnSpPr/>
          <p:nvPr/>
        </p:nvCxnSpPr>
        <p:spPr bwMode="auto">
          <a:xfrm flipH="1">
            <a:off x="35052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Ellipse 74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7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8" name="Gruppieren 77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80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9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5"/>
          <p:cNvCxnSpPr/>
          <p:nvPr/>
        </p:nvCxnSpPr>
        <p:spPr bwMode="auto">
          <a:xfrm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/>
          <p:cNvGrpSpPr/>
          <p:nvPr/>
        </p:nvGrpSpPr>
        <p:grpSpPr>
          <a:xfrm flipH="1">
            <a:off x="6096000" y="3124200"/>
            <a:ext cx="762000" cy="1219200"/>
            <a:chOff x="7467600" y="3352800"/>
            <a:chExt cx="762000" cy="1219200"/>
          </a:xfrm>
        </p:grpSpPr>
        <p:cxnSp>
          <p:nvCxnSpPr>
            <p:cNvPr id="109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Ellipse 117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9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Gerader Verbinder 9"/>
          <p:cNvCxnSpPr/>
          <p:nvPr/>
        </p:nvCxnSpPr>
        <p:spPr bwMode="auto">
          <a:xfrm flipV="1">
            <a:off x="68580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5"/>
          <p:cNvCxnSpPr/>
          <p:nvPr/>
        </p:nvCxnSpPr>
        <p:spPr bwMode="auto">
          <a:xfrm>
            <a:off x="990600" y="2743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1" name="Gruppieren 140"/>
          <p:cNvGrpSpPr/>
          <p:nvPr/>
        </p:nvGrpSpPr>
        <p:grpSpPr>
          <a:xfrm>
            <a:off x="1371600" y="3124200"/>
            <a:ext cx="762000" cy="1219200"/>
            <a:chOff x="7467600" y="3352800"/>
            <a:chExt cx="762000" cy="1219200"/>
          </a:xfrm>
        </p:grpSpPr>
        <p:cxnSp>
          <p:nvCxnSpPr>
            <p:cNvPr id="143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Ellipse 148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Gerader Verbinder 141"/>
          <p:cNvCxnSpPr/>
          <p:nvPr/>
        </p:nvCxnSpPr>
        <p:spPr bwMode="auto">
          <a:xfrm flipH="1" flipV="1">
            <a:off x="13716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705600" y="5486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0" name="Textfeld 119"/>
          <p:cNvSpPr txBox="1"/>
          <p:nvPr/>
        </p:nvSpPr>
        <p:spPr>
          <a:xfrm>
            <a:off x="62484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1" name="Textfeld 120"/>
          <p:cNvSpPr txBox="1"/>
          <p:nvPr/>
        </p:nvSpPr>
        <p:spPr>
          <a:xfrm>
            <a:off x="16002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cxnSp>
        <p:nvCxnSpPr>
          <p:cNvPr id="169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hteck 169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Rechteck 170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2" name="Gerade Verbindung 5"/>
          <p:cNvCxnSpPr/>
          <p:nvPr/>
        </p:nvCxnSpPr>
        <p:spPr bwMode="auto">
          <a:xfrm>
            <a:off x="19812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5"/>
          <p:cNvCxnSpPr/>
          <p:nvPr/>
        </p:nvCxnSpPr>
        <p:spPr bwMode="auto">
          <a:xfrm flipH="1"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Rechteck 173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5" name="Rechteck 174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6" name="Gerade Verbindung 5"/>
          <p:cNvCxnSpPr/>
          <p:nvPr/>
        </p:nvCxnSpPr>
        <p:spPr bwMode="auto">
          <a:xfrm>
            <a:off x="62484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Rechteck 176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8" name="Rechteck 177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7" name="Rechteck 206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8" name="Rechteck 207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3" name="Rechteck 212"/>
          <p:cNvSpPr/>
          <p:nvPr/>
        </p:nvSpPr>
        <p:spPr bwMode="auto">
          <a:xfrm>
            <a:off x="1600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4" name="Rechteck 213"/>
          <p:cNvSpPr/>
          <p:nvPr/>
        </p:nvSpPr>
        <p:spPr bwMode="auto">
          <a:xfrm>
            <a:off x="1600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5" name="Ellipse 214"/>
          <p:cNvSpPr/>
          <p:nvPr/>
        </p:nvSpPr>
        <p:spPr bwMode="auto">
          <a:xfrm>
            <a:off x="1600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6" name="Ellipse 215"/>
          <p:cNvSpPr/>
          <p:nvPr/>
        </p:nvSpPr>
        <p:spPr bwMode="auto">
          <a:xfrm>
            <a:off x="1600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7" name="Ellipse 216"/>
          <p:cNvSpPr/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8" name="Ellipse 217"/>
          <p:cNvSpPr/>
          <p:nvPr/>
        </p:nvSpPr>
        <p:spPr bwMode="auto">
          <a:xfrm>
            <a:off x="1676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9" name="Rechteck 218"/>
          <p:cNvSpPr/>
          <p:nvPr/>
        </p:nvSpPr>
        <p:spPr bwMode="auto">
          <a:xfrm>
            <a:off x="17526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0" name="Rechteck 219"/>
          <p:cNvSpPr/>
          <p:nvPr/>
        </p:nvSpPr>
        <p:spPr bwMode="auto">
          <a:xfrm>
            <a:off x="175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1" name="Ellipse 220"/>
          <p:cNvSpPr/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2" name="Ellipse 221"/>
          <p:cNvSpPr/>
          <p:nvPr/>
        </p:nvSpPr>
        <p:spPr bwMode="auto">
          <a:xfrm>
            <a:off x="1752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3" name="Ellipse 222"/>
          <p:cNvSpPr/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4" name="Ellipse 223"/>
          <p:cNvSpPr/>
          <p:nvPr/>
        </p:nvSpPr>
        <p:spPr bwMode="auto">
          <a:xfrm>
            <a:off x="1828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5" name="Rechteck 224"/>
          <p:cNvSpPr/>
          <p:nvPr/>
        </p:nvSpPr>
        <p:spPr bwMode="auto">
          <a:xfrm>
            <a:off x="19050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6" name="Rechteck 225"/>
          <p:cNvSpPr/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7" name="Ellipse 226"/>
          <p:cNvSpPr/>
          <p:nvPr/>
        </p:nvSpPr>
        <p:spPr bwMode="auto">
          <a:xfrm>
            <a:off x="1905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8" name="Ellipse 227"/>
          <p:cNvSpPr/>
          <p:nvPr/>
        </p:nvSpPr>
        <p:spPr bwMode="auto">
          <a:xfrm>
            <a:off x="1905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9" name="Ellipse 228"/>
          <p:cNvSpPr/>
          <p:nvPr/>
        </p:nvSpPr>
        <p:spPr bwMode="auto">
          <a:xfrm>
            <a:off x="1981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0" name="Ellipse 229"/>
          <p:cNvSpPr/>
          <p:nvPr/>
        </p:nvSpPr>
        <p:spPr bwMode="auto">
          <a:xfrm>
            <a:off x="1981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8" name="Textfeld 237"/>
          <p:cNvSpPr txBox="1"/>
          <p:nvPr/>
        </p:nvSpPr>
        <p:spPr>
          <a:xfrm>
            <a:off x="3429000" y="3962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239" name="Textfeld 238"/>
          <p:cNvSpPr txBox="1"/>
          <p:nvPr/>
        </p:nvSpPr>
        <p:spPr>
          <a:xfrm>
            <a:off x="4572000" y="41910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66" name="Rechteck 165"/>
          <p:cNvSpPr/>
          <p:nvPr/>
        </p:nvSpPr>
        <p:spPr bwMode="auto">
          <a:xfrm flipV="1"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7" name="Rechteck 166"/>
          <p:cNvSpPr/>
          <p:nvPr/>
        </p:nvSpPr>
        <p:spPr bwMode="auto">
          <a:xfrm flipV="1"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8" name="Rechteck 167"/>
          <p:cNvSpPr/>
          <p:nvPr/>
        </p:nvSpPr>
        <p:spPr bwMode="auto">
          <a:xfrm flipV="1"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1" name="Rechteck 200"/>
          <p:cNvSpPr/>
          <p:nvPr/>
        </p:nvSpPr>
        <p:spPr bwMode="auto">
          <a:xfrm flipV="1"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6" name="Rechteck 205"/>
          <p:cNvSpPr/>
          <p:nvPr/>
        </p:nvSpPr>
        <p:spPr bwMode="auto">
          <a:xfrm flipV="1">
            <a:off x="58674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0" name="Rechteck 239"/>
          <p:cNvSpPr/>
          <p:nvPr/>
        </p:nvSpPr>
        <p:spPr bwMode="auto">
          <a:xfrm flipV="1">
            <a:off x="58674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5" name="Rechteck 244"/>
          <p:cNvSpPr/>
          <p:nvPr/>
        </p:nvSpPr>
        <p:spPr bwMode="auto">
          <a:xfrm flipV="1">
            <a:off x="60198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6" name="Rechteck 245"/>
          <p:cNvSpPr/>
          <p:nvPr/>
        </p:nvSpPr>
        <p:spPr bwMode="auto">
          <a:xfrm flipV="1">
            <a:off x="60198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1" name="Rechteck 250"/>
          <p:cNvSpPr/>
          <p:nvPr/>
        </p:nvSpPr>
        <p:spPr bwMode="auto">
          <a:xfrm flipV="1"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2" name="Rechteck 251"/>
          <p:cNvSpPr/>
          <p:nvPr/>
        </p:nvSpPr>
        <p:spPr bwMode="auto">
          <a:xfrm flipV="1">
            <a:off x="6172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cxnSp>
        <p:nvCxnSpPr>
          <p:cNvPr id="179" name="Gerade Verbindung 27"/>
          <p:cNvCxnSpPr/>
          <p:nvPr/>
        </p:nvCxnSpPr>
        <p:spPr bwMode="auto">
          <a:xfrm>
            <a:off x="1828800" y="3124200"/>
            <a:ext cx="4572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Textfeld 179"/>
          <p:cNvSpPr txBox="1"/>
          <p:nvPr/>
        </p:nvSpPr>
        <p:spPr>
          <a:xfrm>
            <a:off x="3276600" y="3124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cxnSp>
        <p:nvCxnSpPr>
          <p:cNvPr id="181" name="Gerade Verbindung 15"/>
          <p:cNvCxnSpPr/>
          <p:nvPr/>
        </p:nvCxnSpPr>
        <p:spPr bwMode="auto">
          <a:xfrm>
            <a:off x="990600" y="5791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" name="Ellipse 152"/>
          <p:cNvSpPr/>
          <p:nvPr/>
        </p:nvSpPr>
        <p:spPr bwMode="auto">
          <a:xfrm flipV="1">
            <a:off x="5867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54" name="Ellipse 153"/>
          <p:cNvSpPr/>
          <p:nvPr/>
        </p:nvSpPr>
        <p:spPr bwMode="auto">
          <a:xfrm flipV="1">
            <a:off x="5867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55" name="Ellipse 154"/>
          <p:cNvSpPr/>
          <p:nvPr/>
        </p:nvSpPr>
        <p:spPr bwMode="auto">
          <a:xfrm flipV="1">
            <a:off x="5943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56" name="Ellipse 155"/>
          <p:cNvSpPr/>
          <p:nvPr/>
        </p:nvSpPr>
        <p:spPr bwMode="auto">
          <a:xfrm flipV="1">
            <a:off x="5943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57" name="Ellipse 156"/>
          <p:cNvSpPr/>
          <p:nvPr/>
        </p:nvSpPr>
        <p:spPr bwMode="auto">
          <a:xfrm flipV="1">
            <a:off x="6019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58" name="Ellipse 157"/>
          <p:cNvSpPr/>
          <p:nvPr/>
        </p:nvSpPr>
        <p:spPr bwMode="auto">
          <a:xfrm flipV="1">
            <a:off x="6019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59" name="Ellipse 158"/>
          <p:cNvSpPr/>
          <p:nvPr/>
        </p:nvSpPr>
        <p:spPr bwMode="auto">
          <a:xfrm flipV="1">
            <a:off x="6096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60" name="Ellipse 159"/>
          <p:cNvSpPr/>
          <p:nvPr/>
        </p:nvSpPr>
        <p:spPr bwMode="auto">
          <a:xfrm flipV="1">
            <a:off x="6096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61" name="Ellipse 160"/>
          <p:cNvSpPr/>
          <p:nvPr/>
        </p:nvSpPr>
        <p:spPr bwMode="auto">
          <a:xfrm flipV="1">
            <a:off x="6172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62" name="Ellipse 161"/>
          <p:cNvSpPr/>
          <p:nvPr/>
        </p:nvSpPr>
        <p:spPr bwMode="auto">
          <a:xfrm flipV="1">
            <a:off x="6172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63" name="Ellipse 162"/>
          <p:cNvSpPr/>
          <p:nvPr/>
        </p:nvSpPr>
        <p:spPr bwMode="auto">
          <a:xfrm flipV="1">
            <a:off x="6248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64" name="Ellipse 163"/>
          <p:cNvSpPr/>
          <p:nvPr/>
        </p:nvSpPr>
        <p:spPr bwMode="auto">
          <a:xfrm flipV="1">
            <a:off x="6248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852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Ferroelectric</a:t>
            </a:r>
            <a:r>
              <a:rPr lang="de-DE" b="1" dirty="0" smtClean="0"/>
              <a:t> 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z="1200" dirty="0"/>
              <a:t>Write SRAM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149</a:t>
            </a:fld>
            <a:endParaRPr lang="de-DE" altLang="de-DE"/>
          </a:p>
        </p:txBody>
      </p:sp>
      <p:cxnSp>
        <p:nvCxnSpPr>
          <p:cNvPr id="15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98"/>
          <p:cNvCxnSpPr/>
          <p:nvPr/>
        </p:nvCxn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101"/>
          <p:cNvCxnSpPr/>
          <p:nvPr/>
        </p:nvCxnSpPr>
        <p:spPr bwMode="auto">
          <a:xfrm>
            <a:off x="48006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109"/>
          <p:cNvCxnSpPr/>
          <p:nvPr/>
        </p:nvCxnSpPr>
        <p:spPr bwMode="auto">
          <a:xfrm>
            <a:off x="48006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116"/>
          <p:cNvCxnSpPr/>
          <p:nvPr/>
        </p:nvCxn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6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uppieren 46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49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30"/>
          <p:cNvCxnSpPr/>
          <p:nvPr/>
        </p:nvCxnSpPr>
        <p:spPr bwMode="auto">
          <a:xfrm flipH="1">
            <a:off x="34290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131"/>
          <p:cNvCxnSpPr/>
          <p:nvPr/>
        </p:nvCxnSpPr>
        <p:spPr bwMode="auto">
          <a:xfrm flipH="1">
            <a:off x="32004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132"/>
          <p:cNvCxnSpPr/>
          <p:nvPr/>
        </p:nvCxnSpPr>
        <p:spPr bwMode="auto">
          <a:xfrm flipH="1">
            <a:off x="32004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135"/>
          <p:cNvCxnSpPr/>
          <p:nvPr/>
        </p:nvCxnSpPr>
        <p:spPr bwMode="auto">
          <a:xfrm flipH="1">
            <a:off x="35052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Ellipse 74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7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8" name="Gruppieren 77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80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9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5"/>
          <p:cNvCxnSpPr/>
          <p:nvPr/>
        </p:nvCxnSpPr>
        <p:spPr bwMode="auto">
          <a:xfrm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/>
          <p:cNvGrpSpPr/>
          <p:nvPr/>
        </p:nvGrpSpPr>
        <p:grpSpPr>
          <a:xfrm flipH="1">
            <a:off x="6096000" y="3124200"/>
            <a:ext cx="762000" cy="1219200"/>
            <a:chOff x="7467600" y="3352800"/>
            <a:chExt cx="762000" cy="1219200"/>
          </a:xfrm>
        </p:grpSpPr>
        <p:cxnSp>
          <p:nvCxnSpPr>
            <p:cNvPr id="109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Ellipse 117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9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Gerader Verbinder 9"/>
          <p:cNvCxnSpPr/>
          <p:nvPr/>
        </p:nvCxnSpPr>
        <p:spPr bwMode="auto">
          <a:xfrm flipV="1">
            <a:off x="68580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5"/>
          <p:cNvCxnSpPr/>
          <p:nvPr/>
        </p:nvCxnSpPr>
        <p:spPr bwMode="auto">
          <a:xfrm>
            <a:off x="990600" y="2743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1" name="Gruppieren 140"/>
          <p:cNvGrpSpPr/>
          <p:nvPr/>
        </p:nvGrpSpPr>
        <p:grpSpPr>
          <a:xfrm>
            <a:off x="1371600" y="3124200"/>
            <a:ext cx="762000" cy="1219200"/>
            <a:chOff x="7467600" y="3352800"/>
            <a:chExt cx="762000" cy="1219200"/>
          </a:xfrm>
        </p:grpSpPr>
        <p:cxnSp>
          <p:nvCxnSpPr>
            <p:cNvPr id="143" name="Gerade Verbindung 96"/>
            <p:cNvCxnSpPr/>
            <p:nvPr/>
          </p:nvCxnSpPr>
          <p:spPr bwMode="auto">
            <a:xfrm>
              <a:off x="8077200" y="3352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98"/>
            <p:cNvCxnSpPr/>
            <p:nvPr/>
          </p:nvCxnSpPr>
          <p:spPr bwMode="auto">
            <a:xfrm>
              <a:off x="78486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01"/>
            <p:cNvCxnSpPr/>
            <p:nvPr/>
          </p:nvCxnSpPr>
          <p:spPr bwMode="auto">
            <a:xfrm>
              <a:off x="7848600" y="3733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12"/>
            <p:cNvCxnSpPr/>
            <p:nvPr/>
          </p:nvCxnSpPr>
          <p:spPr bwMode="auto">
            <a:xfrm>
              <a:off x="8077200" y="3352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16"/>
            <p:cNvCxnSpPr/>
            <p:nvPr/>
          </p:nvCxnSpPr>
          <p:spPr bwMode="auto">
            <a:xfrm>
              <a:off x="7772400" y="3733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18"/>
            <p:cNvCxnSpPr/>
            <p:nvPr/>
          </p:nvCxnSpPr>
          <p:spPr bwMode="auto">
            <a:xfrm flipH="1">
              <a:off x="7467600" y="3962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Ellipse 148"/>
            <p:cNvSpPr/>
            <p:nvPr/>
          </p:nvSpPr>
          <p:spPr bwMode="auto">
            <a:xfrm>
              <a:off x="7620000" y="3886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19"/>
            <p:cNvCxnSpPr/>
            <p:nvPr/>
          </p:nvCxnSpPr>
          <p:spPr bwMode="auto">
            <a:xfrm>
              <a:off x="7924800" y="3352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01"/>
            <p:cNvCxnSpPr/>
            <p:nvPr/>
          </p:nvCxnSpPr>
          <p:spPr bwMode="auto">
            <a:xfrm>
              <a:off x="784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12"/>
            <p:cNvCxnSpPr/>
            <p:nvPr/>
          </p:nvCxnSpPr>
          <p:spPr bwMode="auto">
            <a:xfrm>
              <a:off x="8077200" y="41910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Gerader Verbinder 141"/>
          <p:cNvCxnSpPr/>
          <p:nvPr/>
        </p:nvCxnSpPr>
        <p:spPr bwMode="auto">
          <a:xfrm flipH="1" flipV="1">
            <a:off x="1371600" y="27432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705600" y="5486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0" name="Textfeld 119"/>
          <p:cNvSpPr txBox="1"/>
          <p:nvPr/>
        </p:nvSpPr>
        <p:spPr>
          <a:xfrm>
            <a:off x="62484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21" name="Textfeld 120"/>
          <p:cNvSpPr txBox="1"/>
          <p:nvPr/>
        </p:nvSpPr>
        <p:spPr>
          <a:xfrm>
            <a:off x="1600200" y="4495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cxnSp>
        <p:nvCxnSpPr>
          <p:cNvPr id="169" name="Gerade Verbindung 5"/>
          <p:cNvCxnSpPr/>
          <p:nvPr/>
        </p:nvCxnSpPr>
        <p:spPr bwMode="auto">
          <a:xfrm flipH="1">
            <a:off x="19812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hteck 169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Rechteck 170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2" name="Gerade Verbindung 5"/>
          <p:cNvCxnSpPr/>
          <p:nvPr/>
        </p:nvCxnSpPr>
        <p:spPr bwMode="auto">
          <a:xfrm>
            <a:off x="19812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5"/>
          <p:cNvCxnSpPr/>
          <p:nvPr/>
        </p:nvCxnSpPr>
        <p:spPr bwMode="auto">
          <a:xfrm flipH="1">
            <a:off x="6248400" y="4343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Rechteck 173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5" name="Rechteck 174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6" name="Gerade Verbindung 5"/>
          <p:cNvCxnSpPr/>
          <p:nvPr/>
        </p:nvCxnSpPr>
        <p:spPr bwMode="auto">
          <a:xfrm>
            <a:off x="6248400" y="556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Rechteck 176"/>
          <p:cNvSpPr/>
          <p:nvPr/>
        </p:nvSpPr>
        <p:spPr bwMode="auto">
          <a:xfrm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8" name="Rechteck 177"/>
          <p:cNvSpPr/>
          <p:nvPr/>
        </p:nvSpPr>
        <p:spPr bwMode="auto">
          <a:xfrm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7" name="Rechteck 206"/>
          <p:cNvSpPr/>
          <p:nvPr/>
        </p:nvSpPr>
        <p:spPr bwMode="auto">
          <a:xfrm>
            <a:off x="16002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8" name="Rechteck 207"/>
          <p:cNvSpPr/>
          <p:nvPr/>
        </p:nvSpPr>
        <p:spPr bwMode="auto">
          <a:xfrm>
            <a:off x="16002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3" name="Rechteck 212"/>
          <p:cNvSpPr/>
          <p:nvPr/>
        </p:nvSpPr>
        <p:spPr bwMode="auto">
          <a:xfrm>
            <a:off x="1600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4" name="Rechteck 213"/>
          <p:cNvSpPr/>
          <p:nvPr/>
        </p:nvSpPr>
        <p:spPr bwMode="auto">
          <a:xfrm>
            <a:off x="1600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5" name="Ellipse 214"/>
          <p:cNvSpPr/>
          <p:nvPr/>
        </p:nvSpPr>
        <p:spPr bwMode="auto">
          <a:xfrm>
            <a:off x="1600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6" name="Ellipse 215"/>
          <p:cNvSpPr/>
          <p:nvPr/>
        </p:nvSpPr>
        <p:spPr bwMode="auto">
          <a:xfrm>
            <a:off x="1600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7" name="Ellipse 216"/>
          <p:cNvSpPr/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8" name="Ellipse 217"/>
          <p:cNvSpPr/>
          <p:nvPr/>
        </p:nvSpPr>
        <p:spPr bwMode="auto">
          <a:xfrm>
            <a:off x="1676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19" name="Rechteck 218"/>
          <p:cNvSpPr/>
          <p:nvPr/>
        </p:nvSpPr>
        <p:spPr bwMode="auto">
          <a:xfrm>
            <a:off x="17526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0" name="Rechteck 219"/>
          <p:cNvSpPr/>
          <p:nvPr/>
        </p:nvSpPr>
        <p:spPr bwMode="auto">
          <a:xfrm>
            <a:off x="175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1" name="Ellipse 220"/>
          <p:cNvSpPr/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2" name="Ellipse 221"/>
          <p:cNvSpPr/>
          <p:nvPr/>
        </p:nvSpPr>
        <p:spPr bwMode="auto">
          <a:xfrm>
            <a:off x="1752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3" name="Ellipse 222"/>
          <p:cNvSpPr/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4" name="Ellipse 223"/>
          <p:cNvSpPr/>
          <p:nvPr/>
        </p:nvSpPr>
        <p:spPr bwMode="auto">
          <a:xfrm>
            <a:off x="1828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5" name="Rechteck 224"/>
          <p:cNvSpPr/>
          <p:nvPr/>
        </p:nvSpPr>
        <p:spPr bwMode="auto">
          <a:xfrm>
            <a:off x="19050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6" name="Rechteck 225"/>
          <p:cNvSpPr/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7" name="Ellipse 226"/>
          <p:cNvSpPr/>
          <p:nvPr/>
        </p:nvSpPr>
        <p:spPr bwMode="auto">
          <a:xfrm>
            <a:off x="1905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28" name="Ellipse 227"/>
          <p:cNvSpPr/>
          <p:nvPr/>
        </p:nvSpPr>
        <p:spPr bwMode="auto">
          <a:xfrm>
            <a:off x="1905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29" name="Ellipse 228"/>
          <p:cNvSpPr/>
          <p:nvPr/>
        </p:nvSpPr>
        <p:spPr bwMode="auto">
          <a:xfrm>
            <a:off x="1981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30" name="Ellipse 229"/>
          <p:cNvSpPr/>
          <p:nvPr/>
        </p:nvSpPr>
        <p:spPr bwMode="auto">
          <a:xfrm>
            <a:off x="1981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38" name="Textfeld 237"/>
          <p:cNvSpPr txBox="1"/>
          <p:nvPr/>
        </p:nvSpPr>
        <p:spPr>
          <a:xfrm>
            <a:off x="3429000" y="3962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239" name="Textfeld 238"/>
          <p:cNvSpPr txBox="1"/>
          <p:nvPr/>
        </p:nvSpPr>
        <p:spPr>
          <a:xfrm>
            <a:off x="4572000" y="41910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166" name="Rechteck 165"/>
          <p:cNvSpPr/>
          <p:nvPr/>
        </p:nvSpPr>
        <p:spPr bwMode="auto">
          <a:xfrm flipV="1"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7" name="Rechteck 166"/>
          <p:cNvSpPr/>
          <p:nvPr/>
        </p:nvSpPr>
        <p:spPr bwMode="auto">
          <a:xfrm flipV="1"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8" name="Rechteck 167"/>
          <p:cNvSpPr/>
          <p:nvPr/>
        </p:nvSpPr>
        <p:spPr bwMode="auto">
          <a:xfrm flipV="1">
            <a:off x="5867400" y="54102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1" name="Rechteck 200"/>
          <p:cNvSpPr/>
          <p:nvPr/>
        </p:nvSpPr>
        <p:spPr bwMode="auto">
          <a:xfrm flipV="1">
            <a:off x="5867400" y="4876800"/>
            <a:ext cx="762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6" name="Rechteck 205"/>
          <p:cNvSpPr/>
          <p:nvPr/>
        </p:nvSpPr>
        <p:spPr bwMode="auto">
          <a:xfrm flipV="1">
            <a:off x="58674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0" name="Rechteck 239"/>
          <p:cNvSpPr/>
          <p:nvPr/>
        </p:nvSpPr>
        <p:spPr bwMode="auto">
          <a:xfrm flipV="1">
            <a:off x="58674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1" name="Ellipse 240"/>
          <p:cNvSpPr/>
          <p:nvPr/>
        </p:nvSpPr>
        <p:spPr bwMode="auto">
          <a:xfrm flipV="1">
            <a:off x="5867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2" name="Ellipse 241"/>
          <p:cNvSpPr/>
          <p:nvPr/>
        </p:nvSpPr>
        <p:spPr bwMode="auto">
          <a:xfrm flipV="1">
            <a:off x="5867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3" name="Ellipse 242"/>
          <p:cNvSpPr/>
          <p:nvPr/>
        </p:nvSpPr>
        <p:spPr bwMode="auto">
          <a:xfrm flipV="1">
            <a:off x="5943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4" name="Ellipse 243"/>
          <p:cNvSpPr/>
          <p:nvPr/>
        </p:nvSpPr>
        <p:spPr bwMode="auto">
          <a:xfrm flipV="1">
            <a:off x="5943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5" name="Rechteck 244"/>
          <p:cNvSpPr/>
          <p:nvPr/>
        </p:nvSpPr>
        <p:spPr bwMode="auto">
          <a:xfrm flipV="1">
            <a:off x="60198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6" name="Rechteck 245"/>
          <p:cNvSpPr/>
          <p:nvPr/>
        </p:nvSpPr>
        <p:spPr bwMode="auto">
          <a:xfrm flipV="1">
            <a:off x="60198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7" name="Ellipse 246"/>
          <p:cNvSpPr/>
          <p:nvPr/>
        </p:nvSpPr>
        <p:spPr bwMode="auto">
          <a:xfrm flipV="1">
            <a:off x="60198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48" name="Ellipse 247"/>
          <p:cNvSpPr/>
          <p:nvPr/>
        </p:nvSpPr>
        <p:spPr bwMode="auto">
          <a:xfrm flipV="1">
            <a:off x="60198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49" name="Ellipse 248"/>
          <p:cNvSpPr/>
          <p:nvPr/>
        </p:nvSpPr>
        <p:spPr bwMode="auto">
          <a:xfrm flipV="1">
            <a:off x="6096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0" name="Ellipse 249"/>
          <p:cNvSpPr/>
          <p:nvPr/>
        </p:nvSpPr>
        <p:spPr bwMode="auto">
          <a:xfrm flipV="1">
            <a:off x="6096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1" name="Rechteck 250"/>
          <p:cNvSpPr/>
          <p:nvPr/>
        </p:nvSpPr>
        <p:spPr bwMode="auto">
          <a:xfrm flipV="1"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2" name="Rechteck 251"/>
          <p:cNvSpPr/>
          <p:nvPr/>
        </p:nvSpPr>
        <p:spPr bwMode="auto">
          <a:xfrm flipV="1">
            <a:off x="6172200" y="5029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3" name="Ellipse 252"/>
          <p:cNvSpPr/>
          <p:nvPr/>
        </p:nvSpPr>
        <p:spPr bwMode="auto">
          <a:xfrm flipV="1">
            <a:off x="61722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4" name="Ellipse 253"/>
          <p:cNvSpPr/>
          <p:nvPr/>
        </p:nvSpPr>
        <p:spPr bwMode="auto">
          <a:xfrm flipV="1">
            <a:off x="61722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55" name="Ellipse 254"/>
          <p:cNvSpPr/>
          <p:nvPr/>
        </p:nvSpPr>
        <p:spPr bwMode="auto">
          <a:xfrm flipV="1">
            <a:off x="62484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56" name="Ellipse 255"/>
          <p:cNvSpPr/>
          <p:nvPr/>
        </p:nvSpPr>
        <p:spPr bwMode="auto">
          <a:xfrm flipV="1">
            <a:off x="62484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cxnSp>
        <p:nvCxnSpPr>
          <p:cNvPr id="179" name="Gerade Verbindung 27"/>
          <p:cNvCxnSpPr/>
          <p:nvPr/>
        </p:nvCxnSpPr>
        <p:spPr bwMode="auto">
          <a:xfrm>
            <a:off x="1828800" y="3124200"/>
            <a:ext cx="4572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Textfeld 179"/>
          <p:cNvSpPr txBox="1"/>
          <p:nvPr/>
        </p:nvSpPr>
        <p:spPr>
          <a:xfrm>
            <a:off x="3276600" y="3124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cxnSp>
        <p:nvCxnSpPr>
          <p:cNvPr id="181" name="Gerade Verbindung 15"/>
          <p:cNvCxnSpPr/>
          <p:nvPr/>
        </p:nvCxnSpPr>
        <p:spPr bwMode="auto">
          <a:xfrm>
            <a:off x="990600" y="57912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" name="Ellipse 152"/>
          <p:cNvSpPr/>
          <p:nvPr/>
        </p:nvSpPr>
        <p:spPr bwMode="auto">
          <a:xfrm>
            <a:off x="21336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54" name="Ellipse 153"/>
          <p:cNvSpPr/>
          <p:nvPr/>
        </p:nvSpPr>
        <p:spPr bwMode="auto">
          <a:xfrm>
            <a:off x="21336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55" name="Ellipse 154"/>
          <p:cNvSpPr/>
          <p:nvPr/>
        </p:nvSpPr>
        <p:spPr bwMode="auto">
          <a:xfrm>
            <a:off x="2286000" y="49530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56" name="Ellipse 155"/>
          <p:cNvSpPr/>
          <p:nvPr/>
        </p:nvSpPr>
        <p:spPr bwMode="auto">
          <a:xfrm>
            <a:off x="2286000" y="54102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57" name="Ellipse 156"/>
          <p:cNvSpPr/>
          <p:nvPr/>
        </p:nvSpPr>
        <p:spPr bwMode="auto">
          <a:xfrm>
            <a:off x="16764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58" name="Ellipse 157"/>
          <p:cNvSpPr/>
          <p:nvPr/>
        </p:nvSpPr>
        <p:spPr bwMode="auto">
          <a:xfrm>
            <a:off x="16764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59" name="Ellipse 158"/>
          <p:cNvSpPr/>
          <p:nvPr/>
        </p:nvSpPr>
        <p:spPr bwMode="auto">
          <a:xfrm>
            <a:off x="18288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60" name="Ellipse 159"/>
          <p:cNvSpPr/>
          <p:nvPr/>
        </p:nvSpPr>
        <p:spPr bwMode="auto">
          <a:xfrm>
            <a:off x="18288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61" name="Ellipse 160"/>
          <p:cNvSpPr/>
          <p:nvPr/>
        </p:nvSpPr>
        <p:spPr bwMode="auto">
          <a:xfrm>
            <a:off x="1981200" y="48768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62" name="Ellipse 161"/>
          <p:cNvSpPr/>
          <p:nvPr/>
        </p:nvSpPr>
        <p:spPr bwMode="auto">
          <a:xfrm>
            <a:off x="1981200" y="5486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2099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Zustand Q = 1/QN = 0 wird hergestellt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62484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121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Ellipse 191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3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Gruppieren 194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197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6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19812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51054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cxnSp>
        <p:nvCxnSpPr>
          <p:cNvPr id="64" name="Gerade Verbindung 63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28956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grpSp>
        <p:nvGrpSpPr>
          <p:cNvPr id="63" name="Gruppieren 62"/>
          <p:cNvGrpSpPr/>
          <p:nvPr/>
        </p:nvGrpSpPr>
        <p:grpSpPr>
          <a:xfrm>
            <a:off x="4419600" y="2971800"/>
            <a:ext cx="1828800" cy="2590800"/>
            <a:chOff x="4419600" y="2971800"/>
            <a:chExt cx="1828800" cy="2590800"/>
          </a:xfrm>
        </p:grpSpPr>
        <p:cxnSp>
          <p:nvCxnSpPr>
            <p:cNvPr id="67" name="Gerade Verbindung 66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Ellipse 87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0" name="Gerade Verbindung 89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" name="Gruppieren 92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95" name="Gerade Verbindung 94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Gerade Verbindung 95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4" name="Gerade Verbindung 93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uppieren 102"/>
          <p:cNvGrpSpPr/>
          <p:nvPr/>
        </p:nvGrpSpPr>
        <p:grpSpPr>
          <a:xfrm flipH="1">
            <a:off x="1981200" y="2971800"/>
            <a:ext cx="1828800" cy="2590800"/>
            <a:chOff x="4419600" y="2971800"/>
            <a:chExt cx="1828800" cy="2590800"/>
          </a:xfrm>
        </p:grpSpPr>
        <p:cxnSp>
          <p:nvCxnSpPr>
            <p:cNvPr id="104" name="Gerade Verbindung 103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113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6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30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4" name="Ellipse 143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5" name="Gerade Verbindung 144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7" name="Gruppieren 146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149" name="Gerade Verbindung 148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Gerade Verbindung 149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Gerade Verbindung 150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Gerade Verbindung 151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Gerade Verbindung 152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Gerade Verbindung 153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Gerade Verbindung 154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48" name="Gerade Verbindung 147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6" name="Textfeld 155"/>
          <p:cNvSpPr txBox="1"/>
          <p:nvPr/>
        </p:nvSpPr>
        <p:spPr>
          <a:xfrm>
            <a:off x="5105400" y="44196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157" name="Textfeld 156"/>
          <p:cNvSpPr txBox="1"/>
          <p:nvPr/>
        </p:nvSpPr>
        <p:spPr>
          <a:xfrm>
            <a:off x="2687897" y="44196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9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Read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 err="1" smtClean="0"/>
              <a:t>Lesen</a:t>
            </a:r>
            <a:r>
              <a:rPr lang="en-US" dirty="0" smtClean="0"/>
              <a:t> von SRAM-</a:t>
            </a:r>
            <a:r>
              <a:rPr lang="en-US" dirty="0" err="1" smtClean="0"/>
              <a:t>Zellen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62484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121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Ellipse 191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3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Gruppieren 194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197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6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19812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51054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cxnSp>
        <p:nvCxnSpPr>
          <p:cNvPr id="64" name="Gerade Verbindung 63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28956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grpSp>
        <p:nvGrpSpPr>
          <p:cNvPr id="63" name="Gruppieren 62"/>
          <p:cNvGrpSpPr/>
          <p:nvPr/>
        </p:nvGrpSpPr>
        <p:grpSpPr>
          <a:xfrm>
            <a:off x="4419600" y="2971800"/>
            <a:ext cx="1828800" cy="2590800"/>
            <a:chOff x="4419600" y="2971800"/>
            <a:chExt cx="1828800" cy="2590800"/>
          </a:xfrm>
        </p:grpSpPr>
        <p:cxnSp>
          <p:nvCxnSpPr>
            <p:cNvPr id="67" name="Gerade Verbindung 66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Ellipse 87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0" name="Gerade Verbindung 89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" name="Gruppieren 92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95" name="Gerade Verbindung 94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Gerade Verbindung 95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4" name="Gerade Verbindung 93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uppieren 102"/>
          <p:cNvGrpSpPr/>
          <p:nvPr/>
        </p:nvGrpSpPr>
        <p:grpSpPr>
          <a:xfrm flipH="1">
            <a:off x="1981200" y="2971800"/>
            <a:ext cx="1828800" cy="2590800"/>
            <a:chOff x="4419600" y="2971800"/>
            <a:chExt cx="1828800" cy="2590800"/>
          </a:xfrm>
        </p:grpSpPr>
        <p:cxnSp>
          <p:nvCxnSpPr>
            <p:cNvPr id="104" name="Gerade Verbindung 103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113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6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30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4" name="Ellipse 143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5" name="Gerade Verbindung 144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7" name="Gruppieren 146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149" name="Gerade Verbindung 148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Gerade Verbindung 149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Gerade Verbindung 150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Gerade Verbindung 151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Gerade Verbindung 152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Gerade Verbindung 153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Gerade Verbindung 154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48" name="Gerade Verbindung 147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1" name="Textfeld 170"/>
          <p:cNvSpPr txBox="1"/>
          <p:nvPr/>
        </p:nvSpPr>
        <p:spPr>
          <a:xfrm>
            <a:off x="578457" y="2743200"/>
            <a:ext cx="1197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Read/write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8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Read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Annahme: bit-Linien haben große Kapazitäten</a:t>
            </a:r>
          </a:p>
          <a:p>
            <a:r>
              <a:rPr lang="de-DE" dirty="0" smtClean="0"/>
              <a:t>Die Bitlinien sind ungünstig aufgeladen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62484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121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Ellipse 191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3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Gruppieren 194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197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6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19812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51054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cxnSp>
        <p:nvCxnSpPr>
          <p:cNvPr id="64" name="Gerade Verbindung 63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28956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grpSp>
        <p:nvGrpSpPr>
          <p:cNvPr id="63" name="Gruppieren 62"/>
          <p:cNvGrpSpPr/>
          <p:nvPr/>
        </p:nvGrpSpPr>
        <p:grpSpPr>
          <a:xfrm>
            <a:off x="4419600" y="2971800"/>
            <a:ext cx="1828800" cy="2590800"/>
            <a:chOff x="4419600" y="2971800"/>
            <a:chExt cx="1828800" cy="2590800"/>
          </a:xfrm>
        </p:grpSpPr>
        <p:cxnSp>
          <p:nvCxnSpPr>
            <p:cNvPr id="67" name="Gerade Verbindung 66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Ellipse 87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0" name="Gerade Verbindung 89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" name="Gruppieren 92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95" name="Gerade Verbindung 94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Gerade Verbindung 95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4" name="Gerade Verbindung 93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uppieren 102"/>
          <p:cNvGrpSpPr/>
          <p:nvPr/>
        </p:nvGrpSpPr>
        <p:grpSpPr>
          <a:xfrm flipH="1">
            <a:off x="1981200" y="2971800"/>
            <a:ext cx="1828800" cy="2590800"/>
            <a:chOff x="4419600" y="2971800"/>
            <a:chExt cx="1828800" cy="2590800"/>
          </a:xfrm>
        </p:grpSpPr>
        <p:cxnSp>
          <p:nvCxnSpPr>
            <p:cNvPr id="104" name="Gerade Verbindung 103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113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6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30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4" name="Ellipse 143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5" name="Gerade Verbindung 144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7" name="Gruppieren 146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149" name="Gerade Verbindung 148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Gerade Verbindung 149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Gerade Verbindung 150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Gerade Verbindung 151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Gerade Verbindung 152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Gerade Verbindung 153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Gerade Verbindung 154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48" name="Gerade Verbindung 147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uppieren 26"/>
          <p:cNvGrpSpPr/>
          <p:nvPr/>
        </p:nvGrpSpPr>
        <p:grpSpPr>
          <a:xfrm>
            <a:off x="6248400" y="4953000"/>
            <a:ext cx="1371600" cy="762000"/>
            <a:chOff x="6248400" y="4953000"/>
            <a:chExt cx="1371600" cy="762000"/>
          </a:xfrm>
        </p:grpSpPr>
        <p:cxnSp>
          <p:nvCxnSpPr>
            <p:cNvPr id="6" name="Gerade Verbindung 5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Rechteck 12"/>
          <p:cNvSpPr/>
          <p:nvPr/>
        </p:nvSpPr>
        <p:spPr bwMode="auto">
          <a:xfrm>
            <a:off x="6781800" y="1600200"/>
            <a:ext cx="4572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Gerade Verbindung 16"/>
          <p:cNvCxnSpPr/>
          <p:nvPr/>
        </p:nvCxnSpPr>
        <p:spPr bwMode="auto">
          <a:xfrm flipV="1">
            <a:off x="6781800" y="914400"/>
            <a:ext cx="981635" cy="67683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Gerade Verbindung 157"/>
          <p:cNvCxnSpPr/>
          <p:nvPr/>
        </p:nvCxnSpPr>
        <p:spPr bwMode="auto">
          <a:xfrm flipV="1">
            <a:off x="7239000" y="914400"/>
            <a:ext cx="981635" cy="67683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Gerade Verbindung 158"/>
          <p:cNvCxnSpPr/>
          <p:nvPr/>
        </p:nvCxnSpPr>
        <p:spPr bwMode="auto">
          <a:xfrm flipV="1">
            <a:off x="7239000" y="1447800"/>
            <a:ext cx="981635" cy="67683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0" name="Rechteck 159"/>
          <p:cNvSpPr/>
          <p:nvPr/>
        </p:nvSpPr>
        <p:spPr bwMode="auto">
          <a:xfrm>
            <a:off x="5334000" y="1600200"/>
            <a:ext cx="4572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1" name="Gerade Verbindung 160"/>
          <p:cNvCxnSpPr/>
          <p:nvPr/>
        </p:nvCxnSpPr>
        <p:spPr bwMode="auto">
          <a:xfrm flipV="1">
            <a:off x="5334000" y="914400"/>
            <a:ext cx="981635" cy="67683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Gerade Verbindung 161"/>
          <p:cNvCxnSpPr/>
          <p:nvPr/>
        </p:nvCxnSpPr>
        <p:spPr bwMode="auto">
          <a:xfrm flipV="1">
            <a:off x="5791200" y="914400"/>
            <a:ext cx="981635" cy="67683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Gerade Verbindung 162"/>
          <p:cNvCxnSpPr/>
          <p:nvPr/>
        </p:nvCxnSpPr>
        <p:spPr bwMode="auto">
          <a:xfrm flipV="1">
            <a:off x="5791200" y="1447800"/>
            <a:ext cx="981635" cy="67683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6019800" y="175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>
            <a:off x="6324600" y="1524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Gerade Verbindung 163"/>
          <p:cNvCxnSpPr/>
          <p:nvPr/>
        </p:nvCxnSpPr>
        <p:spPr bwMode="auto">
          <a:xfrm>
            <a:off x="6477000" y="1524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Gerade Verbindung 164"/>
          <p:cNvCxnSpPr/>
          <p:nvPr/>
        </p:nvCxnSpPr>
        <p:spPr bwMode="auto">
          <a:xfrm>
            <a:off x="6477000" y="175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6" name="Gruppieren 165"/>
          <p:cNvGrpSpPr/>
          <p:nvPr/>
        </p:nvGrpSpPr>
        <p:grpSpPr>
          <a:xfrm>
            <a:off x="609600" y="4953000"/>
            <a:ext cx="1371600" cy="762000"/>
            <a:chOff x="6248400" y="4953000"/>
            <a:chExt cx="1371600" cy="762000"/>
          </a:xfrm>
        </p:grpSpPr>
        <p:cxnSp>
          <p:nvCxnSpPr>
            <p:cNvPr id="167" name="Gerade Verbindung 166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Gerade Verbindung 169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1" name="Textfeld 170"/>
          <p:cNvSpPr txBox="1"/>
          <p:nvPr/>
        </p:nvSpPr>
        <p:spPr>
          <a:xfrm>
            <a:off x="1600200" y="50292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72" name="Textfeld 171"/>
          <p:cNvSpPr txBox="1"/>
          <p:nvPr/>
        </p:nvSpPr>
        <p:spPr>
          <a:xfrm>
            <a:off x="6477000" y="50292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73" name="Textfeld 172"/>
          <p:cNvSpPr txBox="1"/>
          <p:nvPr/>
        </p:nvSpPr>
        <p:spPr>
          <a:xfrm>
            <a:off x="6400800" y="4038600"/>
            <a:ext cx="1284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Anfangszustand</a:t>
            </a:r>
            <a:endParaRPr lang="en-US" dirty="0"/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6629400" y="44196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Textfeld 173"/>
          <p:cNvSpPr txBox="1"/>
          <p:nvPr/>
        </p:nvSpPr>
        <p:spPr>
          <a:xfrm>
            <a:off x="578457" y="2743200"/>
            <a:ext cx="1197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Read/write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Read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Read </a:t>
            </a:r>
            <a:r>
              <a:rPr lang="de-DE" dirty="0" err="1" smtClean="0"/>
              <a:t>line</a:t>
            </a:r>
            <a:r>
              <a:rPr lang="de-DE" dirty="0" smtClean="0"/>
              <a:t> wird geschaltet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62484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121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Ellipse 191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3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Gruppieren 194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197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6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19812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51054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cxnSp>
        <p:nvCxnSpPr>
          <p:cNvPr id="64" name="Gerade Verbindung 63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28956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grpSp>
        <p:nvGrpSpPr>
          <p:cNvPr id="63" name="Gruppieren 62"/>
          <p:cNvGrpSpPr/>
          <p:nvPr/>
        </p:nvGrpSpPr>
        <p:grpSpPr>
          <a:xfrm>
            <a:off x="4419600" y="2971800"/>
            <a:ext cx="1828800" cy="2590800"/>
            <a:chOff x="4419600" y="2971800"/>
            <a:chExt cx="1828800" cy="2590800"/>
          </a:xfrm>
        </p:grpSpPr>
        <p:cxnSp>
          <p:nvCxnSpPr>
            <p:cNvPr id="67" name="Gerade Verbindung 66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Ellipse 87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0" name="Gerade Verbindung 89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" name="Gruppieren 92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95" name="Gerade Verbindung 94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Gerade Verbindung 95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4" name="Gerade Verbindung 93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uppieren 102"/>
          <p:cNvGrpSpPr/>
          <p:nvPr/>
        </p:nvGrpSpPr>
        <p:grpSpPr>
          <a:xfrm flipH="1">
            <a:off x="1981200" y="2971800"/>
            <a:ext cx="1828800" cy="2590800"/>
            <a:chOff x="4419600" y="2971800"/>
            <a:chExt cx="1828800" cy="2590800"/>
          </a:xfrm>
        </p:grpSpPr>
        <p:cxnSp>
          <p:nvCxnSpPr>
            <p:cNvPr id="104" name="Gerade Verbindung 103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113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6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30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4" name="Ellipse 143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5" name="Gerade Verbindung 144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7" name="Gruppieren 146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149" name="Gerade Verbindung 148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Gerade Verbindung 149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Gerade Verbindung 150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Gerade Verbindung 151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Gerade Verbindung 152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Gerade Verbindung 153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Gerade Verbindung 154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48" name="Gerade Verbindung 147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uppieren 26"/>
          <p:cNvGrpSpPr/>
          <p:nvPr/>
        </p:nvGrpSpPr>
        <p:grpSpPr>
          <a:xfrm>
            <a:off x="6248400" y="4953000"/>
            <a:ext cx="1371600" cy="762000"/>
            <a:chOff x="6248400" y="4953000"/>
            <a:chExt cx="1371600" cy="762000"/>
          </a:xfrm>
        </p:grpSpPr>
        <p:cxnSp>
          <p:nvCxnSpPr>
            <p:cNvPr id="6" name="Gerade Verbindung 5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6" name="Gruppieren 165"/>
          <p:cNvGrpSpPr/>
          <p:nvPr/>
        </p:nvGrpSpPr>
        <p:grpSpPr>
          <a:xfrm>
            <a:off x="609600" y="4953000"/>
            <a:ext cx="1371600" cy="762000"/>
            <a:chOff x="6248400" y="4953000"/>
            <a:chExt cx="1371600" cy="762000"/>
          </a:xfrm>
        </p:grpSpPr>
        <p:cxnSp>
          <p:nvCxnSpPr>
            <p:cNvPr id="167" name="Gerade Verbindung 166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Gerade Verbindung 169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1" name="Textfeld 170"/>
          <p:cNvSpPr txBox="1"/>
          <p:nvPr/>
        </p:nvSpPr>
        <p:spPr>
          <a:xfrm>
            <a:off x="1600200" y="50292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72" name="Textfeld 171"/>
          <p:cNvSpPr txBox="1"/>
          <p:nvPr/>
        </p:nvSpPr>
        <p:spPr>
          <a:xfrm>
            <a:off x="6477000" y="50292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043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Read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Problem</a:t>
            </a:r>
          </a:p>
          <a:p>
            <a:r>
              <a:rPr lang="de-DE" dirty="0" smtClean="0"/>
              <a:t>Tp2 leitet schwächer als T2</a:t>
            </a:r>
          </a:p>
          <a:p>
            <a:r>
              <a:rPr lang="de-DE" dirty="0" smtClean="0"/>
              <a:t>Tp2 muss C2 aufladen, wegen großer Kapazität C2 fließt viel Strom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62484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121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Ellipse 191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3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Gruppieren 194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197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6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19812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4992388" y="4038600"/>
            <a:ext cx="495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1-&gt;0</a:t>
            </a:r>
            <a:endParaRPr lang="de-DE" dirty="0"/>
          </a:p>
        </p:txBody>
      </p:sp>
      <p:cxnSp>
        <p:nvCxnSpPr>
          <p:cNvPr id="64" name="Gerade Verbindung 63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28956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?</a:t>
            </a:r>
            <a:endParaRPr lang="de-DE" dirty="0"/>
          </a:p>
        </p:txBody>
      </p:sp>
      <p:grpSp>
        <p:nvGrpSpPr>
          <p:cNvPr id="63" name="Gruppieren 62"/>
          <p:cNvGrpSpPr/>
          <p:nvPr/>
        </p:nvGrpSpPr>
        <p:grpSpPr>
          <a:xfrm>
            <a:off x="4419600" y="2971800"/>
            <a:ext cx="1828800" cy="2590800"/>
            <a:chOff x="4419600" y="2971800"/>
            <a:chExt cx="1828800" cy="2590800"/>
          </a:xfrm>
        </p:grpSpPr>
        <p:cxnSp>
          <p:nvCxnSpPr>
            <p:cNvPr id="67" name="Gerade Verbindung 66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Ellipse 87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0" name="Gerade Verbindung 89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" name="Gruppieren 92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95" name="Gerade Verbindung 94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Gerade Verbindung 95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4" name="Gerade Verbindung 93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uppieren 102"/>
          <p:cNvGrpSpPr/>
          <p:nvPr/>
        </p:nvGrpSpPr>
        <p:grpSpPr>
          <a:xfrm flipH="1">
            <a:off x="1981200" y="2971800"/>
            <a:ext cx="1828800" cy="2590800"/>
            <a:chOff x="4419600" y="2971800"/>
            <a:chExt cx="1828800" cy="2590800"/>
          </a:xfrm>
        </p:grpSpPr>
        <p:cxnSp>
          <p:nvCxnSpPr>
            <p:cNvPr id="104" name="Gerade Verbindung 103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113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6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30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4" name="Ellipse 143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5" name="Gerade Verbindung 144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7" name="Gruppieren 146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149" name="Gerade Verbindung 148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Gerade Verbindung 149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Gerade Verbindung 150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Gerade Verbindung 151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Gerade Verbindung 152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Gerade Verbindung 153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Gerade Verbindung 154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48" name="Gerade Verbindung 147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uppieren 26"/>
          <p:cNvGrpSpPr/>
          <p:nvPr/>
        </p:nvGrpSpPr>
        <p:grpSpPr>
          <a:xfrm>
            <a:off x="6248400" y="4953000"/>
            <a:ext cx="1371600" cy="762000"/>
            <a:chOff x="6248400" y="4953000"/>
            <a:chExt cx="1371600" cy="762000"/>
          </a:xfrm>
        </p:grpSpPr>
        <p:cxnSp>
          <p:nvCxnSpPr>
            <p:cNvPr id="6" name="Gerade Verbindung 5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6" name="Gruppieren 165"/>
          <p:cNvGrpSpPr/>
          <p:nvPr/>
        </p:nvGrpSpPr>
        <p:grpSpPr>
          <a:xfrm>
            <a:off x="609600" y="4953000"/>
            <a:ext cx="1371600" cy="762000"/>
            <a:chOff x="6248400" y="4953000"/>
            <a:chExt cx="1371600" cy="762000"/>
          </a:xfrm>
        </p:grpSpPr>
        <p:cxnSp>
          <p:nvCxnSpPr>
            <p:cNvPr id="167" name="Gerade Verbindung 166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Gerade Verbindung 169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1" name="Textfeld 170"/>
          <p:cNvSpPr txBox="1"/>
          <p:nvPr/>
        </p:nvSpPr>
        <p:spPr>
          <a:xfrm>
            <a:off x="1600200" y="50292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72" name="Textfeld 171"/>
          <p:cNvSpPr txBox="1"/>
          <p:nvPr/>
        </p:nvSpPr>
        <p:spPr>
          <a:xfrm>
            <a:off x="6477000" y="50292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4" name="Freihandform 3"/>
          <p:cNvSpPr/>
          <p:nvPr/>
        </p:nvSpPr>
        <p:spPr bwMode="auto">
          <a:xfrm>
            <a:off x="5156644" y="3455894"/>
            <a:ext cx="1566885" cy="1782482"/>
          </a:xfrm>
          <a:custGeom>
            <a:avLst/>
            <a:gdLst>
              <a:gd name="connsiteX0" fmla="*/ 60815 w 1566885"/>
              <a:gd name="connsiteY0" fmla="*/ 0 h 1782482"/>
              <a:gd name="connsiteX1" fmla="*/ 60815 w 1566885"/>
              <a:gd name="connsiteY1" fmla="*/ 1075765 h 1782482"/>
              <a:gd name="connsiteX2" fmla="*/ 692827 w 1566885"/>
              <a:gd name="connsiteY2" fmla="*/ 1237130 h 1782482"/>
              <a:gd name="connsiteX3" fmla="*/ 948321 w 1566885"/>
              <a:gd name="connsiteY3" fmla="*/ 1707777 h 1782482"/>
              <a:gd name="connsiteX4" fmla="*/ 1566885 w 1566885"/>
              <a:gd name="connsiteY4" fmla="*/ 1775012 h 178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885" h="1782482">
                <a:moveTo>
                  <a:pt x="60815" y="0"/>
                </a:moveTo>
                <a:cubicBezTo>
                  <a:pt x="8147" y="434788"/>
                  <a:pt x="-44520" y="869577"/>
                  <a:pt x="60815" y="1075765"/>
                </a:cubicBezTo>
                <a:cubicBezTo>
                  <a:pt x="166150" y="1281953"/>
                  <a:pt x="544909" y="1131795"/>
                  <a:pt x="692827" y="1237130"/>
                </a:cubicBezTo>
                <a:cubicBezTo>
                  <a:pt x="840745" y="1342465"/>
                  <a:pt x="802645" y="1618130"/>
                  <a:pt x="948321" y="1707777"/>
                </a:cubicBezTo>
                <a:cubicBezTo>
                  <a:pt x="1093997" y="1797424"/>
                  <a:pt x="1330441" y="1786218"/>
                  <a:pt x="1566885" y="177501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Freihandform 6"/>
          <p:cNvSpPr/>
          <p:nvPr/>
        </p:nvSpPr>
        <p:spPr bwMode="auto">
          <a:xfrm>
            <a:off x="1438835" y="3854522"/>
            <a:ext cx="1635547" cy="1089655"/>
          </a:xfrm>
          <a:custGeom>
            <a:avLst/>
            <a:gdLst>
              <a:gd name="connsiteX0" fmla="*/ 0 w 1635547"/>
              <a:gd name="connsiteY0" fmla="*/ 1013313 h 1089655"/>
              <a:gd name="connsiteX1" fmla="*/ 107577 w 1635547"/>
              <a:gd name="connsiteY1" fmla="*/ 1013313 h 1089655"/>
              <a:gd name="connsiteX2" fmla="*/ 268941 w 1635547"/>
              <a:gd name="connsiteY2" fmla="*/ 219937 h 1089655"/>
              <a:gd name="connsiteX3" fmla="*/ 1519518 w 1635547"/>
              <a:gd name="connsiteY3" fmla="*/ 58572 h 1089655"/>
              <a:gd name="connsiteX4" fmla="*/ 1506071 w 1635547"/>
              <a:gd name="connsiteY4" fmla="*/ 1080549 h 108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547" h="1089655">
                <a:moveTo>
                  <a:pt x="0" y="1013313"/>
                </a:moveTo>
                <a:cubicBezTo>
                  <a:pt x="31377" y="1079427"/>
                  <a:pt x="62754" y="1145542"/>
                  <a:pt x="107577" y="1013313"/>
                </a:cubicBezTo>
                <a:cubicBezTo>
                  <a:pt x="152400" y="881084"/>
                  <a:pt x="33618" y="379060"/>
                  <a:pt x="268941" y="219937"/>
                </a:cubicBezTo>
                <a:cubicBezTo>
                  <a:pt x="504264" y="60814"/>
                  <a:pt x="1313330" y="-84863"/>
                  <a:pt x="1519518" y="58572"/>
                </a:cubicBezTo>
                <a:cubicBezTo>
                  <a:pt x="1725706" y="202007"/>
                  <a:pt x="1615888" y="641278"/>
                  <a:pt x="1506071" y="108054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3" name="Textfeld 172"/>
          <p:cNvSpPr txBox="1"/>
          <p:nvPr/>
        </p:nvSpPr>
        <p:spPr>
          <a:xfrm>
            <a:off x="4800600" y="350520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Tp2</a:t>
            </a:r>
            <a:endParaRPr lang="de-DE" dirty="0"/>
          </a:p>
        </p:txBody>
      </p:sp>
      <p:sp>
        <p:nvSpPr>
          <p:cNvPr id="174" name="Textfeld 173"/>
          <p:cNvSpPr txBox="1"/>
          <p:nvPr/>
        </p:nvSpPr>
        <p:spPr>
          <a:xfrm>
            <a:off x="5452680" y="42672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</a:t>
            </a:r>
            <a:endParaRPr lang="de-DE" dirty="0"/>
          </a:p>
        </p:txBody>
      </p:sp>
      <p:sp>
        <p:nvSpPr>
          <p:cNvPr id="175" name="Textfeld 174"/>
          <p:cNvSpPr txBox="1"/>
          <p:nvPr/>
        </p:nvSpPr>
        <p:spPr>
          <a:xfrm>
            <a:off x="7107497" y="54864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C2</a:t>
            </a:r>
            <a:endParaRPr lang="de-DE" dirty="0"/>
          </a:p>
        </p:txBody>
      </p:sp>
      <p:sp>
        <p:nvSpPr>
          <p:cNvPr id="176" name="Textfeld 175"/>
          <p:cNvSpPr txBox="1"/>
          <p:nvPr/>
        </p:nvSpPr>
        <p:spPr>
          <a:xfrm>
            <a:off x="5181600" y="4343400"/>
            <a:ext cx="304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652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Speicherelemente - Klassifizierung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1524000" y="1371600"/>
            <a:ext cx="6096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Halbleiterspeicher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762000" y="2209800"/>
            <a:ext cx="32766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Festwertspeicher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Nur-Lese Speicher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762000" y="2971800"/>
            <a:ext cx="1295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irreversibel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2743200" y="2971800"/>
            <a:ext cx="1295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reversibel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381000" y="3733800"/>
            <a:ext cx="762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ROM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1600200" y="3733800"/>
            <a:ext cx="762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PROM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2743200" y="3733800"/>
            <a:ext cx="762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EPROM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5486400" y="3733800"/>
            <a:ext cx="990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EEPROM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5486400" y="4419600"/>
            <a:ext cx="990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Flash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5486400" y="2209800"/>
            <a:ext cx="31242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Schreib-Lese Speicher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5486400" y="2971800"/>
            <a:ext cx="1524000" cy="381000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s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tatisches RAM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7086600" y="2971800"/>
            <a:ext cx="1524000" cy="381000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dynamisches RAM</a:t>
            </a:r>
          </a:p>
        </p:txBody>
      </p:sp>
      <p:sp>
        <p:nvSpPr>
          <p:cNvPr id="21" name="Rechteck 20"/>
          <p:cNvSpPr/>
          <p:nvPr/>
        </p:nvSpPr>
        <p:spPr bwMode="auto">
          <a:xfrm>
            <a:off x="7130567" y="5334000"/>
            <a:ext cx="990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/>
              <a:t>Fe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RAM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7130567" y="4876800"/>
            <a:ext cx="990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M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RAM</a:t>
            </a:r>
          </a:p>
        </p:txBody>
      </p:sp>
      <p:sp>
        <p:nvSpPr>
          <p:cNvPr id="23" name="Rechteck 22"/>
          <p:cNvSpPr/>
          <p:nvPr/>
        </p:nvSpPr>
        <p:spPr bwMode="auto">
          <a:xfrm>
            <a:off x="7130567" y="4419600"/>
            <a:ext cx="990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P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295400" y="5486400"/>
            <a:ext cx="1343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Flüchtig (volatile)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 bwMode="auto">
          <a:xfrm>
            <a:off x="228600" y="5410200"/>
            <a:ext cx="990600" cy="381000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228600" y="5867400"/>
            <a:ext cx="990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295400" y="5943600"/>
            <a:ext cx="1863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Permanent (non-volatile)</a:t>
            </a:r>
            <a:endParaRPr lang="de-DE" dirty="0"/>
          </a:p>
        </p:txBody>
      </p:sp>
      <p:cxnSp>
        <p:nvCxnSpPr>
          <p:cNvPr id="28" name="Gerade Verbindung mit Pfeil 27"/>
          <p:cNvCxnSpPr>
            <a:endCxn id="14" idx="0"/>
          </p:cNvCxnSpPr>
          <p:nvPr/>
        </p:nvCxnSpPr>
        <p:spPr bwMode="auto">
          <a:xfrm>
            <a:off x="3124200" y="33528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mit Pfeil 29"/>
          <p:cNvCxnSpPr>
            <a:stCxn id="14" idx="3"/>
            <a:endCxn id="15" idx="1"/>
          </p:cNvCxnSpPr>
          <p:nvPr/>
        </p:nvCxnSpPr>
        <p:spPr bwMode="auto">
          <a:xfrm>
            <a:off x="3505200" y="3924300"/>
            <a:ext cx="1981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52" name="Gerade Verbindung mit Pfeil 74751"/>
          <p:cNvCxnSpPr>
            <a:stCxn id="15" idx="2"/>
            <a:endCxn id="16" idx="0"/>
          </p:cNvCxnSpPr>
          <p:nvPr/>
        </p:nvCxnSpPr>
        <p:spPr bwMode="auto">
          <a:xfrm>
            <a:off x="5981700" y="41148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58" name="Textfeld 74757"/>
          <p:cNvSpPr txBox="1"/>
          <p:nvPr/>
        </p:nvSpPr>
        <p:spPr>
          <a:xfrm>
            <a:off x="2743200" y="4572000"/>
            <a:ext cx="1686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Löschbar mit UV-Licht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5257800" y="4800600"/>
            <a:ext cx="157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Elektrisch löschbar und programmierbar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1524000" y="4267200"/>
            <a:ext cx="1567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P. </a:t>
            </a:r>
            <a:r>
              <a:rPr lang="de-DE" dirty="0"/>
              <a:t>m</a:t>
            </a:r>
            <a:r>
              <a:rPr lang="de-DE" dirty="0" smtClean="0"/>
              <a:t>it spez. Geräten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0" y="4267200"/>
            <a:ext cx="163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Programmierung bei Herstellung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4300921" y="3352800"/>
            <a:ext cx="2735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Basiert auf rückgekoppelten Invertern</a:t>
            </a:r>
            <a:endParaRPr lang="de-DE" dirty="0"/>
          </a:p>
        </p:txBody>
      </p:sp>
      <p:sp>
        <p:nvSpPr>
          <p:cNvPr id="46" name="Textfeld 45"/>
          <p:cNvSpPr txBox="1"/>
          <p:nvPr/>
        </p:nvSpPr>
        <p:spPr>
          <a:xfrm>
            <a:off x="7010400" y="3352800"/>
            <a:ext cx="2000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Basiert auf Kondensatoren</a:t>
            </a:r>
            <a:endParaRPr lang="de-DE" dirty="0"/>
          </a:p>
        </p:txBody>
      </p:sp>
      <p:cxnSp>
        <p:nvCxnSpPr>
          <p:cNvPr id="24" name="Gerade Verbindung mit Pfeil 23"/>
          <p:cNvCxnSpPr/>
          <p:nvPr/>
        </p:nvCxnSpPr>
        <p:spPr bwMode="auto">
          <a:xfrm flipV="1">
            <a:off x="3505200" y="41148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mit Pfeil 41"/>
          <p:cNvCxnSpPr/>
          <p:nvPr/>
        </p:nvCxnSpPr>
        <p:spPr bwMode="auto">
          <a:xfrm>
            <a:off x="1066800" y="33528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mit Pfeil 47"/>
          <p:cNvCxnSpPr/>
          <p:nvPr/>
        </p:nvCxnSpPr>
        <p:spPr bwMode="auto">
          <a:xfrm>
            <a:off x="1828800" y="33528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feld 50"/>
          <p:cNvSpPr txBox="1"/>
          <p:nvPr/>
        </p:nvSpPr>
        <p:spPr>
          <a:xfrm>
            <a:off x="6858000" y="5715000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RAM-Erweiterungen</a:t>
            </a:r>
            <a:endParaRPr lang="de-DE" dirty="0"/>
          </a:p>
        </p:txBody>
      </p:sp>
      <p:sp>
        <p:nvSpPr>
          <p:cNvPr id="52" name="Rechteck 51"/>
          <p:cNvSpPr/>
          <p:nvPr/>
        </p:nvSpPr>
        <p:spPr>
          <a:xfrm>
            <a:off x="3352800" y="5257800"/>
            <a:ext cx="306846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ROM - read only memory</a:t>
            </a:r>
          </a:p>
          <a:p>
            <a:pPr algn="l"/>
            <a:r>
              <a:rPr lang="en-US" dirty="0" smtClean="0"/>
              <a:t>RAM - random access memory</a:t>
            </a:r>
          </a:p>
          <a:p>
            <a:pPr algn="l"/>
            <a:r>
              <a:rPr lang="en-US" dirty="0" smtClean="0"/>
              <a:t>PROM - programmable ROM</a:t>
            </a:r>
          </a:p>
          <a:p>
            <a:pPr algn="l"/>
            <a:r>
              <a:rPr lang="en-US" dirty="0" smtClean="0"/>
              <a:t>EPROM - electrically programmable ROM</a:t>
            </a:r>
          </a:p>
          <a:p>
            <a:pPr algn="l"/>
            <a:r>
              <a:rPr lang="en-US" dirty="0" err="1" smtClean="0"/>
              <a:t>FeRAM</a:t>
            </a:r>
            <a:r>
              <a:rPr lang="en-US" dirty="0" smtClean="0"/>
              <a:t> - Ferroelectric RAM</a:t>
            </a:r>
          </a:p>
          <a:p>
            <a:pPr algn="l"/>
            <a:r>
              <a:rPr lang="en-US" dirty="0" smtClean="0"/>
              <a:t>MRAM - </a:t>
            </a:r>
            <a:r>
              <a:rPr lang="en-US" dirty="0" err="1" smtClean="0"/>
              <a:t>Magnetoresistive</a:t>
            </a:r>
            <a:r>
              <a:rPr lang="en-US" dirty="0" smtClean="0"/>
              <a:t> RAM</a:t>
            </a:r>
          </a:p>
          <a:p>
            <a:pPr algn="l"/>
            <a:r>
              <a:rPr lang="en-US" dirty="0" smtClean="0"/>
              <a:t>PRAM - Phase-change RAM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D9343-E757-473A-B365-895B83CA8D9D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44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Read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Problem</a:t>
            </a:r>
          </a:p>
          <a:p>
            <a:r>
              <a:rPr lang="de-DE" dirty="0"/>
              <a:t>Tp2 leitet schwächer als T2</a:t>
            </a:r>
          </a:p>
          <a:p>
            <a:r>
              <a:rPr lang="de-DE" dirty="0"/>
              <a:t>Tp2 muss C2 aufladen, wegen großer Kapazität C2 fließt viel Strom -&gt; Potential Q fällt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62484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121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Ellipse 191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3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Gruppieren 194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197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6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19812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51054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cxnSp>
        <p:nvCxnSpPr>
          <p:cNvPr id="64" name="Gerade Verbindung 63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2782588" y="4038600"/>
            <a:ext cx="495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?-&gt;1</a:t>
            </a:r>
            <a:endParaRPr lang="de-DE" dirty="0"/>
          </a:p>
        </p:txBody>
      </p:sp>
      <p:grpSp>
        <p:nvGrpSpPr>
          <p:cNvPr id="63" name="Gruppieren 62"/>
          <p:cNvGrpSpPr/>
          <p:nvPr/>
        </p:nvGrpSpPr>
        <p:grpSpPr>
          <a:xfrm>
            <a:off x="4419600" y="2971800"/>
            <a:ext cx="1828800" cy="2590800"/>
            <a:chOff x="4419600" y="2971800"/>
            <a:chExt cx="1828800" cy="2590800"/>
          </a:xfrm>
        </p:grpSpPr>
        <p:cxnSp>
          <p:nvCxnSpPr>
            <p:cNvPr id="67" name="Gerade Verbindung 66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Ellipse 87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0" name="Gerade Verbindung 89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" name="Gruppieren 92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95" name="Gerade Verbindung 94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Gerade Verbindung 95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4" name="Gerade Verbindung 93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uppieren 102"/>
          <p:cNvGrpSpPr/>
          <p:nvPr/>
        </p:nvGrpSpPr>
        <p:grpSpPr>
          <a:xfrm flipH="1">
            <a:off x="1981200" y="2971800"/>
            <a:ext cx="1828800" cy="2590800"/>
            <a:chOff x="4419600" y="2971800"/>
            <a:chExt cx="1828800" cy="2590800"/>
          </a:xfrm>
        </p:grpSpPr>
        <p:cxnSp>
          <p:nvCxnSpPr>
            <p:cNvPr id="104" name="Gerade Verbindung 103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113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6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30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4" name="Ellipse 143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5" name="Gerade Verbindung 144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7" name="Gruppieren 146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149" name="Gerade Verbindung 148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Gerade Verbindung 149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Gerade Verbindung 150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Gerade Verbindung 151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Gerade Verbindung 152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Gerade Verbindung 153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Gerade Verbindung 154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48" name="Gerade Verbindung 147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uppieren 26"/>
          <p:cNvGrpSpPr/>
          <p:nvPr/>
        </p:nvGrpSpPr>
        <p:grpSpPr>
          <a:xfrm>
            <a:off x="6248400" y="4953000"/>
            <a:ext cx="1371600" cy="762000"/>
            <a:chOff x="6248400" y="4953000"/>
            <a:chExt cx="1371600" cy="762000"/>
          </a:xfrm>
        </p:grpSpPr>
        <p:cxnSp>
          <p:nvCxnSpPr>
            <p:cNvPr id="6" name="Gerade Verbindung 5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6" name="Gruppieren 165"/>
          <p:cNvGrpSpPr/>
          <p:nvPr/>
        </p:nvGrpSpPr>
        <p:grpSpPr>
          <a:xfrm>
            <a:off x="609600" y="4953000"/>
            <a:ext cx="1371600" cy="762000"/>
            <a:chOff x="6248400" y="4953000"/>
            <a:chExt cx="1371600" cy="762000"/>
          </a:xfrm>
        </p:grpSpPr>
        <p:cxnSp>
          <p:nvCxnSpPr>
            <p:cNvPr id="167" name="Gerade Verbindung 166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Gerade Verbindung 169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1" name="Textfeld 170"/>
          <p:cNvSpPr txBox="1"/>
          <p:nvPr/>
        </p:nvSpPr>
        <p:spPr>
          <a:xfrm>
            <a:off x="1600200" y="50292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72" name="Textfeld 171"/>
          <p:cNvSpPr txBox="1"/>
          <p:nvPr/>
        </p:nvSpPr>
        <p:spPr>
          <a:xfrm>
            <a:off x="6477000" y="50292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4" name="Freihandform 3"/>
          <p:cNvSpPr/>
          <p:nvPr/>
        </p:nvSpPr>
        <p:spPr bwMode="auto">
          <a:xfrm>
            <a:off x="5156644" y="3455894"/>
            <a:ext cx="1566885" cy="1782482"/>
          </a:xfrm>
          <a:custGeom>
            <a:avLst/>
            <a:gdLst>
              <a:gd name="connsiteX0" fmla="*/ 60815 w 1566885"/>
              <a:gd name="connsiteY0" fmla="*/ 0 h 1782482"/>
              <a:gd name="connsiteX1" fmla="*/ 60815 w 1566885"/>
              <a:gd name="connsiteY1" fmla="*/ 1075765 h 1782482"/>
              <a:gd name="connsiteX2" fmla="*/ 692827 w 1566885"/>
              <a:gd name="connsiteY2" fmla="*/ 1237130 h 1782482"/>
              <a:gd name="connsiteX3" fmla="*/ 948321 w 1566885"/>
              <a:gd name="connsiteY3" fmla="*/ 1707777 h 1782482"/>
              <a:gd name="connsiteX4" fmla="*/ 1566885 w 1566885"/>
              <a:gd name="connsiteY4" fmla="*/ 1775012 h 178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885" h="1782482">
                <a:moveTo>
                  <a:pt x="60815" y="0"/>
                </a:moveTo>
                <a:cubicBezTo>
                  <a:pt x="8147" y="434788"/>
                  <a:pt x="-44520" y="869577"/>
                  <a:pt x="60815" y="1075765"/>
                </a:cubicBezTo>
                <a:cubicBezTo>
                  <a:pt x="166150" y="1281953"/>
                  <a:pt x="544909" y="1131795"/>
                  <a:pt x="692827" y="1237130"/>
                </a:cubicBezTo>
                <a:cubicBezTo>
                  <a:pt x="840745" y="1342465"/>
                  <a:pt x="802645" y="1618130"/>
                  <a:pt x="948321" y="1707777"/>
                </a:cubicBezTo>
                <a:cubicBezTo>
                  <a:pt x="1093997" y="1797424"/>
                  <a:pt x="1330441" y="1786218"/>
                  <a:pt x="1566885" y="177501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Freihandform 6"/>
          <p:cNvSpPr/>
          <p:nvPr/>
        </p:nvSpPr>
        <p:spPr bwMode="auto">
          <a:xfrm>
            <a:off x="1438835" y="3854522"/>
            <a:ext cx="1635547" cy="1089655"/>
          </a:xfrm>
          <a:custGeom>
            <a:avLst/>
            <a:gdLst>
              <a:gd name="connsiteX0" fmla="*/ 0 w 1635547"/>
              <a:gd name="connsiteY0" fmla="*/ 1013313 h 1089655"/>
              <a:gd name="connsiteX1" fmla="*/ 107577 w 1635547"/>
              <a:gd name="connsiteY1" fmla="*/ 1013313 h 1089655"/>
              <a:gd name="connsiteX2" fmla="*/ 268941 w 1635547"/>
              <a:gd name="connsiteY2" fmla="*/ 219937 h 1089655"/>
              <a:gd name="connsiteX3" fmla="*/ 1519518 w 1635547"/>
              <a:gd name="connsiteY3" fmla="*/ 58572 h 1089655"/>
              <a:gd name="connsiteX4" fmla="*/ 1506071 w 1635547"/>
              <a:gd name="connsiteY4" fmla="*/ 1080549 h 108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547" h="1089655">
                <a:moveTo>
                  <a:pt x="0" y="1013313"/>
                </a:moveTo>
                <a:cubicBezTo>
                  <a:pt x="31377" y="1079427"/>
                  <a:pt x="62754" y="1145542"/>
                  <a:pt x="107577" y="1013313"/>
                </a:cubicBezTo>
                <a:cubicBezTo>
                  <a:pt x="152400" y="881084"/>
                  <a:pt x="33618" y="379060"/>
                  <a:pt x="268941" y="219937"/>
                </a:cubicBezTo>
                <a:cubicBezTo>
                  <a:pt x="504264" y="60814"/>
                  <a:pt x="1313330" y="-84863"/>
                  <a:pt x="1519518" y="58572"/>
                </a:cubicBezTo>
                <a:cubicBezTo>
                  <a:pt x="1725706" y="202007"/>
                  <a:pt x="1615888" y="641278"/>
                  <a:pt x="1506071" y="108054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7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Textfeld 172"/>
          <p:cNvSpPr txBox="1"/>
          <p:nvPr/>
        </p:nvSpPr>
        <p:spPr>
          <a:xfrm>
            <a:off x="7107497" y="54864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C2</a:t>
            </a:r>
            <a:endParaRPr lang="de-DE" dirty="0"/>
          </a:p>
        </p:txBody>
      </p:sp>
      <p:sp>
        <p:nvSpPr>
          <p:cNvPr id="174" name="Textfeld 173"/>
          <p:cNvSpPr txBox="1"/>
          <p:nvPr/>
        </p:nvSpPr>
        <p:spPr>
          <a:xfrm>
            <a:off x="5181600" y="4343400"/>
            <a:ext cx="304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sp>
        <p:nvSpPr>
          <p:cNvPr id="176" name="Textfeld 175"/>
          <p:cNvSpPr txBox="1"/>
          <p:nvPr/>
        </p:nvSpPr>
        <p:spPr>
          <a:xfrm>
            <a:off x="2687897" y="44196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833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Read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Problem</a:t>
            </a:r>
          </a:p>
          <a:p>
            <a:r>
              <a:rPr lang="de-DE" dirty="0"/>
              <a:t>Tp2 leitet schwächer als T2</a:t>
            </a:r>
          </a:p>
          <a:p>
            <a:r>
              <a:rPr lang="de-DE" dirty="0"/>
              <a:t>Tp2 muss C2 aufladen, wegen großer Kapazität C2 fließt viel Strom -&gt; Potential Q fällt </a:t>
            </a:r>
            <a:r>
              <a:rPr lang="de-DE" dirty="0" smtClean="0"/>
              <a:t>-&gt; QN wird aufgeladen, RAM Zelle kippt um  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62484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121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Ellipse 191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3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Gruppieren 194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197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6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19812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51054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cxnSp>
        <p:nvCxnSpPr>
          <p:cNvPr id="64" name="Gerade Verbindung 63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28956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grpSp>
        <p:nvGrpSpPr>
          <p:cNvPr id="63" name="Gruppieren 62"/>
          <p:cNvGrpSpPr/>
          <p:nvPr/>
        </p:nvGrpSpPr>
        <p:grpSpPr>
          <a:xfrm>
            <a:off x="4419600" y="2971800"/>
            <a:ext cx="1828800" cy="2590800"/>
            <a:chOff x="4419600" y="2971800"/>
            <a:chExt cx="1828800" cy="2590800"/>
          </a:xfrm>
        </p:grpSpPr>
        <p:cxnSp>
          <p:nvCxnSpPr>
            <p:cNvPr id="67" name="Gerade Verbindung 66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Ellipse 87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0" name="Gerade Verbindung 89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" name="Gruppieren 92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95" name="Gerade Verbindung 94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Gerade Verbindung 95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4" name="Gerade Verbindung 93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4" name="Gerade Verbindung 103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 flipH="1">
            <a:off x="34290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 Verbindung 105"/>
          <p:cNvCxnSpPr/>
          <p:nvPr/>
        </p:nvCxnSpPr>
        <p:spPr bwMode="auto">
          <a:xfrm flipH="1">
            <a:off x="32004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106"/>
          <p:cNvCxnSpPr/>
          <p:nvPr/>
        </p:nvCxnSpPr>
        <p:spPr bwMode="auto">
          <a:xfrm flipH="1">
            <a:off x="32004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Gerade Verbindung 108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109"/>
          <p:cNvCxnSpPr/>
          <p:nvPr/>
        </p:nvCxnSpPr>
        <p:spPr bwMode="auto">
          <a:xfrm flipH="1">
            <a:off x="35052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Gerade Verbindung 110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 Verbindung 111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Gerade Verbindung 113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125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Gerade Verbindung 128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 Verbindung 130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31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32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Gerade Verbindung 135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Ellipse 143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5" name="Gerade Verbindung 144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Gerade Verbindung 145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7" name="Gruppieren 146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149" name="Gerade Verbindung 148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" name="Gerade Verbindung 154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8" name="Gerade Verbindung 147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uppieren 26"/>
          <p:cNvGrpSpPr/>
          <p:nvPr/>
        </p:nvGrpSpPr>
        <p:grpSpPr>
          <a:xfrm>
            <a:off x="6248400" y="4953000"/>
            <a:ext cx="1371600" cy="762000"/>
            <a:chOff x="6248400" y="4953000"/>
            <a:chExt cx="1371600" cy="762000"/>
          </a:xfrm>
        </p:grpSpPr>
        <p:cxnSp>
          <p:nvCxnSpPr>
            <p:cNvPr id="6" name="Gerade Verbindung 5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6" name="Gruppieren 165"/>
          <p:cNvGrpSpPr/>
          <p:nvPr/>
        </p:nvGrpSpPr>
        <p:grpSpPr>
          <a:xfrm>
            <a:off x="609600" y="4953000"/>
            <a:ext cx="1371600" cy="762000"/>
            <a:chOff x="6248400" y="4953000"/>
            <a:chExt cx="1371600" cy="762000"/>
          </a:xfrm>
        </p:grpSpPr>
        <p:cxnSp>
          <p:nvCxnSpPr>
            <p:cNvPr id="167" name="Gerade Verbindung 166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Gerade Verbindung 169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1" name="Textfeld 170"/>
          <p:cNvSpPr txBox="1"/>
          <p:nvPr/>
        </p:nvSpPr>
        <p:spPr>
          <a:xfrm>
            <a:off x="1600200" y="50292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72" name="Textfeld 171"/>
          <p:cNvSpPr txBox="1"/>
          <p:nvPr/>
        </p:nvSpPr>
        <p:spPr>
          <a:xfrm>
            <a:off x="6477000" y="50292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4" name="Freihandform 3"/>
          <p:cNvSpPr/>
          <p:nvPr/>
        </p:nvSpPr>
        <p:spPr bwMode="auto">
          <a:xfrm>
            <a:off x="5156644" y="3455894"/>
            <a:ext cx="1566885" cy="1782482"/>
          </a:xfrm>
          <a:custGeom>
            <a:avLst/>
            <a:gdLst>
              <a:gd name="connsiteX0" fmla="*/ 60815 w 1566885"/>
              <a:gd name="connsiteY0" fmla="*/ 0 h 1782482"/>
              <a:gd name="connsiteX1" fmla="*/ 60815 w 1566885"/>
              <a:gd name="connsiteY1" fmla="*/ 1075765 h 1782482"/>
              <a:gd name="connsiteX2" fmla="*/ 692827 w 1566885"/>
              <a:gd name="connsiteY2" fmla="*/ 1237130 h 1782482"/>
              <a:gd name="connsiteX3" fmla="*/ 948321 w 1566885"/>
              <a:gd name="connsiteY3" fmla="*/ 1707777 h 1782482"/>
              <a:gd name="connsiteX4" fmla="*/ 1566885 w 1566885"/>
              <a:gd name="connsiteY4" fmla="*/ 1775012 h 178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885" h="1782482">
                <a:moveTo>
                  <a:pt x="60815" y="0"/>
                </a:moveTo>
                <a:cubicBezTo>
                  <a:pt x="8147" y="434788"/>
                  <a:pt x="-44520" y="869577"/>
                  <a:pt x="60815" y="1075765"/>
                </a:cubicBezTo>
                <a:cubicBezTo>
                  <a:pt x="166150" y="1281953"/>
                  <a:pt x="544909" y="1131795"/>
                  <a:pt x="692827" y="1237130"/>
                </a:cubicBezTo>
                <a:cubicBezTo>
                  <a:pt x="840745" y="1342465"/>
                  <a:pt x="802645" y="1618130"/>
                  <a:pt x="948321" y="1707777"/>
                </a:cubicBezTo>
                <a:cubicBezTo>
                  <a:pt x="1093997" y="1797424"/>
                  <a:pt x="1330441" y="1786218"/>
                  <a:pt x="1566885" y="177501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Freihandform 6"/>
          <p:cNvSpPr/>
          <p:nvPr/>
        </p:nvSpPr>
        <p:spPr bwMode="auto">
          <a:xfrm>
            <a:off x="1438835" y="3854522"/>
            <a:ext cx="1635547" cy="1089655"/>
          </a:xfrm>
          <a:custGeom>
            <a:avLst/>
            <a:gdLst>
              <a:gd name="connsiteX0" fmla="*/ 0 w 1635547"/>
              <a:gd name="connsiteY0" fmla="*/ 1013313 h 1089655"/>
              <a:gd name="connsiteX1" fmla="*/ 107577 w 1635547"/>
              <a:gd name="connsiteY1" fmla="*/ 1013313 h 1089655"/>
              <a:gd name="connsiteX2" fmla="*/ 268941 w 1635547"/>
              <a:gd name="connsiteY2" fmla="*/ 219937 h 1089655"/>
              <a:gd name="connsiteX3" fmla="*/ 1519518 w 1635547"/>
              <a:gd name="connsiteY3" fmla="*/ 58572 h 1089655"/>
              <a:gd name="connsiteX4" fmla="*/ 1506071 w 1635547"/>
              <a:gd name="connsiteY4" fmla="*/ 1080549 h 108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547" h="1089655">
                <a:moveTo>
                  <a:pt x="0" y="1013313"/>
                </a:moveTo>
                <a:cubicBezTo>
                  <a:pt x="31377" y="1079427"/>
                  <a:pt x="62754" y="1145542"/>
                  <a:pt x="107577" y="1013313"/>
                </a:cubicBezTo>
                <a:cubicBezTo>
                  <a:pt x="152400" y="881084"/>
                  <a:pt x="33618" y="379060"/>
                  <a:pt x="268941" y="219937"/>
                </a:cubicBezTo>
                <a:cubicBezTo>
                  <a:pt x="504264" y="60814"/>
                  <a:pt x="1313330" y="-84863"/>
                  <a:pt x="1519518" y="58572"/>
                </a:cubicBezTo>
                <a:cubicBezTo>
                  <a:pt x="1725706" y="202007"/>
                  <a:pt x="1615888" y="641278"/>
                  <a:pt x="1506071" y="108054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3" name="Gerade Verbindung 172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Gerade Verbindung 173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Gerade Verbindung 174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Gerade Verbindung 175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4038600" y="381000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</a:t>
            </a:r>
            <a:endParaRPr lang="en-US" sz="2000" dirty="0"/>
          </a:p>
        </p:txBody>
      </p:sp>
      <p:cxnSp>
        <p:nvCxnSpPr>
          <p:cNvPr id="177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8" name="Textfeld 177"/>
          <p:cNvSpPr txBox="1"/>
          <p:nvPr/>
        </p:nvSpPr>
        <p:spPr>
          <a:xfrm>
            <a:off x="7107497" y="54864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C2</a:t>
            </a:r>
            <a:endParaRPr lang="de-DE" dirty="0"/>
          </a:p>
        </p:txBody>
      </p:sp>
      <p:sp>
        <p:nvSpPr>
          <p:cNvPr id="179" name="Textfeld 178"/>
          <p:cNvSpPr txBox="1"/>
          <p:nvPr/>
        </p:nvSpPr>
        <p:spPr>
          <a:xfrm>
            <a:off x="5181600" y="4343400"/>
            <a:ext cx="304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sp>
        <p:nvSpPr>
          <p:cNvPr id="180" name="Textfeld 179"/>
          <p:cNvSpPr txBox="1"/>
          <p:nvPr/>
        </p:nvSpPr>
        <p:spPr>
          <a:xfrm>
            <a:off x="2687897" y="44196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402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Read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RAM Zelle bleibt überschrieben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62484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121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Ellipse 191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3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Gruppieren 194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197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6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19812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51054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cxnSp>
        <p:nvCxnSpPr>
          <p:cNvPr id="64" name="Gerade Verbindung 63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28956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grpSp>
        <p:nvGrpSpPr>
          <p:cNvPr id="63" name="Gruppieren 62"/>
          <p:cNvGrpSpPr/>
          <p:nvPr/>
        </p:nvGrpSpPr>
        <p:grpSpPr>
          <a:xfrm>
            <a:off x="4419600" y="2971800"/>
            <a:ext cx="1828800" cy="2590800"/>
            <a:chOff x="4419600" y="2971800"/>
            <a:chExt cx="1828800" cy="2590800"/>
          </a:xfrm>
        </p:grpSpPr>
        <p:cxnSp>
          <p:nvCxnSpPr>
            <p:cNvPr id="67" name="Gerade Verbindung 66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Ellipse 87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0" name="Gerade Verbindung 89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" name="Gruppieren 92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95" name="Gerade Verbindung 94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Gerade Verbindung 95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4" name="Gerade Verbindung 93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uppieren 102"/>
          <p:cNvGrpSpPr/>
          <p:nvPr/>
        </p:nvGrpSpPr>
        <p:grpSpPr>
          <a:xfrm flipH="1">
            <a:off x="1981200" y="2971800"/>
            <a:ext cx="1828800" cy="2590800"/>
            <a:chOff x="4419600" y="2971800"/>
            <a:chExt cx="1828800" cy="2590800"/>
          </a:xfrm>
        </p:grpSpPr>
        <p:cxnSp>
          <p:nvCxnSpPr>
            <p:cNvPr id="104" name="Gerade Verbindung 103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113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6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30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4" name="Ellipse 143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5" name="Gerade Verbindung 144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7" name="Gruppieren 146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149" name="Gerade Verbindung 148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Gerade Verbindung 149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Gerade Verbindung 150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Gerade Verbindung 151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Gerade Verbindung 152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Gerade Verbindung 153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Gerade Verbindung 154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48" name="Gerade Verbindung 147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uppieren 26"/>
          <p:cNvGrpSpPr/>
          <p:nvPr/>
        </p:nvGrpSpPr>
        <p:grpSpPr>
          <a:xfrm>
            <a:off x="6248400" y="4953000"/>
            <a:ext cx="1371600" cy="762000"/>
            <a:chOff x="6248400" y="4953000"/>
            <a:chExt cx="1371600" cy="762000"/>
          </a:xfrm>
        </p:grpSpPr>
        <p:cxnSp>
          <p:nvCxnSpPr>
            <p:cNvPr id="6" name="Gerade Verbindung 5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6" name="Gruppieren 165"/>
          <p:cNvGrpSpPr/>
          <p:nvPr/>
        </p:nvGrpSpPr>
        <p:grpSpPr>
          <a:xfrm>
            <a:off x="609600" y="4953000"/>
            <a:ext cx="1371600" cy="762000"/>
            <a:chOff x="6248400" y="4953000"/>
            <a:chExt cx="1371600" cy="762000"/>
          </a:xfrm>
        </p:grpSpPr>
        <p:cxnSp>
          <p:nvCxnSpPr>
            <p:cNvPr id="167" name="Gerade Verbindung 166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Gerade Verbindung 169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1" name="Textfeld 170"/>
          <p:cNvSpPr txBox="1"/>
          <p:nvPr/>
        </p:nvSpPr>
        <p:spPr>
          <a:xfrm>
            <a:off x="1600200" y="50292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72" name="Textfeld 171"/>
          <p:cNvSpPr txBox="1"/>
          <p:nvPr/>
        </p:nvSpPr>
        <p:spPr>
          <a:xfrm>
            <a:off x="6477000" y="50292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cxnSp>
        <p:nvCxnSpPr>
          <p:cNvPr id="173" name="Gerade Verbindung 172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Gerade Verbindung 173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Gerade Verbindung 174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Gerade Verbindung 175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feld 176"/>
          <p:cNvSpPr txBox="1"/>
          <p:nvPr/>
        </p:nvSpPr>
        <p:spPr>
          <a:xfrm>
            <a:off x="4038600" y="381000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</a:t>
            </a:r>
            <a:endParaRPr lang="en-US" sz="2000" dirty="0"/>
          </a:p>
        </p:txBody>
      </p:sp>
      <p:cxnSp>
        <p:nvCxnSpPr>
          <p:cNvPr id="178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6940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Read mit </a:t>
            </a:r>
            <a:r>
              <a:rPr lang="en-US" b="1" dirty="0" err="1" smtClean="0"/>
              <a:t>Precharge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Lösung des Problems: </a:t>
            </a:r>
            <a:r>
              <a:rPr lang="de-DE" dirty="0" err="1" smtClean="0"/>
              <a:t>Precharge</a:t>
            </a:r>
            <a:endParaRPr lang="de-DE" dirty="0" smtClean="0"/>
          </a:p>
          <a:p>
            <a:r>
              <a:rPr lang="de-DE" dirty="0" smtClean="0"/>
              <a:t>Bitlinien werden auf 1 aufgeladen (mithilfe von Transistoren Tpch1 und Tpch2)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62484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121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Ellipse 191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3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Gruppieren 194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197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6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19812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51054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cxnSp>
        <p:nvCxnSpPr>
          <p:cNvPr id="64" name="Gerade Verbindung 63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28956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grpSp>
        <p:nvGrpSpPr>
          <p:cNvPr id="63" name="Gruppieren 62"/>
          <p:cNvGrpSpPr/>
          <p:nvPr/>
        </p:nvGrpSpPr>
        <p:grpSpPr>
          <a:xfrm>
            <a:off x="4419600" y="2971800"/>
            <a:ext cx="1828800" cy="2590800"/>
            <a:chOff x="4419600" y="2971800"/>
            <a:chExt cx="1828800" cy="2590800"/>
          </a:xfrm>
        </p:grpSpPr>
        <p:cxnSp>
          <p:nvCxnSpPr>
            <p:cNvPr id="67" name="Gerade Verbindung 66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Ellipse 87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0" name="Gerade Verbindung 89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" name="Gruppieren 92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95" name="Gerade Verbindung 94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Gerade Verbindung 95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4" name="Gerade Verbindung 93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uppieren 102"/>
          <p:cNvGrpSpPr/>
          <p:nvPr/>
        </p:nvGrpSpPr>
        <p:grpSpPr>
          <a:xfrm flipH="1">
            <a:off x="1981200" y="2971800"/>
            <a:ext cx="1828800" cy="2590800"/>
            <a:chOff x="4419600" y="2971800"/>
            <a:chExt cx="1828800" cy="2590800"/>
          </a:xfrm>
        </p:grpSpPr>
        <p:cxnSp>
          <p:nvCxnSpPr>
            <p:cNvPr id="104" name="Gerade Verbindung 103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113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6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30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4" name="Ellipse 143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5" name="Gerade Verbindung 144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7" name="Gruppieren 146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149" name="Gerade Verbindung 148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Gerade Verbindung 149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Gerade Verbindung 150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Gerade Verbindung 151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Gerade Verbindung 152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Gerade Verbindung 153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Gerade Verbindung 154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48" name="Gerade Verbindung 147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uppieren 26"/>
          <p:cNvGrpSpPr/>
          <p:nvPr/>
        </p:nvGrpSpPr>
        <p:grpSpPr>
          <a:xfrm>
            <a:off x="6248400" y="4953000"/>
            <a:ext cx="1371600" cy="762000"/>
            <a:chOff x="6248400" y="4953000"/>
            <a:chExt cx="1371600" cy="762000"/>
          </a:xfrm>
        </p:grpSpPr>
        <p:cxnSp>
          <p:nvCxnSpPr>
            <p:cNvPr id="6" name="Gerade Verbindung 5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6" name="Gruppieren 165"/>
          <p:cNvGrpSpPr/>
          <p:nvPr/>
        </p:nvGrpSpPr>
        <p:grpSpPr>
          <a:xfrm>
            <a:off x="609600" y="4953000"/>
            <a:ext cx="1371600" cy="762000"/>
            <a:chOff x="6248400" y="4953000"/>
            <a:chExt cx="1371600" cy="762000"/>
          </a:xfrm>
        </p:grpSpPr>
        <p:cxnSp>
          <p:nvCxnSpPr>
            <p:cNvPr id="167" name="Gerade Verbindung 166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Gerade Verbindung 169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1" name="Gruppieren 170"/>
          <p:cNvGrpSpPr/>
          <p:nvPr/>
        </p:nvGrpSpPr>
        <p:grpSpPr>
          <a:xfrm>
            <a:off x="1981200" y="2057400"/>
            <a:ext cx="609600" cy="457200"/>
            <a:chOff x="3200400" y="3505200"/>
            <a:chExt cx="609600" cy="457200"/>
          </a:xfrm>
        </p:grpSpPr>
        <p:cxnSp>
          <p:nvCxnSpPr>
            <p:cNvPr id="172" name="Gerade Verbindung 171"/>
            <p:cNvCxnSpPr/>
            <p:nvPr/>
          </p:nvCxnSpPr>
          <p:spPr bwMode="auto">
            <a:xfrm flipH="1">
              <a:off x="34290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3" name="Gerade Verbindung 172"/>
            <p:cNvCxnSpPr/>
            <p:nvPr/>
          </p:nvCxnSpPr>
          <p:spPr bwMode="auto">
            <a:xfrm flipH="1">
              <a:off x="32004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" name="Gerade Verbindung 173"/>
            <p:cNvCxnSpPr/>
            <p:nvPr/>
          </p:nvCxnSpPr>
          <p:spPr bwMode="auto">
            <a:xfrm flipH="1">
              <a:off x="32004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 flipH="1">
              <a:off x="35052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3657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7" name="Ellipse 176"/>
            <p:cNvSpPr/>
            <p:nvPr/>
          </p:nvSpPr>
          <p:spPr bwMode="auto">
            <a:xfrm flipH="1">
              <a:off x="35052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7" name="Gerade Verbindung 6"/>
          <p:cNvCxnSpPr/>
          <p:nvPr/>
        </p:nvCxnSpPr>
        <p:spPr bwMode="auto">
          <a:xfrm flipV="1">
            <a:off x="1981200" y="1828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" name="Gerade Verbindung 184"/>
          <p:cNvCxnSpPr/>
          <p:nvPr/>
        </p:nvCxnSpPr>
        <p:spPr bwMode="auto">
          <a:xfrm>
            <a:off x="1828800" y="18288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Gerade Verbindung 185"/>
          <p:cNvCxnSpPr/>
          <p:nvPr/>
        </p:nvCxnSpPr>
        <p:spPr bwMode="auto">
          <a:xfrm>
            <a:off x="6096000" y="18288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Gerade Verbindung 186"/>
          <p:cNvCxnSpPr/>
          <p:nvPr/>
        </p:nvCxnSpPr>
        <p:spPr bwMode="auto">
          <a:xfrm flipV="1">
            <a:off x="6248400" y="1828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6" name="Gruppieren 205"/>
          <p:cNvGrpSpPr/>
          <p:nvPr/>
        </p:nvGrpSpPr>
        <p:grpSpPr>
          <a:xfrm>
            <a:off x="6248400" y="2057400"/>
            <a:ext cx="609600" cy="457200"/>
            <a:chOff x="3200400" y="3505200"/>
            <a:chExt cx="609600" cy="457200"/>
          </a:xfrm>
        </p:grpSpPr>
        <p:cxnSp>
          <p:nvCxnSpPr>
            <p:cNvPr id="207" name="Gerade Verbindung 206"/>
            <p:cNvCxnSpPr/>
            <p:nvPr/>
          </p:nvCxnSpPr>
          <p:spPr bwMode="auto">
            <a:xfrm flipH="1">
              <a:off x="34290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 flipH="1">
              <a:off x="32004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 flipH="1">
              <a:off x="32004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 flipH="1">
              <a:off x="35052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" name="Gerade Verbindung 210"/>
            <p:cNvCxnSpPr/>
            <p:nvPr/>
          </p:nvCxnSpPr>
          <p:spPr bwMode="auto">
            <a:xfrm>
              <a:off x="3657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2" name="Ellipse 211"/>
            <p:cNvSpPr/>
            <p:nvPr/>
          </p:nvSpPr>
          <p:spPr bwMode="auto">
            <a:xfrm flipH="1">
              <a:off x="35052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58" name="Textfeld 157"/>
          <p:cNvSpPr txBox="1"/>
          <p:nvPr/>
        </p:nvSpPr>
        <p:spPr>
          <a:xfrm>
            <a:off x="1447800" y="2209800"/>
            <a:ext cx="61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Tpch1</a:t>
            </a:r>
            <a:endParaRPr lang="de-DE" dirty="0"/>
          </a:p>
        </p:txBody>
      </p:sp>
      <p:sp>
        <p:nvSpPr>
          <p:cNvPr id="159" name="Textfeld 158"/>
          <p:cNvSpPr txBox="1"/>
          <p:nvPr/>
        </p:nvSpPr>
        <p:spPr>
          <a:xfrm>
            <a:off x="5791200" y="2209800"/>
            <a:ext cx="61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Tpch2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40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Read mit </a:t>
            </a:r>
            <a:r>
              <a:rPr lang="en-US" b="1" dirty="0" err="1"/>
              <a:t>Precharge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C2 ist „richtig“ aufgeladen und verursacht kein Problem beim Lesen</a:t>
            </a:r>
          </a:p>
          <a:p>
            <a:r>
              <a:rPr lang="de-DE" dirty="0" smtClean="0"/>
              <a:t>C1 muss entladen werden</a:t>
            </a:r>
          </a:p>
          <a:p>
            <a:r>
              <a:rPr lang="de-DE" dirty="0" smtClean="0"/>
              <a:t>Das gelingt weil Tn1 stärker leitet (R kleiner) als T1 -&gt; QN bleibt 0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62484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121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Ellipse 191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3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Gruppieren 194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197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6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19812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51054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cxnSp>
        <p:nvCxnSpPr>
          <p:cNvPr id="64" name="Gerade Verbindung 63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28956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grpSp>
        <p:nvGrpSpPr>
          <p:cNvPr id="63" name="Gruppieren 62"/>
          <p:cNvGrpSpPr/>
          <p:nvPr/>
        </p:nvGrpSpPr>
        <p:grpSpPr>
          <a:xfrm>
            <a:off x="4419600" y="2971800"/>
            <a:ext cx="1828800" cy="2590800"/>
            <a:chOff x="4419600" y="2971800"/>
            <a:chExt cx="1828800" cy="2590800"/>
          </a:xfrm>
        </p:grpSpPr>
        <p:cxnSp>
          <p:nvCxnSpPr>
            <p:cNvPr id="67" name="Gerade Verbindung 66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Ellipse 87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0" name="Gerade Verbindung 89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" name="Gruppieren 92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95" name="Gerade Verbindung 94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Gerade Verbindung 95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4" name="Gerade Verbindung 93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uppieren 102"/>
          <p:cNvGrpSpPr/>
          <p:nvPr/>
        </p:nvGrpSpPr>
        <p:grpSpPr>
          <a:xfrm flipH="1">
            <a:off x="1981200" y="2971800"/>
            <a:ext cx="1828800" cy="2590800"/>
            <a:chOff x="4419600" y="2971800"/>
            <a:chExt cx="1828800" cy="2590800"/>
          </a:xfrm>
        </p:grpSpPr>
        <p:cxnSp>
          <p:nvCxnSpPr>
            <p:cNvPr id="104" name="Gerade Verbindung 103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113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6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30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4" name="Ellipse 143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5" name="Gerade Verbindung 144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7" name="Gruppieren 146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149" name="Gerade Verbindung 148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Gerade Verbindung 149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Gerade Verbindung 150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Gerade Verbindung 151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Gerade Verbindung 152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Gerade Verbindung 153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Gerade Verbindung 154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48" name="Gerade Verbindung 147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uppieren 26"/>
          <p:cNvGrpSpPr/>
          <p:nvPr/>
        </p:nvGrpSpPr>
        <p:grpSpPr>
          <a:xfrm>
            <a:off x="6248400" y="4953000"/>
            <a:ext cx="1371600" cy="762000"/>
            <a:chOff x="6248400" y="4953000"/>
            <a:chExt cx="1371600" cy="762000"/>
          </a:xfrm>
        </p:grpSpPr>
        <p:cxnSp>
          <p:nvCxnSpPr>
            <p:cNvPr id="6" name="Gerade Verbindung 5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6" name="Gruppieren 165"/>
          <p:cNvGrpSpPr/>
          <p:nvPr/>
        </p:nvGrpSpPr>
        <p:grpSpPr>
          <a:xfrm>
            <a:off x="609600" y="4953000"/>
            <a:ext cx="1371600" cy="762000"/>
            <a:chOff x="6248400" y="4953000"/>
            <a:chExt cx="1371600" cy="762000"/>
          </a:xfrm>
        </p:grpSpPr>
        <p:cxnSp>
          <p:nvCxnSpPr>
            <p:cNvPr id="167" name="Gerade Verbindung 166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Gerade Verbindung 169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" name="Gerade Verbindung 6"/>
          <p:cNvCxnSpPr/>
          <p:nvPr/>
        </p:nvCxnSpPr>
        <p:spPr bwMode="auto">
          <a:xfrm flipV="1">
            <a:off x="1981200" y="1828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" name="Gerade Verbindung 184"/>
          <p:cNvCxnSpPr/>
          <p:nvPr/>
        </p:nvCxnSpPr>
        <p:spPr bwMode="auto">
          <a:xfrm>
            <a:off x="1828800" y="18288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Gerade Verbindung 185"/>
          <p:cNvCxnSpPr/>
          <p:nvPr/>
        </p:nvCxnSpPr>
        <p:spPr bwMode="auto">
          <a:xfrm>
            <a:off x="6096000" y="18288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Gerade Verbindung 186"/>
          <p:cNvCxnSpPr/>
          <p:nvPr/>
        </p:nvCxnSpPr>
        <p:spPr bwMode="auto">
          <a:xfrm flipV="1">
            <a:off x="6248400" y="1828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8" name="Textfeld 157"/>
          <p:cNvSpPr txBox="1"/>
          <p:nvPr/>
        </p:nvSpPr>
        <p:spPr>
          <a:xfrm>
            <a:off x="7107497" y="54864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C2</a:t>
            </a:r>
            <a:endParaRPr lang="de-DE" dirty="0"/>
          </a:p>
        </p:txBody>
      </p:sp>
      <p:sp>
        <p:nvSpPr>
          <p:cNvPr id="159" name="Textfeld 158"/>
          <p:cNvSpPr txBox="1"/>
          <p:nvPr/>
        </p:nvSpPr>
        <p:spPr>
          <a:xfrm>
            <a:off x="838200" y="54864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C1</a:t>
            </a:r>
            <a:endParaRPr lang="de-DE" dirty="0"/>
          </a:p>
        </p:txBody>
      </p:sp>
      <p:sp>
        <p:nvSpPr>
          <p:cNvPr id="160" name="Textfeld 159"/>
          <p:cNvSpPr txBox="1"/>
          <p:nvPr/>
        </p:nvSpPr>
        <p:spPr>
          <a:xfrm>
            <a:off x="2446415" y="42672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161" name="Textfeld 160"/>
          <p:cNvSpPr txBox="1"/>
          <p:nvPr/>
        </p:nvSpPr>
        <p:spPr>
          <a:xfrm>
            <a:off x="2937335" y="487680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Tn1</a:t>
            </a:r>
            <a:endParaRPr lang="de-DE" dirty="0"/>
          </a:p>
        </p:txBody>
      </p:sp>
      <p:sp>
        <p:nvSpPr>
          <p:cNvPr id="162" name="Textfeld 161"/>
          <p:cNvSpPr txBox="1"/>
          <p:nvPr/>
        </p:nvSpPr>
        <p:spPr>
          <a:xfrm>
            <a:off x="2760032" y="44196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30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Read mit </a:t>
            </a:r>
            <a:r>
              <a:rPr lang="en-US" b="1" dirty="0" err="1"/>
              <a:t>Precharge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C1 wird entladen, RAM Zelle kippt nicht um und wird richtig geschrieben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62484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121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Ellipse 191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3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Gruppieren 194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197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6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19812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51054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cxnSp>
        <p:nvCxnSpPr>
          <p:cNvPr id="64" name="Gerade Verbindung 63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2669578" y="40386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0-&gt;?-&gt;0</a:t>
            </a:r>
            <a:endParaRPr lang="de-DE" dirty="0"/>
          </a:p>
        </p:txBody>
      </p:sp>
      <p:grpSp>
        <p:nvGrpSpPr>
          <p:cNvPr id="63" name="Gruppieren 62"/>
          <p:cNvGrpSpPr/>
          <p:nvPr/>
        </p:nvGrpSpPr>
        <p:grpSpPr>
          <a:xfrm>
            <a:off x="4419600" y="2971800"/>
            <a:ext cx="1828800" cy="2590800"/>
            <a:chOff x="4419600" y="2971800"/>
            <a:chExt cx="1828800" cy="2590800"/>
          </a:xfrm>
        </p:grpSpPr>
        <p:cxnSp>
          <p:nvCxnSpPr>
            <p:cNvPr id="67" name="Gerade Verbindung 66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Ellipse 87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0" name="Gerade Verbindung 89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" name="Gruppieren 92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95" name="Gerade Verbindung 94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Gerade Verbindung 95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4" name="Gerade Verbindung 93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uppieren 102"/>
          <p:cNvGrpSpPr/>
          <p:nvPr/>
        </p:nvGrpSpPr>
        <p:grpSpPr>
          <a:xfrm flipH="1">
            <a:off x="1981200" y="2971800"/>
            <a:ext cx="1828800" cy="2590800"/>
            <a:chOff x="4419600" y="2971800"/>
            <a:chExt cx="1828800" cy="2590800"/>
          </a:xfrm>
        </p:grpSpPr>
        <p:cxnSp>
          <p:nvCxnSpPr>
            <p:cNvPr id="104" name="Gerade Verbindung 103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113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6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30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4" name="Ellipse 143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5" name="Gerade Verbindung 144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7" name="Gruppieren 146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149" name="Gerade Verbindung 148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Gerade Verbindung 149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Gerade Verbindung 150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Gerade Verbindung 151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Gerade Verbindung 152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Gerade Verbindung 153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Gerade Verbindung 154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48" name="Gerade Verbindung 147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uppieren 26"/>
          <p:cNvGrpSpPr/>
          <p:nvPr/>
        </p:nvGrpSpPr>
        <p:grpSpPr>
          <a:xfrm>
            <a:off x="6248400" y="4953000"/>
            <a:ext cx="1371600" cy="762000"/>
            <a:chOff x="6248400" y="4953000"/>
            <a:chExt cx="1371600" cy="762000"/>
          </a:xfrm>
        </p:grpSpPr>
        <p:cxnSp>
          <p:nvCxnSpPr>
            <p:cNvPr id="6" name="Gerade Verbindung 5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6" name="Gruppieren 165"/>
          <p:cNvGrpSpPr/>
          <p:nvPr/>
        </p:nvGrpSpPr>
        <p:grpSpPr>
          <a:xfrm>
            <a:off x="609600" y="4953000"/>
            <a:ext cx="1371600" cy="762000"/>
            <a:chOff x="6248400" y="4953000"/>
            <a:chExt cx="1371600" cy="762000"/>
          </a:xfrm>
        </p:grpSpPr>
        <p:cxnSp>
          <p:nvCxnSpPr>
            <p:cNvPr id="167" name="Gerade Verbindung 166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Gerade Verbindung 169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" name="Gerade Verbindung 6"/>
          <p:cNvCxnSpPr/>
          <p:nvPr/>
        </p:nvCxnSpPr>
        <p:spPr bwMode="auto">
          <a:xfrm flipV="1">
            <a:off x="1981200" y="1828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" name="Gerade Verbindung 184"/>
          <p:cNvCxnSpPr/>
          <p:nvPr/>
        </p:nvCxnSpPr>
        <p:spPr bwMode="auto">
          <a:xfrm>
            <a:off x="1828800" y="18288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Gerade Verbindung 185"/>
          <p:cNvCxnSpPr/>
          <p:nvPr/>
        </p:nvCxnSpPr>
        <p:spPr bwMode="auto">
          <a:xfrm>
            <a:off x="6096000" y="18288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Gerade Verbindung 186"/>
          <p:cNvCxnSpPr/>
          <p:nvPr/>
        </p:nvCxnSpPr>
        <p:spPr bwMode="auto">
          <a:xfrm flipV="1">
            <a:off x="6248400" y="1828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Freihandform 3"/>
          <p:cNvSpPr/>
          <p:nvPr/>
        </p:nvSpPr>
        <p:spPr bwMode="auto">
          <a:xfrm>
            <a:off x="1573306" y="4449100"/>
            <a:ext cx="1519517" cy="943171"/>
          </a:xfrm>
          <a:custGeom>
            <a:avLst/>
            <a:gdLst>
              <a:gd name="connsiteX0" fmla="*/ 0 w 1519517"/>
              <a:gd name="connsiteY0" fmla="*/ 660782 h 943171"/>
              <a:gd name="connsiteX1" fmla="*/ 753035 w 1519517"/>
              <a:gd name="connsiteY1" fmla="*/ 82559 h 943171"/>
              <a:gd name="connsiteX2" fmla="*/ 1438835 w 1519517"/>
              <a:gd name="connsiteY2" fmla="*/ 96006 h 943171"/>
              <a:gd name="connsiteX3" fmla="*/ 1479176 w 1519517"/>
              <a:gd name="connsiteY3" fmla="*/ 943171 h 94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9517" h="943171">
                <a:moveTo>
                  <a:pt x="0" y="660782"/>
                </a:moveTo>
                <a:cubicBezTo>
                  <a:pt x="256614" y="418735"/>
                  <a:pt x="513229" y="176688"/>
                  <a:pt x="753035" y="82559"/>
                </a:cubicBezTo>
                <a:cubicBezTo>
                  <a:pt x="992841" y="-11570"/>
                  <a:pt x="1317812" y="-47429"/>
                  <a:pt x="1438835" y="96006"/>
                </a:cubicBezTo>
                <a:cubicBezTo>
                  <a:pt x="1559859" y="239441"/>
                  <a:pt x="1519517" y="591306"/>
                  <a:pt x="1479176" y="94317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3" name="Gerade Verbindung 162"/>
          <p:cNvCxnSpPr/>
          <p:nvPr/>
        </p:nvCxnSpPr>
        <p:spPr bwMode="auto">
          <a:xfrm>
            <a:off x="2590800" y="2362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Gerade Verbindung 163"/>
          <p:cNvCxnSpPr/>
          <p:nvPr/>
        </p:nvCxnSpPr>
        <p:spPr bwMode="auto">
          <a:xfrm flipV="1">
            <a:off x="3048000" y="1981200"/>
            <a:ext cx="3048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Gerade Verbindung 164"/>
          <p:cNvCxnSpPr/>
          <p:nvPr/>
        </p:nvCxnSpPr>
        <p:spPr bwMode="auto">
          <a:xfrm>
            <a:off x="2590800" y="1295400"/>
            <a:ext cx="1676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Gerade Verbindung 170"/>
          <p:cNvCxnSpPr/>
          <p:nvPr/>
        </p:nvCxnSpPr>
        <p:spPr bwMode="auto">
          <a:xfrm>
            <a:off x="2590800" y="1371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Gerade Verbindung 171"/>
          <p:cNvCxnSpPr/>
          <p:nvPr/>
        </p:nvCxnSpPr>
        <p:spPr bwMode="auto">
          <a:xfrm>
            <a:off x="3048000" y="1371600"/>
            <a:ext cx="3048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172"/>
          <p:cNvCxnSpPr/>
          <p:nvPr/>
        </p:nvCxnSpPr>
        <p:spPr bwMode="auto">
          <a:xfrm>
            <a:off x="3352800" y="1981200"/>
            <a:ext cx="2286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Gerade Verbindung 173"/>
          <p:cNvCxnSpPr/>
          <p:nvPr/>
        </p:nvCxnSpPr>
        <p:spPr bwMode="auto">
          <a:xfrm>
            <a:off x="3581400" y="23622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Gerade Verbindung 174"/>
          <p:cNvCxnSpPr/>
          <p:nvPr/>
        </p:nvCxnSpPr>
        <p:spPr bwMode="auto">
          <a:xfrm flipV="1">
            <a:off x="3352800" y="1371600"/>
            <a:ext cx="4572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Gerade Verbindung 175"/>
          <p:cNvCxnSpPr/>
          <p:nvPr/>
        </p:nvCxnSpPr>
        <p:spPr bwMode="auto">
          <a:xfrm>
            <a:off x="3810000" y="1371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Gerade Verbindung 176"/>
          <p:cNvCxnSpPr/>
          <p:nvPr/>
        </p:nvCxn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Gerade Verbindung 177"/>
          <p:cNvCxnSpPr/>
          <p:nvPr/>
        </p:nvCxnSpPr>
        <p:spPr bwMode="auto">
          <a:xfrm>
            <a:off x="5029200" y="1371600"/>
            <a:ext cx="533400" cy="9906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Gerade Verbindung 178"/>
          <p:cNvCxnSpPr/>
          <p:nvPr/>
        </p:nvCxnSpPr>
        <p:spPr bwMode="auto">
          <a:xfrm>
            <a:off x="5562600" y="2362200"/>
            <a:ext cx="6858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/>
          <p:cNvCxnSpPr/>
          <p:nvPr/>
        </p:nvCxnSpPr>
        <p:spPr bwMode="auto">
          <a:xfrm flipH="1">
            <a:off x="2895600" y="2438400"/>
            <a:ext cx="228600" cy="1600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Gerade Verbindung mit Pfeil 157"/>
          <p:cNvCxnSpPr/>
          <p:nvPr/>
        </p:nvCxnSpPr>
        <p:spPr bwMode="auto">
          <a:xfrm flipH="1">
            <a:off x="2133600" y="2057400"/>
            <a:ext cx="3124200" cy="2133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9" name="Textfeld 158"/>
          <p:cNvSpPr txBox="1"/>
          <p:nvPr/>
        </p:nvSpPr>
        <p:spPr>
          <a:xfrm>
            <a:off x="1371600" y="4038600"/>
            <a:ext cx="495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1-&gt;0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 bwMode="auto">
          <a:xfrm>
            <a:off x="3581400" y="1447800"/>
            <a:ext cx="1066800" cy="3048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0" name="Textfeld 159"/>
          <p:cNvSpPr txBox="1"/>
          <p:nvPr/>
        </p:nvSpPr>
        <p:spPr>
          <a:xfrm>
            <a:off x="7107497" y="54864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C2</a:t>
            </a:r>
            <a:endParaRPr lang="de-DE" dirty="0"/>
          </a:p>
        </p:txBody>
      </p:sp>
      <p:sp>
        <p:nvSpPr>
          <p:cNvPr id="161" name="Textfeld 160"/>
          <p:cNvSpPr txBox="1"/>
          <p:nvPr/>
        </p:nvSpPr>
        <p:spPr>
          <a:xfrm>
            <a:off x="838200" y="54864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5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Read mit </a:t>
            </a:r>
            <a:r>
              <a:rPr lang="en-US" b="1" dirty="0" err="1"/>
              <a:t>Precharge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C1 wird entladen, RAM Zelle kippt nicht um und wird richtig geschrieben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62484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121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Ellipse 191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3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Gruppieren 194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197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6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19812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51054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cxnSp>
        <p:nvCxnSpPr>
          <p:cNvPr id="64" name="Gerade Verbindung 63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28956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grpSp>
        <p:nvGrpSpPr>
          <p:cNvPr id="63" name="Gruppieren 62"/>
          <p:cNvGrpSpPr/>
          <p:nvPr/>
        </p:nvGrpSpPr>
        <p:grpSpPr>
          <a:xfrm>
            <a:off x="4419600" y="2971800"/>
            <a:ext cx="1828800" cy="2590800"/>
            <a:chOff x="4419600" y="2971800"/>
            <a:chExt cx="1828800" cy="2590800"/>
          </a:xfrm>
        </p:grpSpPr>
        <p:cxnSp>
          <p:nvCxnSpPr>
            <p:cNvPr id="67" name="Gerade Verbindung 66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Ellipse 87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0" name="Gerade Verbindung 89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" name="Gruppieren 92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95" name="Gerade Verbindung 94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Gerade Verbindung 95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4" name="Gerade Verbindung 93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uppieren 102"/>
          <p:cNvGrpSpPr/>
          <p:nvPr/>
        </p:nvGrpSpPr>
        <p:grpSpPr>
          <a:xfrm flipH="1">
            <a:off x="1981200" y="2971800"/>
            <a:ext cx="1828800" cy="2590800"/>
            <a:chOff x="4419600" y="2971800"/>
            <a:chExt cx="1828800" cy="2590800"/>
          </a:xfrm>
        </p:grpSpPr>
        <p:cxnSp>
          <p:nvCxnSpPr>
            <p:cNvPr id="104" name="Gerade Verbindung 103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113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6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30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4" name="Ellipse 143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5" name="Gerade Verbindung 144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7" name="Gruppieren 146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149" name="Gerade Verbindung 148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Gerade Verbindung 149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Gerade Verbindung 150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Gerade Verbindung 151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Gerade Verbindung 152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Gerade Verbindung 153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Gerade Verbindung 154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48" name="Gerade Verbindung 147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uppieren 26"/>
          <p:cNvGrpSpPr/>
          <p:nvPr/>
        </p:nvGrpSpPr>
        <p:grpSpPr>
          <a:xfrm>
            <a:off x="6248400" y="4953000"/>
            <a:ext cx="1371600" cy="762000"/>
            <a:chOff x="6248400" y="4953000"/>
            <a:chExt cx="1371600" cy="762000"/>
          </a:xfrm>
        </p:grpSpPr>
        <p:cxnSp>
          <p:nvCxnSpPr>
            <p:cNvPr id="6" name="Gerade Verbindung 5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6" name="Gruppieren 165"/>
          <p:cNvGrpSpPr/>
          <p:nvPr/>
        </p:nvGrpSpPr>
        <p:grpSpPr>
          <a:xfrm>
            <a:off x="609600" y="4953000"/>
            <a:ext cx="1371600" cy="762000"/>
            <a:chOff x="6248400" y="4953000"/>
            <a:chExt cx="1371600" cy="762000"/>
          </a:xfrm>
        </p:grpSpPr>
        <p:cxnSp>
          <p:nvCxnSpPr>
            <p:cNvPr id="167" name="Gerade Verbindung 166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Gerade Verbindung 169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" name="Gerade Verbindung 6"/>
          <p:cNvCxnSpPr/>
          <p:nvPr/>
        </p:nvCxnSpPr>
        <p:spPr bwMode="auto">
          <a:xfrm flipV="1">
            <a:off x="1981200" y="1828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" name="Gerade Verbindung 184"/>
          <p:cNvCxnSpPr/>
          <p:nvPr/>
        </p:nvCxnSpPr>
        <p:spPr bwMode="auto">
          <a:xfrm>
            <a:off x="1828800" y="18288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Gerade Verbindung 185"/>
          <p:cNvCxnSpPr/>
          <p:nvPr/>
        </p:nvCxnSpPr>
        <p:spPr bwMode="auto">
          <a:xfrm>
            <a:off x="6096000" y="18288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Gerade Verbindung 186"/>
          <p:cNvCxnSpPr/>
          <p:nvPr/>
        </p:nvCxnSpPr>
        <p:spPr bwMode="auto">
          <a:xfrm flipV="1">
            <a:off x="6248400" y="1828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30"/>
          <p:cNvCxnSpPr/>
          <p:nvPr/>
        </p:nvCxn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0" name="Gerade Verbindung 14339"/>
          <p:cNvCxnSpPr/>
          <p:nvPr/>
        </p:nvCxnSpPr>
        <p:spPr bwMode="auto">
          <a:xfrm>
            <a:off x="5029200" y="1371600"/>
            <a:ext cx="533400" cy="9906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Gerade Verbindung 171"/>
          <p:cNvCxnSpPr/>
          <p:nvPr/>
        </p:nvCxnSpPr>
        <p:spPr bwMode="auto">
          <a:xfrm>
            <a:off x="5562600" y="2362200"/>
            <a:ext cx="6858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" name="Textfeld 162"/>
          <p:cNvSpPr txBox="1"/>
          <p:nvPr/>
        </p:nvSpPr>
        <p:spPr>
          <a:xfrm>
            <a:off x="16764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cxnSp>
        <p:nvCxnSpPr>
          <p:cNvPr id="164" name="Gerade Verbindung mit Pfeil 163"/>
          <p:cNvCxnSpPr/>
          <p:nvPr/>
        </p:nvCxnSpPr>
        <p:spPr bwMode="auto">
          <a:xfrm flipH="1">
            <a:off x="2133600" y="2057400"/>
            <a:ext cx="3124200" cy="2133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165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Read mit </a:t>
            </a:r>
            <a:r>
              <a:rPr lang="en-US" b="1" dirty="0" err="1"/>
              <a:t>Precharge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Mithilfe eines Verstärkers (sense </a:t>
            </a:r>
            <a:r>
              <a:rPr lang="de-DE" dirty="0" err="1" smtClean="0"/>
              <a:t>amp</a:t>
            </a:r>
            <a:r>
              <a:rPr lang="de-DE" dirty="0" smtClean="0"/>
              <a:t>) kann das Lesezyklus beschleunigt werden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27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6248400" y="2514600"/>
            <a:ext cx="0" cy="3962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121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Ellipse 191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3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Gruppieren 194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197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6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1981200" y="2514600"/>
            <a:ext cx="0" cy="3810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51054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cxnSp>
        <p:nvCxnSpPr>
          <p:cNvPr id="64" name="Gerade Verbindung 63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2895600" y="4038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grpSp>
        <p:nvGrpSpPr>
          <p:cNvPr id="63" name="Gruppieren 62"/>
          <p:cNvGrpSpPr/>
          <p:nvPr/>
        </p:nvGrpSpPr>
        <p:grpSpPr>
          <a:xfrm>
            <a:off x="4419600" y="2971800"/>
            <a:ext cx="1828800" cy="2590800"/>
            <a:chOff x="4419600" y="2971800"/>
            <a:chExt cx="1828800" cy="2590800"/>
          </a:xfrm>
        </p:grpSpPr>
        <p:cxnSp>
          <p:nvCxnSpPr>
            <p:cNvPr id="67" name="Gerade Verbindung 66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Ellipse 87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0" name="Gerade Verbindung 89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" name="Gruppieren 92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95" name="Gerade Verbindung 94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Gerade Verbindung 95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4" name="Gerade Verbindung 93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uppieren 102"/>
          <p:cNvGrpSpPr/>
          <p:nvPr/>
        </p:nvGrpSpPr>
        <p:grpSpPr>
          <a:xfrm flipH="1">
            <a:off x="1981200" y="2971800"/>
            <a:ext cx="1828800" cy="2590800"/>
            <a:chOff x="4419600" y="2971800"/>
            <a:chExt cx="1828800" cy="2590800"/>
          </a:xfrm>
        </p:grpSpPr>
        <p:cxnSp>
          <p:nvCxnSpPr>
            <p:cNvPr id="104" name="Gerade Verbindung 103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113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6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30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4" name="Ellipse 143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5" name="Gerade Verbindung 144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7" name="Gruppieren 146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149" name="Gerade Verbindung 148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Gerade Verbindung 149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Gerade Verbindung 150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Gerade Verbindung 151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Gerade Verbindung 152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Gerade Verbindung 153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Gerade Verbindung 154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48" name="Gerade Verbindung 147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uppieren 26"/>
          <p:cNvGrpSpPr/>
          <p:nvPr/>
        </p:nvGrpSpPr>
        <p:grpSpPr>
          <a:xfrm>
            <a:off x="6248400" y="4953000"/>
            <a:ext cx="1371600" cy="762000"/>
            <a:chOff x="6248400" y="4953000"/>
            <a:chExt cx="1371600" cy="762000"/>
          </a:xfrm>
        </p:grpSpPr>
        <p:cxnSp>
          <p:nvCxnSpPr>
            <p:cNvPr id="6" name="Gerade Verbindung 5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6" name="Gruppieren 165"/>
          <p:cNvGrpSpPr/>
          <p:nvPr/>
        </p:nvGrpSpPr>
        <p:grpSpPr>
          <a:xfrm>
            <a:off x="609600" y="4953000"/>
            <a:ext cx="1371600" cy="762000"/>
            <a:chOff x="6248400" y="4953000"/>
            <a:chExt cx="1371600" cy="762000"/>
          </a:xfrm>
        </p:grpSpPr>
        <p:cxnSp>
          <p:nvCxnSpPr>
            <p:cNvPr id="167" name="Gerade Verbindung 166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Gerade Verbindung 169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" name="Gerade Verbindung 6"/>
          <p:cNvCxnSpPr/>
          <p:nvPr/>
        </p:nvCxnSpPr>
        <p:spPr bwMode="auto">
          <a:xfrm flipV="1">
            <a:off x="1981200" y="1828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" name="Gerade Verbindung 184"/>
          <p:cNvCxnSpPr/>
          <p:nvPr/>
        </p:nvCxnSpPr>
        <p:spPr bwMode="auto">
          <a:xfrm>
            <a:off x="1828800" y="18288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Gerade Verbindung 185"/>
          <p:cNvCxnSpPr/>
          <p:nvPr/>
        </p:nvCxnSpPr>
        <p:spPr bwMode="auto">
          <a:xfrm>
            <a:off x="6096000" y="18288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Gerade Verbindung 186"/>
          <p:cNvCxnSpPr/>
          <p:nvPr/>
        </p:nvCxnSpPr>
        <p:spPr bwMode="auto">
          <a:xfrm flipV="1">
            <a:off x="6248400" y="1828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30"/>
          <p:cNvCxnSpPr/>
          <p:nvPr/>
        </p:nvCxn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0" name="Gerade Verbindung 14339"/>
          <p:cNvCxnSpPr/>
          <p:nvPr/>
        </p:nvCxnSpPr>
        <p:spPr bwMode="auto">
          <a:xfrm>
            <a:off x="5029200" y="1371600"/>
            <a:ext cx="533400" cy="9906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Gerade Verbindung 171"/>
          <p:cNvCxnSpPr/>
          <p:nvPr/>
        </p:nvCxnSpPr>
        <p:spPr bwMode="auto">
          <a:xfrm>
            <a:off x="5562600" y="2362200"/>
            <a:ext cx="6858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 rot="10800000" flipV="1">
            <a:off x="5257800" y="99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 rot="10800000" flipV="1">
            <a:off x="5334000" y="11430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>
            <a:off x="5257800" y="9906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Gerade Verbindung 162"/>
          <p:cNvCxnSpPr/>
          <p:nvPr/>
        </p:nvCxnSpPr>
        <p:spPr bwMode="auto">
          <a:xfrm>
            <a:off x="5334000" y="11430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Gleichschenkliges Dreieck 21"/>
          <p:cNvSpPr/>
          <p:nvPr/>
        </p:nvSpPr>
        <p:spPr bwMode="auto">
          <a:xfrm rot="5400000">
            <a:off x="6249714" y="836886"/>
            <a:ext cx="457200" cy="459828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4" name="Gerade Verbindung 163"/>
          <p:cNvCxnSpPr/>
          <p:nvPr/>
        </p:nvCxnSpPr>
        <p:spPr bwMode="auto">
          <a:xfrm>
            <a:off x="1981200" y="6019800"/>
            <a:ext cx="5257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Gerade Verbindung 164"/>
          <p:cNvCxnSpPr/>
          <p:nvPr/>
        </p:nvCxnSpPr>
        <p:spPr bwMode="auto">
          <a:xfrm>
            <a:off x="6248400" y="61722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1" name="Gleichschenkliges Dreieck 170"/>
          <p:cNvSpPr/>
          <p:nvPr/>
        </p:nvSpPr>
        <p:spPr bwMode="auto">
          <a:xfrm rot="5400000">
            <a:off x="7240314" y="5866086"/>
            <a:ext cx="457200" cy="459828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3" name="Gerade Verbindung 172"/>
          <p:cNvCxnSpPr>
            <a:stCxn id="171" idx="0"/>
          </p:cNvCxnSpPr>
          <p:nvPr/>
        </p:nvCxnSpPr>
        <p:spPr bwMode="auto">
          <a:xfrm>
            <a:off x="7698828" y="6096000"/>
            <a:ext cx="91177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553200" y="1143000"/>
            <a:ext cx="1250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Sense Amplifier</a:t>
            </a:r>
            <a:endParaRPr lang="en-US" dirty="0"/>
          </a:p>
        </p:txBody>
      </p:sp>
      <p:cxnSp>
        <p:nvCxnSpPr>
          <p:cNvPr id="174" name="Gerade Verbindung mit Pfeil 173"/>
          <p:cNvCxnSpPr/>
          <p:nvPr/>
        </p:nvCxnSpPr>
        <p:spPr bwMode="auto">
          <a:xfrm flipH="1">
            <a:off x="2133600" y="2057400"/>
            <a:ext cx="3124200" cy="2133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Gerade Verbindung mit Pfeil 174"/>
          <p:cNvCxnSpPr/>
          <p:nvPr/>
        </p:nvCxnSpPr>
        <p:spPr bwMode="auto">
          <a:xfrm>
            <a:off x="5969000" y="1447800"/>
            <a:ext cx="127000" cy="2209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159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Layout</a:t>
            </a:r>
            <a:endParaRPr lang="de-DE" altLang="de-DE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7556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…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28</a:t>
            </a:fld>
            <a:endParaRPr lang="de-DE" altLang="de-DE"/>
          </a:p>
        </p:txBody>
      </p:sp>
      <p:grpSp>
        <p:nvGrpSpPr>
          <p:cNvPr id="21" name="Gruppieren 20"/>
          <p:cNvGrpSpPr/>
          <p:nvPr/>
        </p:nvGrpSpPr>
        <p:grpSpPr>
          <a:xfrm>
            <a:off x="2209800" y="4495800"/>
            <a:ext cx="1676400" cy="1828800"/>
            <a:chOff x="1143000" y="3048000"/>
            <a:chExt cx="1676400" cy="1828800"/>
          </a:xfrm>
        </p:grpSpPr>
        <p:grpSp>
          <p:nvGrpSpPr>
            <p:cNvPr id="124" name="Gruppieren 123"/>
            <p:cNvGrpSpPr/>
            <p:nvPr/>
          </p:nvGrpSpPr>
          <p:grpSpPr>
            <a:xfrm>
              <a:off x="1524000" y="4114800"/>
              <a:ext cx="533400" cy="762000"/>
              <a:chOff x="1600200" y="4419600"/>
              <a:chExt cx="533400" cy="762000"/>
            </a:xfrm>
          </p:grpSpPr>
          <p:sp>
            <p:nvSpPr>
              <p:cNvPr id="125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6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7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8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9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0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2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33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4" name="Gruppieren 133"/>
            <p:cNvGrpSpPr/>
            <p:nvPr/>
          </p:nvGrpSpPr>
          <p:grpSpPr>
            <a:xfrm>
              <a:off x="1524000" y="3048000"/>
              <a:ext cx="533400" cy="762000"/>
              <a:chOff x="1524000" y="3048000"/>
              <a:chExt cx="533400" cy="762000"/>
            </a:xfrm>
          </p:grpSpPr>
          <p:grpSp>
            <p:nvGrpSpPr>
              <p:cNvPr id="135" name="Gruppieren 134"/>
              <p:cNvGrpSpPr/>
              <p:nvPr/>
            </p:nvGrpSpPr>
            <p:grpSpPr>
              <a:xfrm flipV="1">
                <a:off x="1524000" y="3048000"/>
                <a:ext cx="533400" cy="762000"/>
                <a:chOff x="1600200" y="4419600"/>
                <a:chExt cx="533400" cy="762000"/>
              </a:xfrm>
            </p:grpSpPr>
            <p:sp>
              <p:nvSpPr>
                <p:cNvPr id="137" name="Line 1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876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38" name="Line 19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39" name="Line 20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7244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0" name="Line 21"/>
                <p:cNvSpPr>
                  <a:spLocks noChangeShapeType="1"/>
                </p:cNvSpPr>
                <p:nvPr/>
              </p:nvSpPr>
              <p:spPr bwMode="auto">
                <a:xfrm rot="16200000">
                  <a:off x="17526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1" name="Line 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572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2" name="Line 23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45339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3" name="Line 24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50673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cxnSp>
              <p:nvCxnSpPr>
                <p:cNvPr id="144" name="Gerade Verbindung 2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00200" y="4800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36" name="Ellipse 135"/>
              <p:cNvSpPr/>
              <p:nvPr/>
            </p:nvSpPr>
            <p:spPr bwMode="auto">
              <a:xfrm>
                <a:off x="1676400" y="3352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7" name="Gerade Verbindung 6"/>
            <p:cNvCxnSpPr>
              <a:endCxn id="130" idx="1"/>
            </p:cNvCxnSpPr>
            <p:nvPr/>
          </p:nvCxnSpPr>
          <p:spPr bwMode="auto">
            <a:xfrm>
              <a:off x="2057400" y="3810000"/>
              <a:ext cx="1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1905000" y="4876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44"/>
            <p:cNvCxnSpPr/>
            <p:nvPr/>
          </p:nvCxnSpPr>
          <p:spPr bwMode="auto">
            <a:xfrm>
              <a:off x="1905000" y="3048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/>
          </p:nvCxnSpPr>
          <p:spPr bwMode="auto">
            <a:xfrm>
              <a:off x="1524000" y="3429000"/>
              <a:ext cx="0" cy="1066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/>
          </p:nvCxnSpPr>
          <p:spPr bwMode="auto">
            <a:xfrm flipH="1">
              <a:off x="1143000" y="39624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6" name="Gruppieren 145"/>
            <p:cNvGrpSpPr/>
            <p:nvPr/>
          </p:nvGrpSpPr>
          <p:grpSpPr>
            <a:xfrm rot="5400000">
              <a:off x="2171700" y="3314700"/>
              <a:ext cx="533400" cy="762000"/>
              <a:chOff x="1600200" y="4419600"/>
              <a:chExt cx="533400" cy="762000"/>
            </a:xfrm>
          </p:grpSpPr>
          <p:sp>
            <p:nvSpPr>
              <p:cNvPr id="147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48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49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0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1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2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3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54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0" name="Gerade Verbindung 19"/>
            <p:cNvCxnSpPr/>
            <p:nvPr/>
          </p:nvCxnSpPr>
          <p:spPr bwMode="auto">
            <a:xfrm flipV="1">
              <a:off x="2819400" y="3352800"/>
              <a:ext cx="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5" name="Gruppieren 154"/>
          <p:cNvGrpSpPr/>
          <p:nvPr/>
        </p:nvGrpSpPr>
        <p:grpSpPr>
          <a:xfrm flipH="1">
            <a:off x="304800" y="4495800"/>
            <a:ext cx="1676400" cy="1828800"/>
            <a:chOff x="1143000" y="3048000"/>
            <a:chExt cx="1676400" cy="1828800"/>
          </a:xfrm>
        </p:grpSpPr>
        <p:grpSp>
          <p:nvGrpSpPr>
            <p:cNvPr id="156" name="Gruppieren 155"/>
            <p:cNvGrpSpPr/>
            <p:nvPr/>
          </p:nvGrpSpPr>
          <p:grpSpPr>
            <a:xfrm>
              <a:off x="1524000" y="4114800"/>
              <a:ext cx="533400" cy="762000"/>
              <a:chOff x="1600200" y="4419600"/>
              <a:chExt cx="533400" cy="762000"/>
            </a:xfrm>
          </p:grpSpPr>
          <p:sp>
            <p:nvSpPr>
              <p:cNvPr id="183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4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5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6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7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8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9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90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7" name="Gruppieren 156"/>
            <p:cNvGrpSpPr/>
            <p:nvPr/>
          </p:nvGrpSpPr>
          <p:grpSpPr>
            <a:xfrm>
              <a:off x="1524000" y="3048000"/>
              <a:ext cx="533400" cy="762000"/>
              <a:chOff x="1524000" y="3048000"/>
              <a:chExt cx="533400" cy="762000"/>
            </a:xfrm>
          </p:grpSpPr>
          <p:grpSp>
            <p:nvGrpSpPr>
              <p:cNvPr id="173" name="Gruppieren 172"/>
              <p:cNvGrpSpPr/>
              <p:nvPr/>
            </p:nvGrpSpPr>
            <p:grpSpPr>
              <a:xfrm flipV="1">
                <a:off x="1524000" y="3048000"/>
                <a:ext cx="533400" cy="762000"/>
                <a:chOff x="1600200" y="4419600"/>
                <a:chExt cx="533400" cy="762000"/>
              </a:xfrm>
            </p:grpSpPr>
            <p:sp>
              <p:nvSpPr>
                <p:cNvPr id="175" name="Line 1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876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6" name="Line 19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7" name="Line 20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7244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8" name="Line 21"/>
                <p:cNvSpPr>
                  <a:spLocks noChangeShapeType="1"/>
                </p:cNvSpPr>
                <p:nvPr/>
              </p:nvSpPr>
              <p:spPr bwMode="auto">
                <a:xfrm rot="16200000">
                  <a:off x="17526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9" name="Line 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572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80" name="Line 23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45339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81" name="Line 24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50673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cxnSp>
              <p:nvCxnSpPr>
                <p:cNvPr id="182" name="Gerade Verbindung 2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00200" y="4800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74" name="Ellipse 173"/>
              <p:cNvSpPr/>
              <p:nvPr/>
            </p:nvSpPr>
            <p:spPr bwMode="auto">
              <a:xfrm>
                <a:off x="1676400" y="3352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58" name="Gerade Verbindung 157"/>
            <p:cNvCxnSpPr>
              <a:endCxn id="188" idx="1"/>
            </p:cNvCxnSpPr>
            <p:nvPr/>
          </p:nvCxnSpPr>
          <p:spPr bwMode="auto">
            <a:xfrm>
              <a:off x="2057400" y="3810000"/>
              <a:ext cx="1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Gerade Verbindung 158"/>
            <p:cNvCxnSpPr/>
            <p:nvPr/>
          </p:nvCxnSpPr>
          <p:spPr bwMode="auto">
            <a:xfrm>
              <a:off x="1905000" y="4876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1905000" y="3048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1524000" y="3429000"/>
              <a:ext cx="0" cy="1066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 flipH="1">
              <a:off x="1143000" y="39624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3" name="Gruppieren 162"/>
            <p:cNvGrpSpPr/>
            <p:nvPr/>
          </p:nvGrpSpPr>
          <p:grpSpPr>
            <a:xfrm rot="5400000">
              <a:off x="2171700" y="3314700"/>
              <a:ext cx="533400" cy="762000"/>
              <a:chOff x="1600200" y="4419600"/>
              <a:chExt cx="533400" cy="762000"/>
            </a:xfrm>
          </p:grpSpPr>
          <p:sp>
            <p:nvSpPr>
              <p:cNvPr id="165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6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7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8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9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0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1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72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64" name="Gerade Verbindung 163"/>
            <p:cNvCxnSpPr/>
            <p:nvPr/>
          </p:nvCxnSpPr>
          <p:spPr bwMode="auto">
            <a:xfrm flipV="1">
              <a:off x="2819400" y="3352800"/>
              <a:ext cx="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7" name="Gerade Verbindung 26"/>
          <p:cNvCxnSpPr/>
          <p:nvPr/>
        </p:nvCxnSpPr>
        <p:spPr bwMode="auto">
          <a:xfrm>
            <a:off x="1066800" y="5410200"/>
            <a:ext cx="304800" cy="22860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1371600" y="5638800"/>
            <a:ext cx="533400" cy="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 flipV="1">
            <a:off x="1905000" y="5410200"/>
            <a:ext cx="304800" cy="22860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Gerade Verbindung 202"/>
          <p:cNvCxnSpPr/>
          <p:nvPr/>
        </p:nvCxnSpPr>
        <p:spPr bwMode="auto">
          <a:xfrm flipV="1">
            <a:off x="1981200" y="51816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2286000" y="51816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2819400" y="51816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" name="Gruppieren 24"/>
          <p:cNvGrpSpPr/>
          <p:nvPr/>
        </p:nvGrpSpPr>
        <p:grpSpPr>
          <a:xfrm>
            <a:off x="7772400" y="2667000"/>
            <a:ext cx="762000" cy="762000"/>
            <a:chOff x="6629400" y="3200400"/>
            <a:chExt cx="762000" cy="762000"/>
          </a:xfrm>
        </p:grpSpPr>
        <p:sp>
          <p:nvSpPr>
            <p:cNvPr id="22" name="Rechteck 21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1" name="Ellipse 190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92" name="Gruppieren 191"/>
          <p:cNvGrpSpPr/>
          <p:nvPr/>
        </p:nvGrpSpPr>
        <p:grpSpPr>
          <a:xfrm>
            <a:off x="6858000" y="2667000"/>
            <a:ext cx="762000" cy="762000"/>
            <a:chOff x="6629400" y="3200400"/>
            <a:chExt cx="762000" cy="762000"/>
          </a:xfrm>
        </p:grpSpPr>
        <p:sp>
          <p:nvSpPr>
            <p:cNvPr id="193" name="Rechteck 192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4" name="Rechteck 193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97" name="Gruppieren 196"/>
          <p:cNvGrpSpPr/>
          <p:nvPr/>
        </p:nvGrpSpPr>
        <p:grpSpPr>
          <a:xfrm>
            <a:off x="6858000" y="1371600"/>
            <a:ext cx="762000" cy="762000"/>
            <a:chOff x="6629400" y="3200400"/>
            <a:chExt cx="762000" cy="762000"/>
          </a:xfrm>
        </p:grpSpPr>
        <p:sp>
          <p:nvSpPr>
            <p:cNvPr id="198" name="Rechteck 197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9" name="Rechteck 198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0" name="Ellipse 199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1" name="Ellipse 200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33" name="Gerade Verbindung 32"/>
          <p:cNvCxnSpPr/>
          <p:nvPr/>
        </p:nvCxnSpPr>
        <p:spPr bwMode="auto">
          <a:xfrm>
            <a:off x="7467600" y="1752600"/>
            <a:ext cx="0" cy="1295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>
            <a:off x="7467600" y="30480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/>
        </p:nvCxnSpPr>
        <p:spPr bwMode="auto">
          <a:xfrm flipV="1">
            <a:off x="8382000" y="16002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Ellipse 39"/>
          <p:cNvSpPr/>
          <p:nvPr/>
        </p:nvSpPr>
        <p:spPr bwMode="auto">
          <a:xfrm>
            <a:off x="8077200" y="2514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7162800" y="2133600"/>
            <a:ext cx="152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7" name="Ellipse 206"/>
          <p:cNvSpPr/>
          <p:nvPr/>
        </p:nvSpPr>
        <p:spPr bwMode="auto">
          <a:xfrm>
            <a:off x="7162800" y="2438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8" name="Gerade Verbindung 207"/>
          <p:cNvCxnSpPr/>
          <p:nvPr/>
        </p:nvCxnSpPr>
        <p:spPr bwMode="auto">
          <a:xfrm>
            <a:off x="7010400" y="1295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43"/>
          <p:cNvCxnSpPr/>
          <p:nvPr/>
        </p:nvCxnSpPr>
        <p:spPr bwMode="auto">
          <a:xfrm>
            <a:off x="6400800" y="129540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/>
          <p:nvPr/>
        </p:nvCxnSpPr>
        <p:spPr bwMode="auto">
          <a:xfrm>
            <a:off x="7010400" y="3048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>
            <a:off x="6324600" y="3505200"/>
            <a:ext cx="2590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Gruppieren 211"/>
          <p:cNvGrpSpPr/>
          <p:nvPr/>
        </p:nvGrpSpPr>
        <p:grpSpPr>
          <a:xfrm flipH="1">
            <a:off x="4800600" y="2667000"/>
            <a:ext cx="762000" cy="762000"/>
            <a:chOff x="6629400" y="3200400"/>
            <a:chExt cx="762000" cy="762000"/>
          </a:xfrm>
        </p:grpSpPr>
        <p:sp>
          <p:nvSpPr>
            <p:cNvPr id="234" name="Rechteck 233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5" name="Rechteck 234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6" name="Ellipse 235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7" name="Ellipse 236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13" name="Gruppieren 212"/>
          <p:cNvGrpSpPr/>
          <p:nvPr/>
        </p:nvGrpSpPr>
        <p:grpSpPr>
          <a:xfrm flipH="1">
            <a:off x="5715000" y="2667000"/>
            <a:ext cx="762000" cy="762000"/>
            <a:chOff x="6629400" y="3200400"/>
            <a:chExt cx="762000" cy="762000"/>
          </a:xfrm>
        </p:grpSpPr>
        <p:sp>
          <p:nvSpPr>
            <p:cNvPr id="230" name="Rechteck 229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1" name="Rechteck 230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2" name="Ellipse 231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3" name="Ellipse 232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14" name="Gruppieren 213"/>
          <p:cNvGrpSpPr/>
          <p:nvPr/>
        </p:nvGrpSpPr>
        <p:grpSpPr>
          <a:xfrm flipH="1">
            <a:off x="5715000" y="1371600"/>
            <a:ext cx="762000" cy="762000"/>
            <a:chOff x="6629400" y="3200400"/>
            <a:chExt cx="762000" cy="762000"/>
          </a:xfrm>
        </p:grpSpPr>
        <p:sp>
          <p:nvSpPr>
            <p:cNvPr id="226" name="Rechteck 225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7" name="Rechteck 226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8" name="Ellipse 227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9" name="Ellipse 228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15" name="Gerade Verbindung 214"/>
          <p:cNvCxnSpPr/>
          <p:nvPr/>
        </p:nvCxnSpPr>
        <p:spPr bwMode="auto">
          <a:xfrm flipH="1">
            <a:off x="5867400" y="1752600"/>
            <a:ext cx="0" cy="12954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215"/>
          <p:cNvCxnSpPr/>
          <p:nvPr/>
        </p:nvCxnSpPr>
        <p:spPr bwMode="auto">
          <a:xfrm flipH="1">
            <a:off x="5410200" y="3048000"/>
            <a:ext cx="4572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Gerade Verbindung 216"/>
          <p:cNvCxnSpPr/>
          <p:nvPr/>
        </p:nvCxnSpPr>
        <p:spPr bwMode="auto">
          <a:xfrm flipH="1" flipV="1">
            <a:off x="4953000" y="16002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" name="Ellipse 217"/>
          <p:cNvSpPr/>
          <p:nvPr/>
        </p:nvSpPr>
        <p:spPr bwMode="auto">
          <a:xfrm flipH="1">
            <a:off x="5105400" y="2514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0" name="Rechteck 219"/>
          <p:cNvSpPr/>
          <p:nvPr/>
        </p:nvSpPr>
        <p:spPr bwMode="auto">
          <a:xfrm flipH="1">
            <a:off x="6019800" y="2133600"/>
            <a:ext cx="152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1" name="Ellipse 220"/>
          <p:cNvSpPr/>
          <p:nvPr/>
        </p:nvSpPr>
        <p:spPr bwMode="auto">
          <a:xfrm flipH="1">
            <a:off x="6019800" y="2209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2" name="Gerade Verbindung 221"/>
          <p:cNvCxnSpPr/>
          <p:nvPr/>
        </p:nvCxnSpPr>
        <p:spPr bwMode="auto">
          <a:xfrm flipH="1">
            <a:off x="6324600" y="1295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Gerade Verbindung 222"/>
          <p:cNvCxnSpPr/>
          <p:nvPr/>
        </p:nvCxnSpPr>
        <p:spPr bwMode="auto">
          <a:xfrm flipH="1">
            <a:off x="5410200" y="129540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" name="Gerade Verbindung 223"/>
          <p:cNvCxnSpPr/>
          <p:nvPr/>
        </p:nvCxnSpPr>
        <p:spPr bwMode="auto">
          <a:xfrm flipH="1">
            <a:off x="6324600" y="3048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" name="Gerade Verbindung 224"/>
          <p:cNvCxnSpPr/>
          <p:nvPr/>
        </p:nvCxnSpPr>
        <p:spPr bwMode="auto">
          <a:xfrm flipH="1">
            <a:off x="4343400" y="3505200"/>
            <a:ext cx="2667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/>
          <p:cNvCxnSpPr/>
          <p:nvPr/>
        </p:nvCxnSpPr>
        <p:spPr bwMode="auto">
          <a:xfrm>
            <a:off x="5867400" y="2514600"/>
            <a:ext cx="13716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Gerade Verbindung 237"/>
          <p:cNvCxnSpPr/>
          <p:nvPr/>
        </p:nvCxnSpPr>
        <p:spPr bwMode="auto">
          <a:xfrm>
            <a:off x="6096000" y="2286000"/>
            <a:ext cx="137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feld 54"/>
          <p:cNvSpPr txBox="1"/>
          <p:nvPr/>
        </p:nvSpPr>
        <p:spPr>
          <a:xfrm>
            <a:off x="304800" y="55626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InP</a:t>
            </a:r>
            <a:endParaRPr lang="de-DE" dirty="0"/>
          </a:p>
        </p:txBody>
      </p:sp>
      <p:sp>
        <p:nvSpPr>
          <p:cNvPr id="240" name="Textfeld 239"/>
          <p:cNvSpPr txBox="1"/>
          <p:nvPr/>
        </p:nvSpPr>
        <p:spPr>
          <a:xfrm>
            <a:off x="3882193" y="55626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InN</a:t>
            </a:r>
            <a:endParaRPr lang="de-DE" dirty="0"/>
          </a:p>
        </p:txBody>
      </p:sp>
      <p:cxnSp>
        <p:nvCxnSpPr>
          <p:cNvPr id="239" name="Gerade Verbindung 238"/>
          <p:cNvCxnSpPr/>
          <p:nvPr/>
        </p:nvCxnSpPr>
        <p:spPr bwMode="auto">
          <a:xfrm flipH="1">
            <a:off x="152400" y="4267200"/>
            <a:ext cx="426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Gerade Verbindung 241"/>
          <p:cNvCxnSpPr/>
          <p:nvPr/>
        </p:nvCxnSpPr>
        <p:spPr bwMode="auto">
          <a:xfrm flipV="1">
            <a:off x="3505200" y="42672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Gerade Verbindung 244"/>
          <p:cNvCxnSpPr/>
          <p:nvPr/>
        </p:nvCxnSpPr>
        <p:spPr bwMode="auto">
          <a:xfrm flipV="1">
            <a:off x="685800" y="42672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6" name="Textfeld 245"/>
          <p:cNvSpPr txBox="1"/>
          <p:nvPr/>
        </p:nvSpPr>
        <p:spPr>
          <a:xfrm>
            <a:off x="860418" y="39624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sp>
        <p:nvSpPr>
          <p:cNvPr id="247" name="Textfeld 246"/>
          <p:cNvSpPr txBox="1"/>
          <p:nvPr/>
        </p:nvSpPr>
        <p:spPr>
          <a:xfrm>
            <a:off x="4800600" y="16764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InP</a:t>
            </a:r>
            <a:endParaRPr lang="de-DE" dirty="0"/>
          </a:p>
        </p:txBody>
      </p:sp>
      <p:sp>
        <p:nvSpPr>
          <p:cNvPr id="248" name="Textfeld 247"/>
          <p:cNvSpPr txBox="1"/>
          <p:nvPr/>
        </p:nvSpPr>
        <p:spPr>
          <a:xfrm>
            <a:off x="8225592" y="16764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InN</a:t>
            </a:r>
            <a:endParaRPr lang="de-DE" dirty="0"/>
          </a:p>
        </p:txBody>
      </p:sp>
      <p:sp>
        <p:nvSpPr>
          <p:cNvPr id="249" name="Textfeld 248"/>
          <p:cNvSpPr txBox="1"/>
          <p:nvPr/>
        </p:nvSpPr>
        <p:spPr>
          <a:xfrm>
            <a:off x="5257800" y="21336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sp>
        <p:nvSpPr>
          <p:cNvPr id="250" name="Textfeld 249"/>
          <p:cNvSpPr txBox="1"/>
          <p:nvPr/>
        </p:nvSpPr>
        <p:spPr>
          <a:xfrm>
            <a:off x="7696200" y="23622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cxnSp>
        <p:nvCxnSpPr>
          <p:cNvPr id="244" name="Gerade Verbindung mit Pfeil 243"/>
          <p:cNvCxnSpPr/>
          <p:nvPr/>
        </p:nvCxnSpPr>
        <p:spPr bwMode="auto">
          <a:xfrm flipV="1">
            <a:off x="5181600" y="2362200"/>
            <a:ext cx="7620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" name="Gerade Verbindung mit Pfeil 252"/>
          <p:cNvCxnSpPr/>
          <p:nvPr/>
        </p:nvCxnSpPr>
        <p:spPr bwMode="auto">
          <a:xfrm flipV="1">
            <a:off x="8153400" y="2362200"/>
            <a:ext cx="7620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" name="Gerade Verbindung 251"/>
          <p:cNvCxnSpPr/>
          <p:nvPr/>
        </p:nvCxnSpPr>
        <p:spPr bwMode="auto">
          <a:xfrm>
            <a:off x="4648200" y="2362200"/>
            <a:ext cx="411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4" name="Rechteck 253"/>
          <p:cNvSpPr/>
          <p:nvPr/>
        </p:nvSpPr>
        <p:spPr bwMode="auto">
          <a:xfrm>
            <a:off x="5334000" y="1447800"/>
            <a:ext cx="26670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5" name="Rechteck 254"/>
          <p:cNvSpPr/>
          <p:nvPr/>
        </p:nvSpPr>
        <p:spPr bwMode="auto">
          <a:xfrm>
            <a:off x="4419600" y="28956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8" name="Ellipse 257"/>
          <p:cNvSpPr/>
          <p:nvPr/>
        </p:nvSpPr>
        <p:spPr bwMode="auto">
          <a:xfrm flipH="1">
            <a:off x="4495800" y="2971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9" name="Rechteck 258"/>
          <p:cNvSpPr/>
          <p:nvPr/>
        </p:nvSpPr>
        <p:spPr bwMode="auto">
          <a:xfrm>
            <a:off x="8610600" y="28956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0" name="Ellipse 259"/>
          <p:cNvSpPr/>
          <p:nvPr/>
        </p:nvSpPr>
        <p:spPr bwMode="auto">
          <a:xfrm flipH="1">
            <a:off x="8686800" y="2971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1" name="Rechteck 260"/>
          <p:cNvSpPr/>
          <p:nvPr/>
        </p:nvSpPr>
        <p:spPr bwMode="auto">
          <a:xfrm>
            <a:off x="7696200" y="1600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2" name="Ellipse 261"/>
          <p:cNvSpPr/>
          <p:nvPr/>
        </p:nvSpPr>
        <p:spPr bwMode="auto">
          <a:xfrm flipH="1">
            <a:off x="7772400" y="1676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3" name="Rechteck 262"/>
          <p:cNvSpPr/>
          <p:nvPr/>
        </p:nvSpPr>
        <p:spPr bwMode="auto">
          <a:xfrm>
            <a:off x="5334000" y="1600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4" name="Ellipse 263"/>
          <p:cNvSpPr/>
          <p:nvPr/>
        </p:nvSpPr>
        <p:spPr bwMode="auto">
          <a:xfrm flipH="1">
            <a:off x="5410200" y="1676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65" name="Gerade Verbindung 264"/>
          <p:cNvCxnSpPr/>
          <p:nvPr/>
        </p:nvCxnSpPr>
        <p:spPr bwMode="auto">
          <a:xfrm>
            <a:off x="7848600" y="1295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" name="Gerade Verbindung 265"/>
          <p:cNvCxnSpPr/>
          <p:nvPr/>
        </p:nvCxnSpPr>
        <p:spPr bwMode="auto">
          <a:xfrm>
            <a:off x="5486400" y="1295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" name="Gerade Verbindung 266"/>
          <p:cNvCxnSpPr/>
          <p:nvPr/>
        </p:nvCxnSpPr>
        <p:spPr bwMode="auto">
          <a:xfrm>
            <a:off x="4572000" y="3048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" name="Gerade Verbindung 267"/>
          <p:cNvCxnSpPr/>
          <p:nvPr/>
        </p:nvCxnSpPr>
        <p:spPr bwMode="auto">
          <a:xfrm>
            <a:off x="8763000" y="3048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1" name="Textfeld 270"/>
          <p:cNvSpPr txBox="1"/>
          <p:nvPr/>
        </p:nvSpPr>
        <p:spPr>
          <a:xfrm>
            <a:off x="925902" y="42672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272" name="Textfeld 271"/>
          <p:cNvSpPr txBox="1"/>
          <p:nvPr/>
        </p:nvSpPr>
        <p:spPr>
          <a:xfrm>
            <a:off x="1210384" y="61722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</a:t>
            </a:r>
            <a:endParaRPr lang="de-DE" dirty="0"/>
          </a:p>
        </p:txBody>
      </p:sp>
      <p:sp>
        <p:nvSpPr>
          <p:cNvPr id="273" name="Textfeld 272"/>
          <p:cNvSpPr txBox="1"/>
          <p:nvPr/>
        </p:nvSpPr>
        <p:spPr>
          <a:xfrm>
            <a:off x="5638800" y="10668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5334000" y="35052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</a:t>
            </a:r>
            <a:endParaRPr lang="de-DE" dirty="0"/>
          </a:p>
        </p:txBody>
      </p:sp>
      <p:cxnSp>
        <p:nvCxnSpPr>
          <p:cNvPr id="270" name="Gerade Verbindung 269"/>
          <p:cNvCxnSpPr/>
          <p:nvPr/>
        </p:nvCxnSpPr>
        <p:spPr bwMode="auto">
          <a:xfrm>
            <a:off x="838200" y="5410200"/>
            <a:ext cx="228600" cy="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Gerade Verbindung mit Pfeil 2"/>
          <p:cNvCxnSpPr/>
          <p:nvPr/>
        </p:nvCxnSpPr>
        <p:spPr bwMode="auto">
          <a:xfrm flipV="1">
            <a:off x="4495800" y="3200400"/>
            <a:ext cx="0" cy="838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4495800" y="3886200"/>
            <a:ext cx="177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Substratkontakt = GND</a:t>
            </a:r>
            <a:endParaRPr lang="de-DE" dirty="0"/>
          </a:p>
        </p:txBody>
      </p:sp>
      <p:sp>
        <p:nvSpPr>
          <p:cNvPr id="206" name="Textfeld 205"/>
          <p:cNvSpPr txBox="1"/>
          <p:nvPr/>
        </p:nvSpPr>
        <p:spPr>
          <a:xfrm>
            <a:off x="762000" y="51816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sp>
        <p:nvSpPr>
          <p:cNvPr id="211" name="Textfeld 210"/>
          <p:cNvSpPr txBox="1"/>
          <p:nvPr/>
        </p:nvSpPr>
        <p:spPr>
          <a:xfrm>
            <a:off x="2992697" y="51816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QN</a:t>
            </a:r>
            <a:endParaRPr lang="de-DE" dirty="0"/>
          </a:p>
        </p:txBody>
      </p:sp>
      <p:sp>
        <p:nvSpPr>
          <p:cNvPr id="219" name="Textfeld 218"/>
          <p:cNvSpPr txBox="1"/>
          <p:nvPr/>
        </p:nvSpPr>
        <p:spPr>
          <a:xfrm>
            <a:off x="5486400" y="28194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sp>
        <p:nvSpPr>
          <p:cNvPr id="241" name="Textfeld 240"/>
          <p:cNvSpPr txBox="1"/>
          <p:nvPr/>
        </p:nvSpPr>
        <p:spPr>
          <a:xfrm>
            <a:off x="7467600" y="28194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17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Layout</a:t>
            </a:r>
            <a:endParaRPr lang="de-DE" altLang="de-DE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7556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…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  <p:grpSp>
        <p:nvGrpSpPr>
          <p:cNvPr id="21" name="Gruppieren 20"/>
          <p:cNvGrpSpPr/>
          <p:nvPr/>
        </p:nvGrpSpPr>
        <p:grpSpPr>
          <a:xfrm>
            <a:off x="2209800" y="4495800"/>
            <a:ext cx="1676400" cy="1828800"/>
            <a:chOff x="1143000" y="3048000"/>
            <a:chExt cx="1676400" cy="1828800"/>
          </a:xfrm>
        </p:grpSpPr>
        <p:grpSp>
          <p:nvGrpSpPr>
            <p:cNvPr id="124" name="Gruppieren 123"/>
            <p:cNvGrpSpPr/>
            <p:nvPr/>
          </p:nvGrpSpPr>
          <p:grpSpPr>
            <a:xfrm>
              <a:off x="1524000" y="4114800"/>
              <a:ext cx="533400" cy="762000"/>
              <a:chOff x="1600200" y="4419600"/>
              <a:chExt cx="533400" cy="762000"/>
            </a:xfrm>
          </p:grpSpPr>
          <p:sp>
            <p:nvSpPr>
              <p:cNvPr id="125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6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7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8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9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0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2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33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4" name="Gruppieren 133"/>
            <p:cNvGrpSpPr/>
            <p:nvPr/>
          </p:nvGrpSpPr>
          <p:grpSpPr>
            <a:xfrm>
              <a:off x="1524000" y="3048000"/>
              <a:ext cx="533400" cy="762000"/>
              <a:chOff x="1524000" y="3048000"/>
              <a:chExt cx="533400" cy="762000"/>
            </a:xfrm>
          </p:grpSpPr>
          <p:grpSp>
            <p:nvGrpSpPr>
              <p:cNvPr id="135" name="Gruppieren 134"/>
              <p:cNvGrpSpPr/>
              <p:nvPr/>
            </p:nvGrpSpPr>
            <p:grpSpPr>
              <a:xfrm flipV="1">
                <a:off x="1524000" y="3048000"/>
                <a:ext cx="533400" cy="762000"/>
                <a:chOff x="1600200" y="4419600"/>
                <a:chExt cx="533400" cy="762000"/>
              </a:xfrm>
            </p:grpSpPr>
            <p:sp>
              <p:nvSpPr>
                <p:cNvPr id="137" name="Line 1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876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38" name="Line 19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39" name="Line 20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7244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0" name="Line 21"/>
                <p:cNvSpPr>
                  <a:spLocks noChangeShapeType="1"/>
                </p:cNvSpPr>
                <p:nvPr/>
              </p:nvSpPr>
              <p:spPr bwMode="auto">
                <a:xfrm rot="16200000">
                  <a:off x="17526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1" name="Line 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572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2" name="Line 23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45339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3" name="Line 24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50673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cxnSp>
              <p:nvCxnSpPr>
                <p:cNvPr id="144" name="Gerade Verbindung 2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00200" y="4800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36" name="Ellipse 135"/>
              <p:cNvSpPr/>
              <p:nvPr/>
            </p:nvSpPr>
            <p:spPr bwMode="auto">
              <a:xfrm>
                <a:off x="1676400" y="3352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7" name="Gerade Verbindung 6"/>
            <p:cNvCxnSpPr>
              <a:endCxn id="130" idx="1"/>
            </p:cNvCxnSpPr>
            <p:nvPr/>
          </p:nvCxnSpPr>
          <p:spPr bwMode="auto">
            <a:xfrm>
              <a:off x="2057400" y="3810000"/>
              <a:ext cx="1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1905000" y="4876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44"/>
            <p:cNvCxnSpPr/>
            <p:nvPr/>
          </p:nvCxnSpPr>
          <p:spPr bwMode="auto">
            <a:xfrm>
              <a:off x="1905000" y="3048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/>
          </p:nvCxnSpPr>
          <p:spPr bwMode="auto">
            <a:xfrm>
              <a:off x="1524000" y="3429000"/>
              <a:ext cx="0" cy="1066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/>
          </p:nvCxnSpPr>
          <p:spPr bwMode="auto">
            <a:xfrm flipH="1">
              <a:off x="1143000" y="39624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6" name="Gruppieren 145"/>
            <p:cNvGrpSpPr/>
            <p:nvPr/>
          </p:nvGrpSpPr>
          <p:grpSpPr>
            <a:xfrm rot="5400000">
              <a:off x="2171700" y="3314700"/>
              <a:ext cx="533400" cy="762000"/>
              <a:chOff x="1600200" y="4419600"/>
              <a:chExt cx="533400" cy="762000"/>
            </a:xfrm>
          </p:grpSpPr>
          <p:sp>
            <p:nvSpPr>
              <p:cNvPr id="147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48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49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0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1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2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3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54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0" name="Gerade Verbindung 19"/>
            <p:cNvCxnSpPr/>
            <p:nvPr/>
          </p:nvCxnSpPr>
          <p:spPr bwMode="auto">
            <a:xfrm flipV="1">
              <a:off x="2819400" y="3352800"/>
              <a:ext cx="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5" name="Gruppieren 154"/>
          <p:cNvGrpSpPr/>
          <p:nvPr/>
        </p:nvGrpSpPr>
        <p:grpSpPr>
          <a:xfrm flipH="1">
            <a:off x="304800" y="4495800"/>
            <a:ext cx="1676400" cy="1828800"/>
            <a:chOff x="1143000" y="3048000"/>
            <a:chExt cx="1676400" cy="1828800"/>
          </a:xfrm>
        </p:grpSpPr>
        <p:grpSp>
          <p:nvGrpSpPr>
            <p:cNvPr id="156" name="Gruppieren 155"/>
            <p:cNvGrpSpPr/>
            <p:nvPr/>
          </p:nvGrpSpPr>
          <p:grpSpPr>
            <a:xfrm>
              <a:off x="1524000" y="4114800"/>
              <a:ext cx="533400" cy="762000"/>
              <a:chOff x="1600200" y="4419600"/>
              <a:chExt cx="533400" cy="762000"/>
            </a:xfrm>
          </p:grpSpPr>
          <p:sp>
            <p:nvSpPr>
              <p:cNvPr id="183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4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5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6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7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8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9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90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7" name="Gruppieren 156"/>
            <p:cNvGrpSpPr/>
            <p:nvPr/>
          </p:nvGrpSpPr>
          <p:grpSpPr>
            <a:xfrm>
              <a:off x="1524000" y="3048000"/>
              <a:ext cx="533400" cy="762000"/>
              <a:chOff x="1524000" y="3048000"/>
              <a:chExt cx="533400" cy="762000"/>
            </a:xfrm>
          </p:grpSpPr>
          <p:grpSp>
            <p:nvGrpSpPr>
              <p:cNvPr id="173" name="Gruppieren 172"/>
              <p:cNvGrpSpPr/>
              <p:nvPr/>
            </p:nvGrpSpPr>
            <p:grpSpPr>
              <a:xfrm flipV="1">
                <a:off x="1524000" y="3048000"/>
                <a:ext cx="533400" cy="762000"/>
                <a:chOff x="1600200" y="4419600"/>
                <a:chExt cx="533400" cy="762000"/>
              </a:xfrm>
            </p:grpSpPr>
            <p:sp>
              <p:nvSpPr>
                <p:cNvPr id="175" name="Line 1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876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6" name="Line 19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7" name="Line 20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7244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8" name="Line 21"/>
                <p:cNvSpPr>
                  <a:spLocks noChangeShapeType="1"/>
                </p:cNvSpPr>
                <p:nvPr/>
              </p:nvSpPr>
              <p:spPr bwMode="auto">
                <a:xfrm rot="16200000">
                  <a:off x="17526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9" name="Line 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572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80" name="Line 23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45339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81" name="Line 24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50673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cxnSp>
              <p:nvCxnSpPr>
                <p:cNvPr id="182" name="Gerade Verbindung 2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00200" y="4800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74" name="Ellipse 173"/>
              <p:cNvSpPr/>
              <p:nvPr/>
            </p:nvSpPr>
            <p:spPr bwMode="auto">
              <a:xfrm>
                <a:off x="1676400" y="3352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58" name="Gerade Verbindung 157"/>
            <p:cNvCxnSpPr>
              <a:endCxn id="188" idx="1"/>
            </p:cNvCxnSpPr>
            <p:nvPr/>
          </p:nvCxnSpPr>
          <p:spPr bwMode="auto">
            <a:xfrm>
              <a:off x="2057400" y="3810000"/>
              <a:ext cx="1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Gerade Verbindung 158"/>
            <p:cNvCxnSpPr/>
            <p:nvPr/>
          </p:nvCxnSpPr>
          <p:spPr bwMode="auto">
            <a:xfrm>
              <a:off x="1905000" y="4876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1905000" y="3048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1524000" y="3429000"/>
              <a:ext cx="0" cy="1066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 flipH="1">
              <a:off x="1143000" y="39624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3" name="Gruppieren 162"/>
            <p:cNvGrpSpPr/>
            <p:nvPr/>
          </p:nvGrpSpPr>
          <p:grpSpPr>
            <a:xfrm rot="5400000">
              <a:off x="2171700" y="3314700"/>
              <a:ext cx="533400" cy="762000"/>
              <a:chOff x="1600200" y="4419600"/>
              <a:chExt cx="533400" cy="762000"/>
            </a:xfrm>
          </p:grpSpPr>
          <p:sp>
            <p:nvSpPr>
              <p:cNvPr id="165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6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7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8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9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0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1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72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64" name="Gerade Verbindung 163"/>
            <p:cNvCxnSpPr/>
            <p:nvPr/>
          </p:nvCxnSpPr>
          <p:spPr bwMode="auto">
            <a:xfrm flipV="1">
              <a:off x="2819400" y="3352800"/>
              <a:ext cx="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7" name="Gerade Verbindung 26"/>
          <p:cNvCxnSpPr/>
          <p:nvPr/>
        </p:nvCxnSpPr>
        <p:spPr bwMode="auto">
          <a:xfrm>
            <a:off x="1066800" y="5410200"/>
            <a:ext cx="304800" cy="22860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1371600" y="5638800"/>
            <a:ext cx="533400" cy="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 flipV="1">
            <a:off x="1905000" y="5410200"/>
            <a:ext cx="304800" cy="22860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Gerade Verbindung 202"/>
          <p:cNvCxnSpPr/>
          <p:nvPr/>
        </p:nvCxnSpPr>
        <p:spPr bwMode="auto">
          <a:xfrm flipV="1">
            <a:off x="1981200" y="51816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2286000" y="51816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2819400" y="51816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" name="Gruppieren 24"/>
          <p:cNvGrpSpPr/>
          <p:nvPr/>
        </p:nvGrpSpPr>
        <p:grpSpPr>
          <a:xfrm>
            <a:off x="7772400" y="2667000"/>
            <a:ext cx="762000" cy="762000"/>
            <a:chOff x="6629400" y="3200400"/>
            <a:chExt cx="762000" cy="762000"/>
          </a:xfrm>
        </p:grpSpPr>
        <p:sp>
          <p:nvSpPr>
            <p:cNvPr id="22" name="Rechteck 21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1" name="Ellipse 190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92" name="Gruppieren 191"/>
          <p:cNvGrpSpPr/>
          <p:nvPr/>
        </p:nvGrpSpPr>
        <p:grpSpPr>
          <a:xfrm>
            <a:off x="6858000" y="2667000"/>
            <a:ext cx="762000" cy="762000"/>
            <a:chOff x="6629400" y="3200400"/>
            <a:chExt cx="762000" cy="762000"/>
          </a:xfrm>
        </p:grpSpPr>
        <p:sp>
          <p:nvSpPr>
            <p:cNvPr id="193" name="Rechteck 192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4" name="Rechteck 193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97" name="Gruppieren 196"/>
          <p:cNvGrpSpPr/>
          <p:nvPr/>
        </p:nvGrpSpPr>
        <p:grpSpPr>
          <a:xfrm>
            <a:off x="6858000" y="1371600"/>
            <a:ext cx="762000" cy="762000"/>
            <a:chOff x="6629400" y="3200400"/>
            <a:chExt cx="762000" cy="762000"/>
          </a:xfrm>
        </p:grpSpPr>
        <p:sp>
          <p:nvSpPr>
            <p:cNvPr id="198" name="Rechteck 197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9" name="Rechteck 198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0" name="Ellipse 199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1" name="Ellipse 200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33" name="Gerade Verbindung 32"/>
          <p:cNvCxnSpPr/>
          <p:nvPr/>
        </p:nvCxnSpPr>
        <p:spPr bwMode="auto">
          <a:xfrm>
            <a:off x="7467600" y="1752600"/>
            <a:ext cx="0" cy="1295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/>
        </p:nvCxnSpPr>
        <p:spPr bwMode="auto">
          <a:xfrm flipV="1">
            <a:off x="8382000" y="16002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Ellipse 39"/>
          <p:cNvSpPr/>
          <p:nvPr/>
        </p:nvSpPr>
        <p:spPr bwMode="auto">
          <a:xfrm>
            <a:off x="8077200" y="2514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7162800" y="2133600"/>
            <a:ext cx="152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7" name="Ellipse 206"/>
          <p:cNvSpPr/>
          <p:nvPr/>
        </p:nvSpPr>
        <p:spPr bwMode="auto">
          <a:xfrm>
            <a:off x="7162800" y="2438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8" name="Gerade Verbindung 207"/>
          <p:cNvCxnSpPr/>
          <p:nvPr/>
        </p:nvCxnSpPr>
        <p:spPr bwMode="auto">
          <a:xfrm>
            <a:off x="7010400" y="1295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43"/>
          <p:cNvCxnSpPr/>
          <p:nvPr/>
        </p:nvCxnSpPr>
        <p:spPr bwMode="auto">
          <a:xfrm>
            <a:off x="6400800" y="129540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/>
          <p:nvPr/>
        </p:nvCxnSpPr>
        <p:spPr bwMode="auto">
          <a:xfrm>
            <a:off x="7010400" y="3048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>
            <a:off x="6324600" y="3505200"/>
            <a:ext cx="2590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Gruppieren 211"/>
          <p:cNvGrpSpPr/>
          <p:nvPr/>
        </p:nvGrpSpPr>
        <p:grpSpPr>
          <a:xfrm flipH="1">
            <a:off x="4876800" y="2667000"/>
            <a:ext cx="762000" cy="762000"/>
            <a:chOff x="6629400" y="3200400"/>
            <a:chExt cx="762000" cy="762000"/>
          </a:xfrm>
        </p:grpSpPr>
        <p:sp>
          <p:nvSpPr>
            <p:cNvPr id="234" name="Rechteck 233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5" name="Rechteck 234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6" name="Ellipse 235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7" name="Ellipse 236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13" name="Gruppieren 212"/>
          <p:cNvGrpSpPr/>
          <p:nvPr/>
        </p:nvGrpSpPr>
        <p:grpSpPr>
          <a:xfrm flipH="1">
            <a:off x="5791200" y="2667000"/>
            <a:ext cx="762000" cy="762000"/>
            <a:chOff x="6629400" y="3200400"/>
            <a:chExt cx="762000" cy="762000"/>
          </a:xfrm>
        </p:grpSpPr>
        <p:sp>
          <p:nvSpPr>
            <p:cNvPr id="230" name="Rechteck 229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1" name="Rechteck 230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2" name="Ellipse 231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3" name="Ellipse 232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14" name="Gruppieren 213"/>
          <p:cNvGrpSpPr/>
          <p:nvPr/>
        </p:nvGrpSpPr>
        <p:grpSpPr>
          <a:xfrm flipH="1">
            <a:off x="5791200" y="1371600"/>
            <a:ext cx="762000" cy="762000"/>
            <a:chOff x="6629400" y="3200400"/>
            <a:chExt cx="762000" cy="762000"/>
          </a:xfrm>
        </p:grpSpPr>
        <p:sp>
          <p:nvSpPr>
            <p:cNvPr id="226" name="Rechteck 225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7" name="Rechteck 226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8" name="Ellipse 227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9" name="Ellipse 228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15" name="Gerade Verbindung 214"/>
          <p:cNvCxnSpPr/>
          <p:nvPr/>
        </p:nvCxnSpPr>
        <p:spPr bwMode="auto">
          <a:xfrm flipH="1">
            <a:off x="5943600" y="1752600"/>
            <a:ext cx="0" cy="12954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Gerade Verbindung 216"/>
          <p:cNvCxnSpPr/>
          <p:nvPr/>
        </p:nvCxnSpPr>
        <p:spPr bwMode="auto">
          <a:xfrm flipH="1" flipV="1">
            <a:off x="5029200" y="16002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" name="Ellipse 217"/>
          <p:cNvSpPr/>
          <p:nvPr/>
        </p:nvSpPr>
        <p:spPr bwMode="auto">
          <a:xfrm flipH="1">
            <a:off x="5181600" y="2514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0" name="Rechteck 219"/>
          <p:cNvSpPr/>
          <p:nvPr/>
        </p:nvSpPr>
        <p:spPr bwMode="auto">
          <a:xfrm flipH="1">
            <a:off x="6096000" y="2133600"/>
            <a:ext cx="152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1" name="Ellipse 220"/>
          <p:cNvSpPr/>
          <p:nvPr/>
        </p:nvSpPr>
        <p:spPr bwMode="auto">
          <a:xfrm flipH="1">
            <a:off x="6096000" y="2209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2" name="Gerade Verbindung 221"/>
          <p:cNvCxnSpPr/>
          <p:nvPr/>
        </p:nvCxnSpPr>
        <p:spPr bwMode="auto">
          <a:xfrm flipH="1">
            <a:off x="6400800" y="1295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Gerade Verbindung 222"/>
          <p:cNvCxnSpPr/>
          <p:nvPr/>
        </p:nvCxnSpPr>
        <p:spPr bwMode="auto">
          <a:xfrm flipH="1">
            <a:off x="5410200" y="129540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" name="Gerade Verbindung 223"/>
          <p:cNvCxnSpPr/>
          <p:nvPr/>
        </p:nvCxnSpPr>
        <p:spPr bwMode="auto">
          <a:xfrm flipH="1">
            <a:off x="6400800" y="3048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" name="Gerade Verbindung 224"/>
          <p:cNvCxnSpPr/>
          <p:nvPr/>
        </p:nvCxnSpPr>
        <p:spPr bwMode="auto">
          <a:xfrm flipH="1">
            <a:off x="4343400" y="3505200"/>
            <a:ext cx="2667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/>
          <p:cNvCxnSpPr/>
          <p:nvPr/>
        </p:nvCxnSpPr>
        <p:spPr bwMode="auto">
          <a:xfrm>
            <a:off x="5867400" y="2514600"/>
            <a:ext cx="13716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Gerade Verbindung 237"/>
          <p:cNvCxnSpPr/>
          <p:nvPr/>
        </p:nvCxnSpPr>
        <p:spPr bwMode="auto">
          <a:xfrm>
            <a:off x="6096000" y="2286000"/>
            <a:ext cx="137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feld 54"/>
          <p:cNvSpPr txBox="1"/>
          <p:nvPr/>
        </p:nvSpPr>
        <p:spPr>
          <a:xfrm>
            <a:off x="304800" y="55626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InP</a:t>
            </a:r>
            <a:endParaRPr lang="de-DE" dirty="0"/>
          </a:p>
        </p:txBody>
      </p:sp>
      <p:sp>
        <p:nvSpPr>
          <p:cNvPr id="240" name="Textfeld 239"/>
          <p:cNvSpPr txBox="1"/>
          <p:nvPr/>
        </p:nvSpPr>
        <p:spPr>
          <a:xfrm>
            <a:off x="3882193" y="55626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InN</a:t>
            </a:r>
            <a:endParaRPr lang="de-DE" dirty="0"/>
          </a:p>
        </p:txBody>
      </p:sp>
      <p:cxnSp>
        <p:nvCxnSpPr>
          <p:cNvPr id="239" name="Gerade Verbindung 238"/>
          <p:cNvCxnSpPr/>
          <p:nvPr/>
        </p:nvCxnSpPr>
        <p:spPr bwMode="auto">
          <a:xfrm flipH="1">
            <a:off x="152400" y="4267200"/>
            <a:ext cx="426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Gerade Verbindung 241"/>
          <p:cNvCxnSpPr/>
          <p:nvPr/>
        </p:nvCxnSpPr>
        <p:spPr bwMode="auto">
          <a:xfrm flipV="1">
            <a:off x="3505200" y="42672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Gerade Verbindung 244"/>
          <p:cNvCxnSpPr/>
          <p:nvPr/>
        </p:nvCxnSpPr>
        <p:spPr bwMode="auto">
          <a:xfrm flipV="1">
            <a:off x="685800" y="42672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6" name="Textfeld 245"/>
          <p:cNvSpPr txBox="1"/>
          <p:nvPr/>
        </p:nvSpPr>
        <p:spPr>
          <a:xfrm>
            <a:off x="860418" y="39624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sp>
        <p:nvSpPr>
          <p:cNvPr id="247" name="Textfeld 246"/>
          <p:cNvSpPr txBox="1"/>
          <p:nvPr/>
        </p:nvSpPr>
        <p:spPr>
          <a:xfrm>
            <a:off x="4876800" y="16764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InP</a:t>
            </a:r>
            <a:endParaRPr lang="de-DE" dirty="0"/>
          </a:p>
        </p:txBody>
      </p:sp>
      <p:sp>
        <p:nvSpPr>
          <p:cNvPr id="248" name="Textfeld 247"/>
          <p:cNvSpPr txBox="1"/>
          <p:nvPr/>
        </p:nvSpPr>
        <p:spPr>
          <a:xfrm>
            <a:off x="8225592" y="16764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InN</a:t>
            </a:r>
            <a:endParaRPr lang="de-DE" dirty="0"/>
          </a:p>
        </p:txBody>
      </p:sp>
      <p:sp>
        <p:nvSpPr>
          <p:cNvPr id="249" name="Textfeld 248"/>
          <p:cNvSpPr txBox="1"/>
          <p:nvPr/>
        </p:nvSpPr>
        <p:spPr>
          <a:xfrm>
            <a:off x="5334000" y="21336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sp>
        <p:nvSpPr>
          <p:cNvPr id="250" name="Textfeld 249"/>
          <p:cNvSpPr txBox="1"/>
          <p:nvPr/>
        </p:nvSpPr>
        <p:spPr>
          <a:xfrm>
            <a:off x="7696200" y="23622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cxnSp>
        <p:nvCxnSpPr>
          <p:cNvPr id="244" name="Gerade Verbindung mit Pfeil 243"/>
          <p:cNvCxnSpPr/>
          <p:nvPr/>
        </p:nvCxnSpPr>
        <p:spPr bwMode="auto">
          <a:xfrm flipV="1">
            <a:off x="5257800" y="2362200"/>
            <a:ext cx="7620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" name="Gerade Verbindung mit Pfeil 252"/>
          <p:cNvCxnSpPr/>
          <p:nvPr/>
        </p:nvCxnSpPr>
        <p:spPr bwMode="auto">
          <a:xfrm flipV="1">
            <a:off x="8153400" y="2362200"/>
            <a:ext cx="7620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" name="Gerade Verbindung 251"/>
          <p:cNvCxnSpPr/>
          <p:nvPr/>
        </p:nvCxnSpPr>
        <p:spPr bwMode="auto">
          <a:xfrm>
            <a:off x="4648200" y="2362200"/>
            <a:ext cx="411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4" name="Rechteck 253"/>
          <p:cNvSpPr/>
          <p:nvPr/>
        </p:nvSpPr>
        <p:spPr bwMode="auto">
          <a:xfrm>
            <a:off x="5410200" y="1447800"/>
            <a:ext cx="25908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1" name="Rechteck 260"/>
          <p:cNvSpPr/>
          <p:nvPr/>
        </p:nvSpPr>
        <p:spPr bwMode="auto">
          <a:xfrm>
            <a:off x="6553200" y="1600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2" name="Ellipse 261"/>
          <p:cNvSpPr/>
          <p:nvPr/>
        </p:nvSpPr>
        <p:spPr bwMode="auto">
          <a:xfrm flipH="1">
            <a:off x="6629400" y="1676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65" name="Gerade Verbindung 264"/>
          <p:cNvCxnSpPr/>
          <p:nvPr/>
        </p:nvCxnSpPr>
        <p:spPr bwMode="auto">
          <a:xfrm>
            <a:off x="6705600" y="1295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1" name="Textfeld 270"/>
          <p:cNvSpPr txBox="1"/>
          <p:nvPr/>
        </p:nvSpPr>
        <p:spPr>
          <a:xfrm>
            <a:off x="925902" y="42672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272" name="Textfeld 271"/>
          <p:cNvSpPr txBox="1"/>
          <p:nvPr/>
        </p:nvSpPr>
        <p:spPr>
          <a:xfrm>
            <a:off x="1210384" y="61722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</a:t>
            </a:r>
            <a:endParaRPr lang="de-DE" dirty="0"/>
          </a:p>
        </p:txBody>
      </p:sp>
      <p:sp>
        <p:nvSpPr>
          <p:cNvPr id="273" name="Textfeld 272"/>
          <p:cNvSpPr txBox="1"/>
          <p:nvPr/>
        </p:nvSpPr>
        <p:spPr>
          <a:xfrm>
            <a:off x="5715000" y="10668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5410200" y="35052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</a:t>
            </a:r>
            <a:endParaRPr lang="de-DE" dirty="0"/>
          </a:p>
        </p:txBody>
      </p:sp>
      <p:cxnSp>
        <p:nvCxnSpPr>
          <p:cNvPr id="270" name="Gerade Verbindung 269"/>
          <p:cNvCxnSpPr/>
          <p:nvPr/>
        </p:nvCxnSpPr>
        <p:spPr bwMode="auto">
          <a:xfrm>
            <a:off x="838200" y="5410200"/>
            <a:ext cx="228600" cy="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" name="Rechteck 205"/>
          <p:cNvSpPr/>
          <p:nvPr/>
        </p:nvSpPr>
        <p:spPr bwMode="auto">
          <a:xfrm>
            <a:off x="6553200" y="28956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1" name="Ellipse 210"/>
          <p:cNvSpPr/>
          <p:nvPr/>
        </p:nvSpPr>
        <p:spPr bwMode="auto">
          <a:xfrm flipH="1">
            <a:off x="6629400" y="2971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9" name="Gerade Verbindung 218"/>
          <p:cNvCxnSpPr/>
          <p:nvPr/>
        </p:nvCxnSpPr>
        <p:spPr bwMode="auto">
          <a:xfrm>
            <a:off x="6705600" y="3048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mit Pfeil 215"/>
          <p:cNvCxnSpPr/>
          <p:nvPr/>
        </p:nvCxnSpPr>
        <p:spPr bwMode="auto">
          <a:xfrm flipV="1">
            <a:off x="6781800" y="3200400"/>
            <a:ext cx="0" cy="838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1" name="Textfeld 240"/>
          <p:cNvSpPr txBox="1"/>
          <p:nvPr/>
        </p:nvSpPr>
        <p:spPr>
          <a:xfrm>
            <a:off x="6781800" y="3886200"/>
            <a:ext cx="177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Substratkontakt = GND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62000" y="51816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sp>
        <p:nvSpPr>
          <p:cNvPr id="243" name="Textfeld 242"/>
          <p:cNvSpPr txBox="1"/>
          <p:nvPr/>
        </p:nvSpPr>
        <p:spPr>
          <a:xfrm>
            <a:off x="2992697" y="51816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QN</a:t>
            </a:r>
            <a:endParaRPr lang="de-DE" dirty="0"/>
          </a:p>
        </p:txBody>
      </p:sp>
      <p:sp>
        <p:nvSpPr>
          <p:cNvPr id="251" name="Textfeld 250"/>
          <p:cNvSpPr txBox="1"/>
          <p:nvPr/>
        </p:nvSpPr>
        <p:spPr>
          <a:xfrm>
            <a:off x="5486400" y="28194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sp>
        <p:nvSpPr>
          <p:cNvPr id="255" name="Textfeld 254"/>
          <p:cNvSpPr txBox="1"/>
          <p:nvPr/>
        </p:nvSpPr>
        <p:spPr>
          <a:xfrm>
            <a:off x="7467600" y="28194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13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5451579" y="5553075"/>
            <a:ext cx="1587" cy="111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5910263" y="2555875"/>
            <a:ext cx="1587" cy="111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 Struktur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4119666" y="1828800"/>
            <a:ext cx="1066800" cy="2362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4424466" y="1524000"/>
            <a:ext cx="0" cy="3733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mit Pfeil 9"/>
          <p:cNvCxnSpPr/>
          <p:nvPr/>
        </p:nvCxnSpPr>
        <p:spPr bwMode="auto">
          <a:xfrm>
            <a:off x="4576866" y="1524000"/>
            <a:ext cx="0" cy="3733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>
            <a:off x="4729266" y="1524000"/>
            <a:ext cx="0" cy="3733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/>
          <p:cNvCxnSpPr/>
          <p:nvPr/>
        </p:nvCxnSpPr>
        <p:spPr bwMode="auto">
          <a:xfrm>
            <a:off x="4881666" y="1524000"/>
            <a:ext cx="0" cy="3733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4872850" y="46482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lines</a:t>
            </a:r>
            <a:endParaRPr lang="en-US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6096000" y="1828800"/>
            <a:ext cx="2667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3052866" y="2209800"/>
            <a:ext cx="2667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3052866" y="2438400"/>
            <a:ext cx="2667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/>
          <p:cNvCxnSpPr/>
          <p:nvPr/>
        </p:nvCxnSpPr>
        <p:spPr bwMode="auto">
          <a:xfrm>
            <a:off x="3052866" y="3962400"/>
            <a:ext cx="2667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17"/>
          <p:cNvSpPr txBox="1"/>
          <p:nvPr/>
        </p:nvSpPr>
        <p:spPr>
          <a:xfrm>
            <a:off x="2819400" y="3657600"/>
            <a:ext cx="1274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Read/write lines</a:t>
            </a:r>
            <a:endParaRPr lang="en-US" dirty="0"/>
          </a:p>
        </p:txBody>
      </p:sp>
      <p:sp>
        <p:nvSpPr>
          <p:cNvPr id="6" name="Ellipse 5"/>
          <p:cNvSpPr/>
          <p:nvPr/>
        </p:nvSpPr>
        <p:spPr bwMode="auto">
          <a:xfrm>
            <a:off x="3429000" y="2057400"/>
            <a:ext cx="24384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rapezoid 20"/>
          <p:cNvSpPr/>
          <p:nvPr/>
        </p:nvSpPr>
        <p:spPr bwMode="auto">
          <a:xfrm rot="16200000">
            <a:off x="1605066" y="2743200"/>
            <a:ext cx="2362200" cy="533400"/>
          </a:xfrm>
          <a:prstGeom prst="trapezoi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2" name="Gruppieren 21"/>
          <p:cNvGrpSpPr/>
          <p:nvPr/>
        </p:nvGrpSpPr>
        <p:grpSpPr>
          <a:xfrm rot="16200000">
            <a:off x="2024166" y="2705100"/>
            <a:ext cx="457200" cy="533400"/>
            <a:chOff x="7848600" y="2057400"/>
            <a:chExt cx="457200" cy="3733800"/>
          </a:xfrm>
        </p:grpSpPr>
        <p:cxnSp>
          <p:nvCxnSpPr>
            <p:cNvPr id="23" name="Gerade Verbindung mit Pfeil 22"/>
            <p:cNvCxnSpPr/>
            <p:nvPr/>
          </p:nvCxnSpPr>
          <p:spPr bwMode="auto">
            <a:xfrm>
              <a:off x="7848600" y="2057400"/>
              <a:ext cx="0" cy="3733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 Verbindung mit Pfeil 23"/>
            <p:cNvCxnSpPr/>
            <p:nvPr/>
          </p:nvCxnSpPr>
          <p:spPr bwMode="auto">
            <a:xfrm>
              <a:off x="8001000" y="2057400"/>
              <a:ext cx="0" cy="3733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mit Pfeil 24"/>
            <p:cNvCxnSpPr/>
            <p:nvPr/>
          </p:nvCxnSpPr>
          <p:spPr bwMode="auto">
            <a:xfrm>
              <a:off x="8153400" y="2057400"/>
              <a:ext cx="0" cy="3733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mit Pfeil 25"/>
            <p:cNvCxnSpPr/>
            <p:nvPr/>
          </p:nvCxnSpPr>
          <p:spPr bwMode="auto">
            <a:xfrm>
              <a:off x="8305800" y="2057400"/>
              <a:ext cx="0" cy="3733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Textfeld 26"/>
          <p:cNvSpPr txBox="1"/>
          <p:nvPr/>
        </p:nvSpPr>
        <p:spPr>
          <a:xfrm>
            <a:off x="4191000" y="5943600"/>
            <a:ext cx="4519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Aspect ratio (too high and too narrow layout) may be a problem!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2057400" y="1524000"/>
            <a:ext cx="1351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Address decoder</a:t>
            </a:r>
            <a:endParaRPr lang="en-US" dirty="0"/>
          </a:p>
        </p:txBody>
      </p:sp>
      <p:sp>
        <p:nvSpPr>
          <p:cNvPr id="29" name="Textfeld 28"/>
          <p:cNvSpPr txBox="1"/>
          <p:nvPr/>
        </p:nvSpPr>
        <p:spPr>
          <a:xfrm>
            <a:off x="1752600" y="3200400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 bwMode="auto">
          <a:xfrm>
            <a:off x="6629400" y="1981200"/>
            <a:ext cx="2286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 bwMode="auto">
          <a:xfrm>
            <a:off x="6934200" y="1371600"/>
            <a:ext cx="0" cy="3352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r Verbinder 18"/>
          <p:cNvCxnSpPr/>
          <p:nvPr/>
        </p:nvCxnSpPr>
        <p:spPr bwMode="auto">
          <a:xfrm>
            <a:off x="6553200" y="1828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7" name="Gerader Verbinder 9216"/>
          <p:cNvCxnSpPr>
            <a:endCxn id="3" idx="1"/>
          </p:cNvCxnSpPr>
          <p:nvPr/>
        </p:nvCxnSpPr>
        <p:spPr bwMode="auto">
          <a:xfrm>
            <a:off x="6553200" y="2133600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Gerader Verbinder 9218"/>
          <p:cNvCxnSpPr>
            <a:stCxn id="3" idx="3"/>
          </p:cNvCxnSpPr>
          <p:nvPr/>
        </p:nvCxnSpPr>
        <p:spPr bwMode="auto">
          <a:xfrm>
            <a:off x="6858000" y="2133600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Gerade Verbindung mit Pfeil 9220"/>
          <p:cNvCxnSpPr/>
          <p:nvPr/>
        </p:nvCxnSpPr>
        <p:spPr bwMode="auto">
          <a:xfrm flipV="1">
            <a:off x="6934200" y="3886200"/>
            <a:ext cx="0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hteck 41"/>
          <p:cNvSpPr/>
          <p:nvPr/>
        </p:nvSpPr>
        <p:spPr bwMode="auto">
          <a:xfrm>
            <a:off x="7162800" y="1981200"/>
            <a:ext cx="2286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3" name="Gerade Verbindung mit Pfeil 42"/>
          <p:cNvCxnSpPr/>
          <p:nvPr/>
        </p:nvCxnSpPr>
        <p:spPr bwMode="auto">
          <a:xfrm>
            <a:off x="7467600" y="1371600"/>
            <a:ext cx="0" cy="3352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r Verbinder 43"/>
          <p:cNvCxnSpPr/>
          <p:nvPr/>
        </p:nvCxnSpPr>
        <p:spPr bwMode="auto">
          <a:xfrm>
            <a:off x="7086600" y="1828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r Verbinder 44"/>
          <p:cNvCxnSpPr>
            <a:endCxn id="42" idx="1"/>
          </p:cNvCxnSpPr>
          <p:nvPr/>
        </p:nvCxnSpPr>
        <p:spPr bwMode="auto">
          <a:xfrm>
            <a:off x="7086600" y="2133600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r Verbinder 45"/>
          <p:cNvCxnSpPr>
            <a:stCxn id="42" idx="3"/>
          </p:cNvCxnSpPr>
          <p:nvPr/>
        </p:nvCxnSpPr>
        <p:spPr bwMode="auto">
          <a:xfrm>
            <a:off x="7391400" y="2133600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mit Pfeil 46"/>
          <p:cNvCxnSpPr/>
          <p:nvPr/>
        </p:nvCxnSpPr>
        <p:spPr bwMode="auto">
          <a:xfrm flipV="1">
            <a:off x="7467600" y="3886200"/>
            <a:ext cx="0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echteck 47"/>
          <p:cNvSpPr/>
          <p:nvPr/>
        </p:nvSpPr>
        <p:spPr bwMode="auto">
          <a:xfrm>
            <a:off x="7696200" y="1981200"/>
            <a:ext cx="2286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9" name="Gerade Verbindung mit Pfeil 48"/>
          <p:cNvCxnSpPr/>
          <p:nvPr/>
        </p:nvCxnSpPr>
        <p:spPr bwMode="auto">
          <a:xfrm>
            <a:off x="8001000" y="1371600"/>
            <a:ext cx="0" cy="3352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r Verbinder 49"/>
          <p:cNvCxnSpPr/>
          <p:nvPr/>
        </p:nvCxnSpPr>
        <p:spPr bwMode="auto">
          <a:xfrm>
            <a:off x="7620000" y="1828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r Verbinder 50"/>
          <p:cNvCxnSpPr>
            <a:endCxn id="48" idx="1"/>
          </p:cNvCxnSpPr>
          <p:nvPr/>
        </p:nvCxnSpPr>
        <p:spPr bwMode="auto">
          <a:xfrm>
            <a:off x="7620000" y="2133600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r Verbinder 51"/>
          <p:cNvCxnSpPr>
            <a:stCxn id="48" idx="3"/>
          </p:cNvCxnSpPr>
          <p:nvPr/>
        </p:nvCxnSpPr>
        <p:spPr bwMode="auto">
          <a:xfrm>
            <a:off x="7924800" y="2133600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 Verbindung mit Pfeil 52"/>
          <p:cNvCxnSpPr/>
          <p:nvPr/>
        </p:nvCxnSpPr>
        <p:spPr bwMode="auto">
          <a:xfrm flipV="1">
            <a:off x="8001000" y="3886200"/>
            <a:ext cx="0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feld 53"/>
          <p:cNvSpPr txBox="1"/>
          <p:nvPr/>
        </p:nvSpPr>
        <p:spPr>
          <a:xfrm>
            <a:off x="4953000" y="419100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55" name="Textfeld 54"/>
          <p:cNvSpPr txBox="1"/>
          <p:nvPr/>
        </p:nvSpPr>
        <p:spPr>
          <a:xfrm>
            <a:off x="5905873" y="1524000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line</a:t>
            </a:r>
            <a:endParaRPr lang="en-US" dirty="0"/>
          </a:p>
        </p:txBody>
      </p:sp>
      <p:sp>
        <p:nvSpPr>
          <p:cNvPr id="56" name="Textfeld 55"/>
          <p:cNvSpPr txBox="1"/>
          <p:nvPr/>
        </p:nvSpPr>
        <p:spPr>
          <a:xfrm>
            <a:off x="6210672" y="4343400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line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D9343-E757-473A-B365-895B83CA8D9D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sp>
        <p:nvSpPr>
          <p:cNvPr id="13" name="Ellipse 12"/>
          <p:cNvSpPr/>
          <p:nvPr/>
        </p:nvSpPr>
        <p:spPr bwMode="auto">
          <a:xfrm>
            <a:off x="5791200" y="1295400"/>
            <a:ext cx="2743200" cy="1219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867400" y="2667000"/>
            <a:ext cx="507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Wort</a:t>
            </a:r>
            <a:endParaRPr lang="de-DE" dirty="0"/>
          </a:p>
        </p:txBody>
      </p:sp>
      <p:cxnSp>
        <p:nvCxnSpPr>
          <p:cNvPr id="31" name="Gerade Verbindung mit Pfeil 30"/>
          <p:cNvCxnSpPr>
            <a:endCxn id="13" idx="3"/>
          </p:cNvCxnSpPr>
          <p:nvPr/>
        </p:nvCxnSpPr>
        <p:spPr bwMode="auto">
          <a:xfrm flipV="1">
            <a:off x="6096000" y="2336052"/>
            <a:ext cx="96932" cy="2547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mit Pfeil 56"/>
          <p:cNvCxnSpPr/>
          <p:nvPr/>
        </p:nvCxnSpPr>
        <p:spPr bwMode="auto">
          <a:xfrm flipH="1" flipV="1">
            <a:off x="5638800" y="2286000"/>
            <a:ext cx="45720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228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Layout</a:t>
            </a:r>
            <a:endParaRPr lang="de-DE" altLang="de-DE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7556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…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30</a:t>
            </a:fld>
            <a:endParaRPr lang="de-DE" altLang="de-DE"/>
          </a:p>
        </p:txBody>
      </p:sp>
      <p:grpSp>
        <p:nvGrpSpPr>
          <p:cNvPr id="21" name="Gruppieren 20"/>
          <p:cNvGrpSpPr/>
          <p:nvPr/>
        </p:nvGrpSpPr>
        <p:grpSpPr>
          <a:xfrm>
            <a:off x="2209800" y="4495800"/>
            <a:ext cx="1676400" cy="1828800"/>
            <a:chOff x="1143000" y="3048000"/>
            <a:chExt cx="1676400" cy="1828800"/>
          </a:xfrm>
        </p:grpSpPr>
        <p:grpSp>
          <p:nvGrpSpPr>
            <p:cNvPr id="124" name="Gruppieren 123"/>
            <p:cNvGrpSpPr/>
            <p:nvPr/>
          </p:nvGrpSpPr>
          <p:grpSpPr>
            <a:xfrm>
              <a:off x="1524000" y="4114800"/>
              <a:ext cx="533400" cy="762000"/>
              <a:chOff x="1600200" y="4419600"/>
              <a:chExt cx="533400" cy="762000"/>
            </a:xfrm>
          </p:grpSpPr>
          <p:sp>
            <p:nvSpPr>
              <p:cNvPr id="125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6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7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8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9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0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2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33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4" name="Gruppieren 133"/>
            <p:cNvGrpSpPr/>
            <p:nvPr/>
          </p:nvGrpSpPr>
          <p:grpSpPr>
            <a:xfrm>
              <a:off x="1524000" y="3048000"/>
              <a:ext cx="533400" cy="762000"/>
              <a:chOff x="1524000" y="3048000"/>
              <a:chExt cx="533400" cy="762000"/>
            </a:xfrm>
          </p:grpSpPr>
          <p:grpSp>
            <p:nvGrpSpPr>
              <p:cNvPr id="135" name="Gruppieren 134"/>
              <p:cNvGrpSpPr/>
              <p:nvPr/>
            </p:nvGrpSpPr>
            <p:grpSpPr>
              <a:xfrm flipV="1">
                <a:off x="1524000" y="3048000"/>
                <a:ext cx="533400" cy="762000"/>
                <a:chOff x="1600200" y="4419600"/>
                <a:chExt cx="533400" cy="762000"/>
              </a:xfrm>
            </p:grpSpPr>
            <p:sp>
              <p:nvSpPr>
                <p:cNvPr id="137" name="Line 1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876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38" name="Line 19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39" name="Line 20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7244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0" name="Line 21"/>
                <p:cNvSpPr>
                  <a:spLocks noChangeShapeType="1"/>
                </p:cNvSpPr>
                <p:nvPr/>
              </p:nvSpPr>
              <p:spPr bwMode="auto">
                <a:xfrm rot="16200000">
                  <a:off x="17526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1" name="Line 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572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2" name="Line 23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45339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3" name="Line 24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50673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cxnSp>
              <p:nvCxnSpPr>
                <p:cNvPr id="144" name="Gerade Verbindung 2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00200" y="4800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36" name="Ellipse 135"/>
              <p:cNvSpPr/>
              <p:nvPr/>
            </p:nvSpPr>
            <p:spPr bwMode="auto">
              <a:xfrm>
                <a:off x="1676400" y="3352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7" name="Gerade Verbindung 6"/>
            <p:cNvCxnSpPr>
              <a:endCxn id="130" idx="1"/>
            </p:cNvCxnSpPr>
            <p:nvPr/>
          </p:nvCxnSpPr>
          <p:spPr bwMode="auto">
            <a:xfrm>
              <a:off x="2057400" y="3810000"/>
              <a:ext cx="1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1905000" y="4876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44"/>
            <p:cNvCxnSpPr/>
            <p:nvPr/>
          </p:nvCxnSpPr>
          <p:spPr bwMode="auto">
            <a:xfrm>
              <a:off x="1905000" y="3048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/>
          </p:nvCxnSpPr>
          <p:spPr bwMode="auto">
            <a:xfrm>
              <a:off x="1524000" y="3429000"/>
              <a:ext cx="0" cy="1066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/>
          </p:nvCxnSpPr>
          <p:spPr bwMode="auto">
            <a:xfrm flipH="1">
              <a:off x="1143000" y="39624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6" name="Gruppieren 145"/>
            <p:cNvGrpSpPr/>
            <p:nvPr/>
          </p:nvGrpSpPr>
          <p:grpSpPr>
            <a:xfrm rot="5400000">
              <a:off x="2171700" y="3314700"/>
              <a:ext cx="533400" cy="762000"/>
              <a:chOff x="1600200" y="4419600"/>
              <a:chExt cx="533400" cy="762000"/>
            </a:xfrm>
          </p:grpSpPr>
          <p:sp>
            <p:nvSpPr>
              <p:cNvPr id="147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48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49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0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1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2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3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54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0" name="Gerade Verbindung 19"/>
            <p:cNvCxnSpPr/>
            <p:nvPr/>
          </p:nvCxnSpPr>
          <p:spPr bwMode="auto">
            <a:xfrm flipV="1">
              <a:off x="2819400" y="3352800"/>
              <a:ext cx="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5" name="Gruppieren 154"/>
          <p:cNvGrpSpPr/>
          <p:nvPr/>
        </p:nvGrpSpPr>
        <p:grpSpPr>
          <a:xfrm flipH="1">
            <a:off x="304800" y="4495800"/>
            <a:ext cx="1676400" cy="1828800"/>
            <a:chOff x="1143000" y="3048000"/>
            <a:chExt cx="1676400" cy="1828800"/>
          </a:xfrm>
        </p:grpSpPr>
        <p:grpSp>
          <p:nvGrpSpPr>
            <p:cNvPr id="156" name="Gruppieren 155"/>
            <p:cNvGrpSpPr/>
            <p:nvPr/>
          </p:nvGrpSpPr>
          <p:grpSpPr>
            <a:xfrm>
              <a:off x="1524000" y="4114800"/>
              <a:ext cx="533400" cy="762000"/>
              <a:chOff x="1600200" y="4419600"/>
              <a:chExt cx="533400" cy="762000"/>
            </a:xfrm>
          </p:grpSpPr>
          <p:sp>
            <p:nvSpPr>
              <p:cNvPr id="183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4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5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6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7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8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9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90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7" name="Gruppieren 156"/>
            <p:cNvGrpSpPr/>
            <p:nvPr/>
          </p:nvGrpSpPr>
          <p:grpSpPr>
            <a:xfrm>
              <a:off x="1524000" y="3048000"/>
              <a:ext cx="533400" cy="762000"/>
              <a:chOff x="1524000" y="3048000"/>
              <a:chExt cx="533400" cy="762000"/>
            </a:xfrm>
          </p:grpSpPr>
          <p:grpSp>
            <p:nvGrpSpPr>
              <p:cNvPr id="173" name="Gruppieren 172"/>
              <p:cNvGrpSpPr/>
              <p:nvPr/>
            </p:nvGrpSpPr>
            <p:grpSpPr>
              <a:xfrm flipV="1">
                <a:off x="1524000" y="3048000"/>
                <a:ext cx="533400" cy="762000"/>
                <a:chOff x="1600200" y="4419600"/>
                <a:chExt cx="533400" cy="762000"/>
              </a:xfrm>
            </p:grpSpPr>
            <p:sp>
              <p:nvSpPr>
                <p:cNvPr id="175" name="Line 1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876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6" name="Line 19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7" name="Line 20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7244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8" name="Line 21"/>
                <p:cNvSpPr>
                  <a:spLocks noChangeShapeType="1"/>
                </p:cNvSpPr>
                <p:nvPr/>
              </p:nvSpPr>
              <p:spPr bwMode="auto">
                <a:xfrm rot="16200000">
                  <a:off x="17526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9" name="Line 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572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80" name="Line 23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45339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81" name="Line 24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50673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cxnSp>
              <p:nvCxnSpPr>
                <p:cNvPr id="182" name="Gerade Verbindung 2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00200" y="4800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74" name="Ellipse 173"/>
              <p:cNvSpPr/>
              <p:nvPr/>
            </p:nvSpPr>
            <p:spPr bwMode="auto">
              <a:xfrm>
                <a:off x="1676400" y="3352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58" name="Gerade Verbindung 157"/>
            <p:cNvCxnSpPr>
              <a:endCxn id="188" idx="1"/>
            </p:cNvCxnSpPr>
            <p:nvPr/>
          </p:nvCxnSpPr>
          <p:spPr bwMode="auto">
            <a:xfrm>
              <a:off x="2057400" y="3810000"/>
              <a:ext cx="1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Gerade Verbindung 158"/>
            <p:cNvCxnSpPr/>
            <p:nvPr/>
          </p:nvCxnSpPr>
          <p:spPr bwMode="auto">
            <a:xfrm>
              <a:off x="1905000" y="4876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1905000" y="3048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1524000" y="3429000"/>
              <a:ext cx="0" cy="1066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 flipH="1">
              <a:off x="1143000" y="39624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3" name="Gruppieren 162"/>
            <p:cNvGrpSpPr/>
            <p:nvPr/>
          </p:nvGrpSpPr>
          <p:grpSpPr>
            <a:xfrm rot="5400000">
              <a:off x="2171700" y="3314700"/>
              <a:ext cx="533400" cy="762000"/>
              <a:chOff x="1600200" y="4419600"/>
              <a:chExt cx="533400" cy="762000"/>
            </a:xfrm>
          </p:grpSpPr>
          <p:sp>
            <p:nvSpPr>
              <p:cNvPr id="165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6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7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8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9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0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1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72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64" name="Gerade Verbindung 163"/>
            <p:cNvCxnSpPr/>
            <p:nvPr/>
          </p:nvCxnSpPr>
          <p:spPr bwMode="auto">
            <a:xfrm flipV="1">
              <a:off x="2819400" y="3352800"/>
              <a:ext cx="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7" name="Gerade Verbindung 26"/>
          <p:cNvCxnSpPr/>
          <p:nvPr/>
        </p:nvCxnSpPr>
        <p:spPr bwMode="auto">
          <a:xfrm>
            <a:off x="1066800" y="5410200"/>
            <a:ext cx="304800" cy="22860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1371600" y="5638800"/>
            <a:ext cx="533400" cy="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 flipV="1">
            <a:off x="1905000" y="5410200"/>
            <a:ext cx="304800" cy="22860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Gerade Verbindung 202"/>
          <p:cNvCxnSpPr/>
          <p:nvPr/>
        </p:nvCxnSpPr>
        <p:spPr bwMode="auto">
          <a:xfrm flipV="1">
            <a:off x="1981200" y="51816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2286000" y="51816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2819400" y="51816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" name="Gruppieren 24"/>
          <p:cNvGrpSpPr/>
          <p:nvPr/>
        </p:nvGrpSpPr>
        <p:grpSpPr>
          <a:xfrm>
            <a:off x="7315200" y="2667000"/>
            <a:ext cx="762000" cy="762000"/>
            <a:chOff x="6629400" y="3200400"/>
            <a:chExt cx="762000" cy="762000"/>
          </a:xfrm>
        </p:grpSpPr>
        <p:sp>
          <p:nvSpPr>
            <p:cNvPr id="22" name="Rechteck 21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1" name="Ellipse 190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92" name="Gruppieren 191"/>
          <p:cNvGrpSpPr/>
          <p:nvPr/>
        </p:nvGrpSpPr>
        <p:grpSpPr>
          <a:xfrm>
            <a:off x="6858000" y="2667000"/>
            <a:ext cx="762000" cy="762000"/>
            <a:chOff x="6629400" y="3200400"/>
            <a:chExt cx="762000" cy="762000"/>
          </a:xfrm>
        </p:grpSpPr>
        <p:sp>
          <p:nvSpPr>
            <p:cNvPr id="193" name="Rechteck 192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4" name="Rechteck 193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97" name="Gruppieren 196"/>
          <p:cNvGrpSpPr/>
          <p:nvPr/>
        </p:nvGrpSpPr>
        <p:grpSpPr>
          <a:xfrm>
            <a:off x="6858000" y="1371600"/>
            <a:ext cx="762000" cy="762000"/>
            <a:chOff x="6629400" y="3200400"/>
            <a:chExt cx="762000" cy="762000"/>
          </a:xfrm>
        </p:grpSpPr>
        <p:sp>
          <p:nvSpPr>
            <p:cNvPr id="198" name="Rechteck 197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9" name="Rechteck 198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0" name="Ellipse 199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1" name="Ellipse 200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33" name="Gerade Verbindung 32"/>
          <p:cNvCxnSpPr/>
          <p:nvPr/>
        </p:nvCxnSpPr>
        <p:spPr bwMode="auto">
          <a:xfrm>
            <a:off x="7467600" y="1752600"/>
            <a:ext cx="0" cy="1295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/>
        </p:nvCxnSpPr>
        <p:spPr bwMode="auto">
          <a:xfrm flipV="1">
            <a:off x="7924800" y="16002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Ellipse 39"/>
          <p:cNvSpPr/>
          <p:nvPr/>
        </p:nvSpPr>
        <p:spPr bwMode="auto">
          <a:xfrm>
            <a:off x="7620000" y="2514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7162800" y="2133600"/>
            <a:ext cx="152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7" name="Ellipse 206"/>
          <p:cNvSpPr/>
          <p:nvPr/>
        </p:nvSpPr>
        <p:spPr bwMode="auto">
          <a:xfrm>
            <a:off x="7162800" y="2438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8" name="Gerade Verbindung 207"/>
          <p:cNvCxnSpPr/>
          <p:nvPr/>
        </p:nvCxnSpPr>
        <p:spPr bwMode="auto">
          <a:xfrm>
            <a:off x="7010400" y="1295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43"/>
          <p:cNvCxnSpPr/>
          <p:nvPr/>
        </p:nvCxnSpPr>
        <p:spPr bwMode="auto">
          <a:xfrm>
            <a:off x="6400800" y="129540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/>
          <p:nvPr/>
        </p:nvCxnSpPr>
        <p:spPr bwMode="auto">
          <a:xfrm>
            <a:off x="7010400" y="3048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>
            <a:off x="6324600" y="3505200"/>
            <a:ext cx="2590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Gruppieren 211"/>
          <p:cNvGrpSpPr/>
          <p:nvPr/>
        </p:nvGrpSpPr>
        <p:grpSpPr>
          <a:xfrm flipH="1">
            <a:off x="5334000" y="2667000"/>
            <a:ext cx="762000" cy="762000"/>
            <a:chOff x="6629400" y="3200400"/>
            <a:chExt cx="762000" cy="762000"/>
          </a:xfrm>
        </p:grpSpPr>
        <p:sp>
          <p:nvSpPr>
            <p:cNvPr id="234" name="Rechteck 233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5" name="Rechteck 234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6" name="Ellipse 235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7" name="Ellipse 236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13" name="Gruppieren 212"/>
          <p:cNvGrpSpPr/>
          <p:nvPr/>
        </p:nvGrpSpPr>
        <p:grpSpPr>
          <a:xfrm flipH="1">
            <a:off x="5791200" y="2667000"/>
            <a:ext cx="762000" cy="762000"/>
            <a:chOff x="6629400" y="3200400"/>
            <a:chExt cx="762000" cy="762000"/>
          </a:xfrm>
        </p:grpSpPr>
        <p:sp>
          <p:nvSpPr>
            <p:cNvPr id="230" name="Rechteck 229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1" name="Rechteck 230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2" name="Ellipse 231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3" name="Ellipse 232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14" name="Gruppieren 213"/>
          <p:cNvGrpSpPr/>
          <p:nvPr/>
        </p:nvGrpSpPr>
        <p:grpSpPr>
          <a:xfrm flipH="1">
            <a:off x="5791200" y="1371600"/>
            <a:ext cx="762000" cy="762000"/>
            <a:chOff x="6629400" y="3200400"/>
            <a:chExt cx="762000" cy="762000"/>
          </a:xfrm>
        </p:grpSpPr>
        <p:sp>
          <p:nvSpPr>
            <p:cNvPr id="226" name="Rechteck 225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7" name="Rechteck 226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8" name="Ellipse 227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9" name="Ellipse 228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15" name="Gerade Verbindung 214"/>
          <p:cNvCxnSpPr/>
          <p:nvPr/>
        </p:nvCxnSpPr>
        <p:spPr bwMode="auto">
          <a:xfrm flipH="1">
            <a:off x="5943600" y="1752600"/>
            <a:ext cx="0" cy="12954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Gerade Verbindung 216"/>
          <p:cNvCxnSpPr/>
          <p:nvPr/>
        </p:nvCxnSpPr>
        <p:spPr bwMode="auto">
          <a:xfrm flipH="1" flipV="1">
            <a:off x="5486400" y="16002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" name="Ellipse 217"/>
          <p:cNvSpPr/>
          <p:nvPr/>
        </p:nvSpPr>
        <p:spPr bwMode="auto">
          <a:xfrm flipH="1">
            <a:off x="5638800" y="2514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0" name="Rechteck 219"/>
          <p:cNvSpPr/>
          <p:nvPr/>
        </p:nvSpPr>
        <p:spPr bwMode="auto">
          <a:xfrm flipH="1">
            <a:off x="6096000" y="2133600"/>
            <a:ext cx="152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1" name="Ellipse 220"/>
          <p:cNvSpPr/>
          <p:nvPr/>
        </p:nvSpPr>
        <p:spPr bwMode="auto">
          <a:xfrm flipH="1">
            <a:off x="6096000" y="2209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2" name="Gerade Verbindung 221"/>
          <p:cNvCxnSpPr/>
          <p:nvPr/>
        </p:nvCxnSpPr>
        <p:spPr bwMode="auto">
          <a:xfrm flipH="1">
            <a:off x="6400800" y="1295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Gerade Verbindung 222"/>
          <p:cNvCxnSpPr/>
          <p:nvPr/>
        </p:nvCxnSpPr>
        <p:spPr bwMode="auto">
          <a:xfrm flipH="1">
            <a:off x="5410200" y="129540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" name="Gerade Verbindung 223"/>
          <p:cNvCxnSpPr/>
          <p:nvPr/>
        </p:nvCxnSpPr>
        <p:spPr bwMode="auto">
          <a:xfrm flipH="1">
            <a:off x="6400800" y="3048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" name="Gerade Verbindung 224"/>
          <p:cNvCxnSpPr/>
          <p:nvPr/>
        </p:nvCxnSpPr>
        <p:spPr bwMode="auto">
          <a:xfrm flipH="1">
            <a:off x="4343400" y="3505200"/>
            <a:ext cx="2667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/>
          <p:cNvCxnSpPr/>
          <p:nvPr/>
        </p:nvCxnSpPr>
        <p:spPr bwMode="auto">
          <a:xfrm>
            <a:off x="5867400" y="2514600"/>
            <a:ext cx="13716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Gerade Verbindung 237"/>
          <p:cNvCxnSpPr/>
          <p:nvPr/>
        </p:nvCxnSpPr>
        <p:spPr bwMode="auto">
          <a:xfrm>
            <a:off x="6096000" y="2286000"/>
            <a:ext cx="137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feld 54"/>
          <p:cNvSpPr txBox="1"/>
          <p:nvPr/>
        </p:nvSpPr>
        <p:spPr>
          <a:xfrm>
            <a:off x="304800" y="55626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InP</a:t>
            </a:r>
            <a:endParaRPr lang="de-DE" dirty="0"/>
          </a:p>
        </p:txBody>
      </p:sp>
      <p:sp>
        <p:nvSpPr>
          <p:cNvPr id="240" name="Textfeld 239"/>
          <p:cNvSpPr txBox="1"/>
          <p:nvPr/>
        </p:nvSpPr>
        <p:spPr>
          <a:xfrm>
            <a:off x="3882193" y="55626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InN</a:t>
            </a:r>
            <a:endParaRPr lang="de-DE" dirty="0"/>
          </a:p>
        </p:txBody>
      </p:sp>
      <p:cxnSp>
        <p:nvCxnSpPr>
          <p:cNvPr id="239" name="Gerade Verbindung 238"/>
          <p:cNvCxnSpPr/>
          <p:nvPr/>
        </p:nvCxnSpPr>
        <p:spPr bwMode="auto">
          <a:xfrm flipH="1">
            <a:off x="152400" y="4267200"/>
            <a:ext cx="426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Gerade Verbindung 241"/>
          <p:cNvCxnSpPr/>
          <p:nvPr/>
        </p:nvCxnSpPr>
        <p:spPr bwMode="auto">
          <a:xfrm flipV="1">
            <a:off x="3505200" y="42672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Gerade Verbindung 244"/>
          <p:cNvCxnSpPr/>
          <p:nvPr/>
        </p:nvCxnSpPr>
        <p:spPr bwMode="auto">
          <a:xfrm flipV="1">
            <a:off x="685800" y="42672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6" name="Textfeld 245"/>
          <p:cNvSpPr txBox="1"/>
          <p:nvPr/>
        </p:nvSpPr>
        <p:spPr>
          <a:xfrm>
            <a:off x="860418" y="39624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sp>
        <p:nvSpPr>
          <p:cNvPr id="247" name="Textfeld 246"/>
          <p:cNvSpPr txBox="1"/>
          <p:nvPr/>
        </p:nvSpPr>
        <p:spPr>
          <a:xfrm>
            <a:off x="5334000" y="16764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InP</a:t>
            </a:r>
            <a:endParaRPr lang="de-DE" dirty="0"/>
          </a:p>
        </p:txBody>
      </p:sp>
      <p:sp>
        <p:nvSpPr>
          <p:cNvPr id="248" name="Textfeld 247"/>
          <p:cNvSpPr txBox="1"/>
          <p:nvPr/>
        </p:nvSpPr>
        <p:spPr>
          <a:xfrm>
            <a:off x="7768392" y="16764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InN</a:t>
            </a:r>
            <a:endParaRPr lang="de-DE" dirty="0"/>
          </a:p>
        </p:txBody>
      </p:sp>
      <p:sp>
        <p:nvSpPr>
          <p:cNvPr id="249" name="Textfeld 248"/>
          <p:cNvSpPr txBox="1"/>
          <p:nvPr/>
        </p:nvSpPr>
        <p:spPr>
          <a:xfrm>
            <a:off x="5334000" y="21336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sp>
        <p:nvSpPr>
          <p:cNvPr id="250" name="Textfeld 249"/>
          <p:cNvSpPr txBox="1"/>
          <p:nvPr/>
        </p:nvSpPr>
        <p:spPr>
          <a:xfrm>
            <a:off x="7696200" y="23622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cxnSp>
        <p:nvCxnSpPr>
          <p:cNvPr id="244" name="Gerade Verbindung mit Pfeil 243"/>
          <p:cNvCxnSpPr/>
          <p:nvPr/>
        </p:nvCxnSpPr>
        <p:spPr bwMode="auto">
          <a:xfrm flipV="1">
            <a:off x="5715000" y="2362200"/>
            <a:ext cx="7620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" name="Gerade Verbindung mit Pfeil 252"/>
          <p:cNvCxnSpPr/>
          <p:nvPr/>
        </p:nvCxnSpPr>
        <p:spPr bwMode="auto">
          <a:xfrm flipV="1">
            <a:off x="7696200" y="2362200"/>
            <a:ext cx="7620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" name="Gerade Verbindung 251"/>
          <p:cNvCxnSpPr/>
          <p:nvPr/>
        </p:nvCxnSpPr>
        <p:spPr bwMode="auto">
          <a:xfrm>
            <a:off x="4648200" y="2362200"/>
            <a:ext cx="411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4" name="Rechteck 253"/>
          <p:cNvSpPr/>
          <p:nvPr/>
        </p:nvSpPr>
        <p:spPr bwMode="auto">
          <a:xfrm>
            <a:off x="5410200" y="1447800"/>
            <a:ext cx="25908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3" name="Rechteck 262"/>
          <p:cNvSpPr/>
          <p:nvPr/>
        </p:nvSpPr>
        <p:spPr bwMode="auto">
          <a:xfrm>
            <a:off x="6553200" y="1600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4" name="Ellipse 263"/>
          <p:cNvSpPr/>
          <p:nvPr/>
        </p:nvSpPr>
        <p:spPr bwMode="auto">
          <a:xfrm flipH="1">
            <a:off x="6629400" y="1676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66" name="Gerade Verbindung 265"/>
          <p:cNvCxnSpPr/>
          <p:nvPr/>
        </p:nvCxnSpPr>
        <p:spPr bwMode="auto">
          <a:xfrm>
            <a:off x="6705600" y="1295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1" name="Textfeld 270"/>
          <p:cNvSpPr txBox="1"/>
          <p:nvPr/>
        </p:nvSpPr>
        <p:spPr>
          <a:xfrm>
            <a:off x="925902" y="42672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272" name="Textfeld 271"/>
          <p:cNvSpPr txBox="1"/>
          <p:nvPr/>
        </p:nvSpPr>
        <p:spPr>
          <a:xfrm>
            <a:off x="1210384" y="61722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</a:t>
            </a:r>
            <a:endParaRPr lang="de-DE" dirty="0"/>
          </a:p>
        </p:txBody>
      </p:sp>
      <p:sp>
        <p:nvSpPr>
          <p:cNvPr id="273" name="Textfeld 272"/>
          <p:cNvSpPr txBox="1"/>
          <p:nvPr/>
        </p:nvSpPr>
        <p:spPr>
          <a:xfrm>
            <a:off x="5715000" y="10668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5410200" y="35052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</a:t>
            </a:r>
            <a:endParaRPr lang="de-DE" dirty="0"/>
          </a:p>
        </p:txBody>
      </p:sp>
      <p:cxnSp>
        <p:nvCxnSpPr>
          <p:cNvPr id="270" name="Gerade Verbindung 269"/>
          <p:cNvCxnSpPr/>
          <p:nvPr/>
        </p:nvCxnSpPr>
        <p:spPr bwMode="auto">
          <a:xfrm>
            <a:off x="838200" y="5410200"/>
            <a:ext cx="228600" cy="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" name="Rechteck 205"/>
          <p:cNvSpPr/>
          <p:nvPr/>
        </p:nvSpPr>
        <p:spPr bwMode="auto">
          <a:xfrm>
            <a:off x="6553200" y="28956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1" name="Ellipse 210"/>
          <p:cNvSpPr/>
          <p:nvPr/>
        </p:nvSpPr>
        <p:spPr bwMode="auto">
          <a:xfrm flipH="1">
            <a:off x="6629400" y="2971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9" name="Gerade Verbindung 218"/>
          <p:cNvCxnSpPr/>
          <p:nvPr/>
        </p:nvCxnSpPr>
        <p:spPr bwMode="auto">
          <a:xfrm>
            <a:off x="6705600" y="3048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reihandform 2"/>
          <p:cNvSpPr/>
          <p:nvPr/>
        </p:nvSpPr>
        <p:spPr bwMode="auto">
          <a:xfrm>
            <a:off x="3213100" y="3276600"/>
            <a:ext cx="4254500" cy="3123058"/>
          </a:xfrm>
          <a:custGeom>
            <a:avLst/>
            <a:gdLst>
              <a:gd name="connsiteX0" fmla="*/ 0 w 4254500"/>
              <a:gd name="connsiteY0" fmla="*/ 2197100 h 3123058"/>
              <a:gd name="connsiteX1" fmla="*/ 2921000 w 4254500"/>
              <a:gd name="connsiteY1" fmla="*/ 3009900 h 3123058"/>
              <a:gd name="connsiteX2" fmla="*/ 4254500 w 4254500"/>
              <a:gd name="connsiteY2" fmla="*/ 0 h 31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4500" h="3123058">
                <a:moveTo>
                  <a:pt x="0" y="2197100"/>
                </a:moveTo>
                <a:cubicBezTo>
                  <a:pt x="1105958" y="2786591"/>
                  <a:pt x="2211917" y="3376083"/>
                  <a:pt x="2921000" y="3009900"/>
                </a:cubicBezTo>
                <a:cubicBezTo>
                  <a:pt x="3630083" y="2643717"/>
                  <a:pt x="3942291" y="1321858"/>
                  <a:pt x="425450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6" name="Textfeld 215"/>
          <p:cNvSpPr txBox="1"/>
          <p:nvPr/>
        </p:nvSpPr>
        <p:spPr>
          <a:xfrm>
            <a:off x="762000" y="51816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sp>
        <p:nvSpPr>
          <p:cNvPr id="241" name="Textfeld 240"/>
          <p:cNvSpPr txBox="1"/>
          <p:nvPr/>
        </p:nvSpPr>
        <p:spPr>
          <a:xfrm>
            <a:off x="2992697" y="51816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QN</a:t>
            </a:r>
            <a:endParaRPr lang="de-DE" dirty="0"/>
          </a:p>
        </p:txBody>
      </p:sp>
      <p:sp>
        <p:nvSpPr>
          <p:cNvPr id="243" name="Textfeld 242"/>
          <p:cNvSpPr txBox="1"/>
          <p:nvPr/>
        </p:nvSpPr>
        <p:spPr>
          <a:xfrm>
            <a:off x="5714908" y="28194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sp>
        <p:nvSpPr>
          <p:cNvPr id="251" name="Textfeld 250"/>
          <p:cNvSpPr txBox="1"/>
          <p:nvPr/>
        </p:nvSpPr>
        <p:spPr>
          <a:xfrm>
            <a:off x="7162800" y="28194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51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31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…</a:t>
            </a:r>
          </a:p>
          <a:p>
            <a:endParaRPr lang="de-DE" dirty="0"/>
          </a:p>
        </p:txBody>
      </p:sp>
      <p:pic>
        <p:nvPicPr>
          <p:cNvPr id="373801" name="Picture 41" descr="C:\Ivan\3DLayout\gdsto3d-20070815-win32-bin\RAM\exampleRAMPoCon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2" name="Picture 42" descr="C:\Ivan\3DLayout\gdsto3d-20070815-win32-bin\RAM\exampleRAMM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3" name="Picture 43" descr="C:\Ivan\3DLayout\gdsto3d-20070815-win32-bin\RAM\exampleRAMM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4" name="Picture 44" descr="C:\Ivan\3DLayout\gdsto3d-20070815-win32-bin\RAM\exampleRAMM3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5" name="Picture 45" descr="C:\Ivan\3DLayout\gdsto3d-20070815-win32-bin\RAM\exampleRAMM4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6" name="Picture 46" descr="C:\Ivan\3DLayout\gdsto3d-20070815-win32-bin\RAM\exampleRAMM5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7" name="Picture 47" descr="C:\Ivan\3DLayout\gdsto3d-20070815-win32-bin\RAM\exampleRAMPo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9" name="Picture 49" descr="C:\Users\ivan\Desktop\RAM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4543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10" name="Picture 50" descr="C:\Users\ivan\Desktop\RAM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4543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11" name="Picture 51" descr="C:\Users\ivan\Desktop\RAM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4543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 flipH="1">
            <a:off x="4724400" y="2590800"/>
            <a:ext cx="2667000" cy="182880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Gerade Verbindung mit Pfeil 3"/>
          <p:cNvCxnSpPr/>
          <p:nvPr/>
        </p:nvCxnSpPr>
        <p:spPr bwMode="auto">
          <a:xfrm flipV="1">
            <a:off x="4267200" y="5638800"/>
            <a:ext cx="0" cy="91440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4267200" y="6400800"/>
            <a:ext cx="826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N-Wanne</a:t>
            </a:r>
            <a:endParaRPr lang="de-DE" dirty="0"/>
          </a:p>
        </p:txBody>
      </p:sp>
      <p:cxnSp>
        <p:nvCxnSpPr>
          <p:cNvPr id="19" name="Gerade Verbindung mit Pfeil 18"/>
          <p:cNvCxnSpPr/>
          <p:nvPr/>
        </p:nvCxnSpPr>
        <p:spPr bwMode="auto">
          <a:xfrm flipH="1">
            <a:off x="5257800" y="5029200"/>
            <a:ext cx="990600" cy="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feld 20"/>
          <p:cNvSpPr txBox="1"/>
          <p:nvPr/>
        </p:nvSpPr>
        <p:spPr>
          <a:xfrm>
            <a:off x="5638800" y="4724400"/>
            <a:ext cx="1361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Polysilizium Gate</a:t>
            </a:r>
            <a:endParaRPr lang="de-D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6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32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…</a:t>
            </a:r>
          </a:p>
          <a:p>
            <a:endParaRPr lang="de-DE" dirty="0"/>
          </a:p>
        </p:txBody>
      </p:sp>
      <p:pic>
        <p:nvPicPr>
          <p:cNvPr id="373801" name="Picture 41" descr="C:\Ivan\3DLayout\gdsto3d-20070815-win32-bin\RAM\exampleRAMPoCon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9" descr="C:\Users\ivan\Desktop\RAM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4543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0" descr="C:\Users\ivan\Desktop\RAM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4543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1" descr="C:\Users\ivan\Desktop\RAM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4543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mit Pfeil 8"/>
          <p:cNvCxnSpPr/>
          <p:nvPr/>
        </p:nvCxnSpPr>
        <p:spPr bwMode="auto">
          <a:xfrm flipH="1">
            <a:off x="4953000" y="2438400"/>
            <a:ext cx="2057400" cy="175260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mit Pfeil 9"/>
          <p:cNvCxnSpPr/>
          <p:nvPr/>
        </p:nvCxnSpPr>
        <p:spPr bwMode="auto">
          <a:xfrm flipH="1">
            <a:off x="5486400" y="4876800"/>
            <a:ext cx="990600" cy="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5798474" y="4572000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Kontakt Source-M1</a:t>
            </a:r>
            <a:endParaRPr lang="de-D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2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33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…</a:t>
            </a:r>
          </a:p>
          <a:p>
            <a:endParaRPr lang="de-DE" dirty="0"/>
          </a:p>
        </p:txBody>
      </p:sp>
      <p:pic>
        <p:nvPicPr>
          <p:cNvPr id="373801" name="Picture 41" descr="C:\Ivan\3DLayout\gdsto3d-20070815-win32-bin\RAM\exampleRAMPoCon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2" name="Picture 42" descr="C:\Ivan\3DLayout\gdsto3d-20070815-win32-bin\RAM\exampleRAMM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9" descr="C:\Users\ivan\Desktop\RAM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4543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0" descr="C:\Users\ivan\Desktop\RAM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4543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rade Verbindung mit Pfeil 9"/>
          <p:cNvCxnSpPr/>
          <p:nvPr/>
        </p:nvCxnSpPr>
        <p:spPr bwMode="auto">
          <a:xfrm flipH="1">
            <a:off x="4648200" y="2438400"/>
            <a:ext cx="2362200" cy="160020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 flipH="1">
            <a:off x="5410200" y="4648200"/>
            <a:ext cx="990600" cy="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6111000" y="43434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Metall 1</a:t>
            </a:r>
            <a:endParaRPr lang="de-D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6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34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…</a:t>
            </a:r>
          </a:p>
          <a:p>
            <a:endParaRPr lang="de-DE" dirty="0"/>
          </a:p>
        </p:txBody>
      </p:sp>
      <p:pic>
        <p:nvPicPr>
          <p:cNvPr id="373801" name="Picture 41" descr="C:\Ivan\3DLayout\gdsto3d-20070815-win32-bin\RAM\exampleRAMPoCon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2" name="Picture 42" descr="C:\Ivan\3DLayout\gdsto3d-20070815-win32-bin\RAM\exampleRAMM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3" name="Picture 43" descr="C:\Ivan\3DLayout\gdsto3d-20070815-win32-bin\RAM\exampleRAMM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9" descr="C:\Users\ivan\Desktop\RAM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4543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rade Verbindung mit Pfeil 9"/>
          <p:cNvCxnSpPr/>
          <p:nvPr/>
        </p:nvCxnSpPr>
        <p:spPr bwMode="auto">
          <a:xfrm flipH="1">
            <a:off x="4953000" y="2743200"/>
            <a:ext cx="1143000" cy="83820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 flipH="1">
            <a:off x="5715000" y="4419600"/>
            <a:ext cx="990600" cy="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6415800" y="41148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Metall 2</a:t>
            </a:r>
            <a:endParaRPr lang="de-D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35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…</a:t>
            </a:r>
          </a:p>
          <a:p>
            <a:endParaRPr lang="de-DE" dirty="0"/>
          </a:p>
        </p:txBody>
      </p:sp>
      <p:pic>
        <p:nvPicPr>
          <p:cNvPr id="373801" name="Picture 41" descr="C:\Ivan\3DLayout\gdsto3d-20070815-win32-bin\RAM\exampleRAMPoCon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2" name="Picture 42" descr="C:\Ivan\3DLayout\gdsto3d-20070815-win32-bin\RAM\exampleRAMM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3" name="Picture 43" descr="C:\Ivan\3DLayout\gdsto3d-20070815-win32-bin\RAM\exampleRAMM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4" name="Picture 44" descr="C:\Ivan\3DLayout\gdsto3d-20070815-win32-bin\RAM\exampleRAMM3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9" descr="C:\Users\ivan\Desktop\RAM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4543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9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36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…</a:t>
            </a:r>
          </a:p>
          <a:p>
            <a:endParaRPr lang="de-DE" dirty="0"/>
          </a:p>
        </p:txBody>
      </p:sp>
      <p:pic>
        <p:nvPicPr>
          <p:cNvPr id="373801" name="Picture 41" descr="C:\Ivan\3DLayout\gdsto3d-20070815-win32-bin\RAM\exampleRAMPoCon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2" name="Picture 42" descr="C:\Ivan\3DLayout\gdsto3d-20070815-win32-bin\RAM\exampleRAMM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3" name="Picture 43" descr="C:\Ivan\3DLayout\gdsto3d-20070815-win32-bin\RAM\exampleRAMM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4" name="Picture 44" descr="C:\Ivan\3DLayout\gdsto3d-20070815-win32-bin\RAM\exampleRAMM3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5" name="Picture 45" descr="C:\Ivan\3DLayout\gdsto3d-20070815-win32-bin\RAM\exampleRAMM4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8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37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…</a:t>
            </a:r>
          </a:p>
          <a:p>
            <a:endParaRPr lang="de-DE" dirty="0"/>
          </a:p>
        </p:txBody>
      </p:sp>
      <p:pic>
        <p:nvPicPr>
          <p:cNvPr id="373801" name="Picture 41" descr="C:\Ivan\3DLayout\gdsto3d-20070815-win32-bin\RAM\exampleRAMPoCon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2" name="Picture 42" descr="C:\Ivan\3DLayout\gdsto3d-20070815-win32-bin\RAM\exampleRAMM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3" name="Picture 43" descr="C:\Ivan\3DLayout\gdsto3d-20070815-win32-bin\RAM\exampleRAMM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4" name="Picture 44" descr="C:\Ivan\3DLayout\gdsto3d-20070815-win32-bin\RAM\exampleRAMM3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5" name="Picture 45" descr="C:\Ivan\3DLayout\gdsto3d-20070815-win32-bin\RAM\exampleRAMM4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6" name="Picture 46" descr="C:\Ivan\3DLayout\gdsto3d-20070815-win32-bin\RAM\exampleRAMM5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 smtClean="0"/>
              <a:t>SRAM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38</a:t>
            </a:fld>
            <a:endParaRPr lang="de-DE" altLang="de-DE"/>
          </a:p>
        </p:txBody>
      </p:sp>
      <p:sp>
        <p:nvSpPr>
          <p:cNvPr id="8" name="Rechteck 7"/>
          <p:cNvSpPr/>
          <p:nvPr/>
        </p:nvSpPr>
        <p:spPr>
          <a:xfrm>
            <a:off x="3352800" y="6248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https://www.chipworks.com/about-chipworks/overview/blog/review-tsmc-28-nm-process-technology</a:t>
            </a:r>
          </a:p>
        </p:txBody>
      </p:sp>
      <p:pic>
        <p:nvPicPr>
          <p:cNvPr id="8194" name="Picture 2" descr="http://www.chipworks.com/sites/default/files/wpblog/figure-4-amd215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7625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/>
          <p:cNvGrpSpPr/>
          <p:nvPr/>
        </p:nvGrpSpPr>
        <p:grpSpPr>
          <a:xfrm flipH="1">
            <a:off x="6248400" y="3810000"/>
            <a:ext cx="762000" cy="762000"/>
            <a:chOff x="6629400" y="3200400"/>
            <a:chExt cx="762000" cy="762000"/>
          </a:xfrm>
        </p:grpSpPr>
        <p:sp>
          <p:nvSpPr>
            <p:cNvPr id="10" name="Rechteck 9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 flipH="1">
            <a:off x="6705600" y="3810000"/>
            <a:ext cx="762000" cy="762000"/>
            <a:chOff x="6629400" y="3200400"/>
            <a:chExt cx="762000" cy="762000"/>
          </a:xfrm>
        </p:grpSpPr>
        <p:sp>
          <p:nvSpPr>
            <p:cNvPr id="22" name="Rechteck 21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" name="Ellipse 24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5" name="Gerade Verbindung 4"/>
          <p:cNvCxnSpPr/>
          <p:nvPr/>
        </p:nvCxnSpPr>
        <p:spPr bwMode="auto">
          <a:xfrm>
            <a:off x="7315200" y="3581400"/>
            <a:ext cx="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6172200" y="41148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hteck 32"/>
          <p:cNvSpPr/>
          <p:nvPr/>
        </p:nvSpPr>
        <p:spPr bwMode="auto">
          <a:xfrm flipH="1">
            <a:off x="6248400" y="3276600"/>
            <a:ext cx="762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 flipH="1">
            <a:off x="6553200" y="2819400"/>
            <a:ext cx="1524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 flipH="1">
            <a:off x="6324600" y="3352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 flipH="1">
            <a:off x="6781800" y="3352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7" name="Gerade Verbindung 36"/>
          <p:cNvCxnSpPr/>
          <p:nvPr/>
        </p:nvCxnSpPr>
        <p:spPr bwMode="auto">
          <a:xfrm flipH="1">
            <a:off x="6172200" y="3429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37"/>
          <p:cNvCxnSpPr/>
          <p:nvPr/>
        </p:nvCxnSpPr>
        <p:spPr bwMode="auto">
          <a:xfrm>
            <a:off x="6172200" y="3352800"/>
            <a:ext cx="0" cy="152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" name="Gruppieren 38"/>
          <p:cNvGrpSpPr/>
          <p:nvPr/>
        </p:nvGrpSpPr>
        <p:grpSpPr>
          <a:xfrm flipH="1">
            <a:off x="6248400" y="1828800"/>
            <a:ext cx="762000" cy="762000"/>
            <a:chOff x="6629400" y="3200400"/>
            <a:chExt cx="762000" cy="762000"/>
          </a:xfrm>
        </p:grpSpPr>
        <p:sp>
          <p:nvSpPr>
            <p:cNvPr id="40" name="Rechteck 39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" name="Rechteck 40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2" name="Ellipse 41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3" name="Ellipse 42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4" name="Gruppieren 43"/>
          <p:cNvGrpSpPr/>
          <p:nvPr/>
        </p:nvGrpSpPr>
        <p:grpSpPr>
          <a:xfrm flipH="1">
            <a:off x="6705600" y="1828800"/>
            <a:ext cx="762000" cy="762000"/>
            <a:chOff x="6629400" y="3200400"/>
            <a:chExt cx="762000" cy="762000"/>
          </a:xfrm>
        </p:grpSpPr>
        <p:sp>
          <p:nvSpPr>
            <p:cNvPr id="45" name="Rechteck 44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6" name="Rechteck 45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7" name="Ellipse 46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8" name="Ellipse 47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 flipH="1">
            <a:off x="7315200" y="2133600"/>
            <a:ext cx="228600" cy="152400"/>
            <a:chOff x="6172200" y="1828800"/>
            <a:chExt cx="228600" cy="152400"/>
          </a:xfrm>
        </p:grpSpPr>
        <p:cxnSp>
          <p:nvCxnSpPr>
            <p:cNvPr id="49" name="Gerade Verbindung 48"/>
            <p:cNvCxnSpPr/>
            <p:nvPr/>
          </p:nvCxnSpPr>
          <p:spPr bwMode="auto">
            <a:xfrm flipH="1">
              <a:off x="6172200" y="1905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/>
          </p:nvCxnSpPr>
          <p:spPr bwMode="auto">
            <a:xfrm>
              <a:off x="6172200" y="18288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2" name="Rechteck 51"/>
          <p:cNvSpPr/>
          <p:nvPr/>
        </p:nvSpPr>
        <p:spPr bwMode="auto">
          <a:xfrm flipH="1">
            <a:off x="6705600" y="2819400"/>
            <a:ext cx="762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Rechteck 52"/>
          <p:cNvSpPr/>
          <p:nvPr/>
        </p:nvSpPr>
        <p:spPr bwMode="auto">
          <a:xfrm flipH="1">
            <a:off x="7010400" y="2590800"/>
            <a:ext cx="1524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Ellipse 53"/>
          <p:cNvSpPr/>
          <p:nvPr/>
        </p:nvSpPr>
        <p:spPr bwMode="auto">
          <a:xfrm flipH="1">
            <a:off x="6781800" y="2895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Ellipse 54"/>
          <p:cNvSpPr/>
          <p:nvPr/>
        </p:nvSpPr>
        <p:spPr bwMode="auto">
          <a:xfrm flipH="1">
            <a:off x="7239000" y="2895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9" name="Gruppieren 28"/>
          <p:cNvGrpSpPr/>
          <p:nvPr/>
        </p:nvGrpSpPr>
        <p:grpSpPr>
          <a:xfrm flipH="1">
            <a:off x="7315200" y="2895600"/>
            <a:ext cx="228600" cy="152400"/>
            <a:chOff x="8001000" y="2590800"/>
            <a:chExt cx="228600" cy="152400"/>
          </a:xfrm>
        </p:grpSpPr>
        <p:cxnSp>
          <p:nvCxnSpPr>
            <p:cNvPr id="56" name="Gerade Verbindung 55"/>
            <p:cNvCxnSpPr/>
            <p:nvPr/>
          </p:nvCxnSpPr>
          <p:spPr bwMode="auto">
            <a:xfrm flipH="1">
              <a:off x="8001000" y="2667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/>
          </p:nvCxnSpPr>
          <p:spPr bwMode="auto">
            <a:xfrm>
              <a:off x="8001000" y="2590800"/>
              <a:ext cx="0" cy="152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0" name="Gerade Verbindung 59"/>
          <p:cNvCxnSpPr/>
          <p:nvPr/>
        </p:nvCxnSpPr>
        <p:spPr bwMode="auto">
          <a:xfrm>
            <a:off x="6400800" y="1676400"/>
            <a:ext cx="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60"/>
          <p:cNvCxnSpPr/>
          <p:nvPr/>
        </p:nvCxnSpPr>
        <p:spPr bwMode="auto">
          <a:xfrm>
            <a:off x="6858000" y="34290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Ellipse 62"/>
          <p:cNvSpPr/>
          <p:nvPr/>
        </p:nvSpPr>
        <p:spPr bwMode="auto">
          <a:xfrm flipH="1">
            <a:off x="7010400" y="3352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Ellipse 63"/>
          <p:cNvSpPr/>
          <p:nvPr/>
        </p:nvSpPr>
        <p:spPr bwMode="auto">
          <a:xfrm flipH="1">
            <a:off x="6553200" y="2895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337" name="Gerade Verbindung 14336"/>
          <p:cNvCxnSpPr/>
          <p:nvPr/>
        </p:nvCxnSpPr>
        <p:spPr bwMode="auto">
          <a:xfrm>
            <a:off x="6858000" y="3429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>
            <a:off x="6629400" y="2971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/>
          <p:nvPr/>
        </p:nvCxnSpPr>
        <p:spPr bwMode="auto">
          <a:xfrm>
            <a:off x="6858000" y="2209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Rechteck 68"/>
          <p:cNvSpPr/>
          <p:nvPr/>
        </p:nvSpPr>
        <p:spPr bwMode="auto">
          <a:xfrm>
            <a:off x="6096000" y="2743200"/>
            <a:ext cx="15240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339" name="Rechteck 14338"/>
          <p:cNvSpPr/>
          <p:nvPr/>
        </p:nvSpPr>
        <p:spPr>
          <a:xfrm>
            <a:off x="533400" y="5410200"/>
            <a:ext cx="46094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AMD 215-0821060 28 nm HP 6T-SRAM at Poly - Plan View SEM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434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 smtClean="0"/>
              <a:t>SRAM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39</a:t>
            </a:fld>
            <a:endParaRPr lang="de-DE" altLang="de-DE"/>
          </a:p>
        </p:txBody>
      </p:sp>
      <p:sp>
        <p:nvSpPr>
          <p:cNvPr id="8" name="Rechteck 7"/>
          <p:cNvSpPr/>
          <p:nvPr/>
        </p:nvSpPr>
        <p:spPr>
          <a:xfrm>
            <a:off x="3352800" y="6248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https://www.chipworks.com/about-chipworks/overview/blog/review-tsmc-28-nm-process-technology</a:t>
            </a:r>
          </a:p>
        </p:txBody>
      </p:sp>
      <p:grpSp>
        <p:nvGrpSpPr>
          <p:cNvPr id="9" name="Gruppieren 8"/>
          <p:cNvGrpSpPr/>
          <p:nvPr/>
        </p:nvGrpSpPr>
        <p:grpSpPr>
          <a:xfrm flipH="1">
            <a:off x="6248400" y="3810000"/>
            <a:ext cx="762000" cy="762000"/>
            <a:chOff x="6629400" y="3200400"/>
            <a:chExt cx="762000" cy="762000"/>
          </a:xfrm>
        </p:grpSpPr>
        <p:sp>
          <p:nvSpPr>
            <p:cNvPr id="10" name="Rechteck 9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 flipH="1">
            <a:off x="6705600" y="3810000"/>
            <a:ext cx="762000" cy="762000"/>
            <a:chOff x="6629400" y="3200400"/>
            <a:chExt cx="762000" cy="762000"/>
          </a:xfrm>
        </p:grpSpPr>
        <p:sp>
          <p:nvSpPr>
            <p:cNvPr id="22" name="Rechteck 21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" name="Ellipse 24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5" name="Gerade Verbindung 4"/>
          <p:cNvCxnSpPr/>
          <p:nvPr/>
        </p:nvCxnSpPr>
        <p:spPr bwMode="auto">
          <a:xfrm>
            <a:off x="7315200" y="3581400"/>
            <a:ext cx="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6172200" y="41148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hteck 32"/>
          <p:cNvSpPr/>
          <p:nvPr/>
        </p:nvSpPr>
        <p:spPr bwMode="auto">
          <a:xfrm flipH="1">
            <a:off x="6248400" y="3276600"/>
            <a:ext cx="762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 flipH="1">
            <a:off x="6553200" y="2819400"/>
            <a:ext cx="1524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 flipH="1">
            <a:off x="6324600" y="3352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 flipH="1">
            <a:off x="6781800" y="3352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7" name="Gerade Verbindung 36"/>
          <p:cNvCxnSpPr/>
          <p:nvPr/>
        </p:nvCxnSpPr>
        <p:spPr bwMode="auto">
          <a:xfrm flipH="1">
            <a:off x="6172200" y="3429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37"/>
          <p:cNvCxnSpPr/>
          <p:nvPr/>
        </p:nvCxnSpPr>
        <p:spPr bwMode="auto">
          <a:xfrm>
            <a:off x="6172200" y="3352800"/>
            <a:ext cx="0" cy="152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" name="Gruppieren 38"/>
          <p:cNvGrpSpPr/>
          <p:nvPr/>
        </p:nvGrpSpPr>
        <p:grpSpPr>
          <a:xfrm flipH="1">
            <a:off x="6248400" y="1828800"/>
            <a:ext cx="762000" cy="762000"/>
            <a:chOff x="6629400" y="3200400"/>
            <a:chExt cx="762000" cy="762000"/>
          </a:xfrm>
        </p:grpSpPr>
        <p:sp>
          <p:nvSpPr>
            <p:cNvPr id="40" name="Rechteck 39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" name="Rechteck 40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2" name="Ellipse 41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3" name="Ellipse 42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4" name="Gruppieren 43"/>
          <p:cNvGrpSpPr/>
          <p:nvPr/>
        </p:nvGrpSpPr>
        <p:grpSpPr>
          <a:xfrm flipH="1">
            <a:off x="6705600" y="1828800"/>
            <a:ext cx="762000" cy="762000"/>
            <a:chOff x="6629400" y="3200400"/>
            <a:chExt cx="762000" cy="762000"/>
          </a:xfrm>
        </p:grpSpPr>
        <p:sp>
          <p:nvSpPr>
            <p:cNvPr id="45" name="Rechteck 44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6" name="Rechteck 45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7" name="Ellipse 46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8" name="Ellipse 47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 flipH="1">
            <a:off x="7315200" y="2133600"/>
            <a:ext cx="228600" cy="152400"/>
            <a:chOff x="6172200" y="1828800"/>
            <a:chExt cx="228600" cy="152400"/>
          </a:xfrm>
        </p:grpSpPr>
        <p:cxnSp>
          <p:nvCxnSpPr>
            <p:cNvPr id="49" name="Gerade Verbindung 48"/>
            <p:cNvCxnSpPr/>
            <p:nvPr/>
          </p:nvCxnSpPr>
          <p:spPr bwMode="auto">
            <a:xfrm flipH="1">
              <a:off x="6172200" y="1905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/>
          </p:nvCxnSpPr>
          <p:spPr bwMode="auto">
            <a:xfrm>
              <a:off x="6172200" y="18288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2" name="Rechteck 51"/>
          <p:cNvSpPr/>
          <p:nvPr/>
        </p:nvSpPr>
        <p:spPr bwMode="auto">
          <a:xfrm flipH="1">
            <a:off x="6705600" y="2819400"/>
            <a:ext cx="762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Rechteck 52"/>
          <p:cNvSpPr/>
          <p:nvPr/>
        </p:nvSpPr>
        <p:spPr bwMode="auto">
          <a:xfrm flipH="1">
            <a:off x="7010400" y="2590800"/>
            <a:ext cx="1524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Ellipse 53"/>
          <p:cNvSpPr/>
          <p:nvPr/>
        </p:nvSpPr>
        <p:spPr bwMode="auto">
          <a:xfrm flipH="1">
            <a:off x="6781800" y="2895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Ellipse 54"/>
          <p:cNvSpPr/>
          <p:nvPr/>
        </p:nvSpPr>
        <p:spPr bwMode="auto">
          <a:xfrm flipH="1">
            <a:off x="7239000" y="2895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9" name="Gruppieren 28"/>
          <p:cNvGrpSpPr/>
          <p:nvPr/>
        </p:nvGrpSpPr>
        <p:grpSpPr>
          <a:xfrm flipH="1">
            <a:off x="7315200" y="2895600"/>
            <a:ext cx="228600" cy="152400"/>
            <a:chOff x="8001000" y="2590800"/>
            <a:chExt cx="228600" cy="152400"/>
          </a:xfrm>
        </p:grpSpPr>
        <p:cxnSp>
          <p:nvCxnSpPr>
            <p:cNvPr id="56" name="Gerade Verbindung 55"/>
            <p:cNvCxnSpPr/>
            <p:nvPr/>
          </p:nvCxnSpPr>
          <p:spPr bwMode="auto">
            <a:xfrm flipH="1">
              <a:off x="8001000" y="2667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/>
          </p:nvCxnSpPr>
          <p:spPr bwMode="auto">
            <a:xfrm>
              <a:off x="8001000" y="2590800"/>
              <a:ext cx="0" cy="152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0" name="Gerade Verbindung 59"/>
          <p:cNvCxnSpPr/>
          <p:nvPr/>
        </p:nvCxnSpPr>
        <p:spPr bwMode="auto">
          <a:xfrm>
            <a:off x="6400800" y="1676400"/>
            <a:ext cx="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60"/>
          <p:cNvCxnSpPr/>
          <p:nvPr/>
        </p:nvCxnSpPr>
        <p:spPr bwMode="auto">
          <a:xfrm>
            <a:off x="6858000" y="34290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Ellipse 62"/>
          <p:cNvSpPr/>
          <p:nvPr/>
        </p:nvSpPr>
        <p:spPr bwMode="auto">
          <a:xfrm flipH="1">
            <a:off x="7010400" y="3352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Ellipse 63"/>
          <p:cNvSpPr/>
          <p:nvPr/>
        </p:nvSpPr>
        <p:spPr bwMode="auto">
          <a:xfrm flipH="1">
            <a:off x="6553200" y="2895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337" name="Gerade Verbindung 14336"/>
          <p:cNvCxnSpPr/>
          <p:nvPr/>
        </p:nvCxnSpPr>
        <p:spPr bwMode="auto">
          <a:xfrm>
            <a:off x="6858000" y="3429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>
            <a:off x="6629400" y="2971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/>
          <p:nvPr/>
        </p:nvCxnSpPr>
        <p:spPr bwMode="auto">
          <a:xfrm>
            <a:off x="6858000" y="2209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Rechteck 68"/>
          <p:cNvSpPr/>
          <p:nvPr/>
        </p:nvSpPr>
        <p:spPr bwMode="auto">
          <a:xfrm>
            <a:off x="6096000" y="2743200"/>
            <a:ext cx="15240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58" name="Gruppieren 57"/>
          <p:cNvGrpSpPr/>
          <p:nvPr/>
        </p:nvGrpSpPr>
        <p:grpSpPr>
          <a:xfrm>
            <a:off x="2667000" y="2286000"/>
            <a:ext cx="1676400" cy="1828800"/>
            <a:chOff x="1143000" y="3048000"/>
            <a:chExt cx="1676400" cy="1828800"/>
          </a:xfrm>
        </p:grpSpPr>
        <p:grpSp>
          <p:nvGrpSpPr>
            <p:cNvPr id="59" name="Gruppieren 58"/>
            <p:cNvGrpSpPr/>
            <p:nvPr/>
          </p:nvGrpSpPr>
          <p:grpSpPr>
            <a:xfrm>
              <a:off x="1524000" y="4114800"/>
              <a:ext cx="533400" cy="762000"/>
              <a:chOff x="1600200" y="4419600"/>
              <a:chExt cx="533400" cy="762000"/>
            </a:xfrm>
          </p:grpSpPr>
          <p:sp>
            <p:nvSpPr>
              <p:cNvPr id="93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4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5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6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7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8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9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00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2" name="Gruppieren 61"/>
            <p:cNvGrpSpPr/>
            <p:nvPr/>
          </p:nvGrpSpPr>
          <p:grpSpPr>
            <a:xfrm>
              <a:off x="1524000" y="3048000"/>
              <a:ext cx="533400" cy="762000"/>
              <a:chOff x="1524000" y="3048000"/>
              <a:chExt cx="533400" cy="762000"/>
            </a:xfrm>
          </p:grpSpPr>
          <p:grpSp>
            <p:nvGrpSpPr>
              <p:cNvPr id="83" name="Gruppieren 82"/>
              <p:cNvGrpSpPr/>
              <p:nvPr/>
            </p:nvGrpSpPr>
            <p:grpSpPr>
              <a:xfrm flipV="1">
                <a:off x="1524000" y="3048000"/>
                <a:ext cx="533400" cy="762000"/>
                <a:chOff x="1600200" y="4419600"/>
                <a:chExt cx="533400" cy="762000"/>
              </a:xfrm>
            </p:grpSpPr>
            <p:sp>
              <p:nvSpPr>
                <p:cNvPr id="85" name="Line 1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876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86" name="Line 19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87" name="Line 20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7244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88" name="Line 21"/>
                <p:cNvSpPr>
                  <a:spLocks noChangeShapeType="1"/>
                </p:cNvSpPr>
                <p:nvPr/>
              </p:nvSpPr>
              <p:spPr bwMode="auto">
                <a:xfrm rot="16200000">
                  <a:off x="17526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89" name="Line 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572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90" name="Line 23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45339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91" name="Line 24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50673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cxnSp>
              <p:nvCxnSpPr>
                <p:cNvPr id="92" name="Gerade Verbindung 2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00200" y="4800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84" name="Ellipse 83"/>
              <p:cNvSpPr/>
              <p:nvPr/>
            </p:nvSpPr>
            <p:spPr bwMode="auto">
              <a:xfrm>
                <a:off x="1676400" y="3352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65" name="Gerade Verbindung 6"/>
            <p:cNvCxnSpPr>
              <a:endCxn id="98" idx="1"/>
            </p:cNvCxnSpPr>
            <p:nvPr/>
          </p:nvCxnSpPr>
          <p:spPr bwMode="auto">
            <a:xfrm>
              <a:off x="2057400" y="3810000"/>
              <a:ext cx="1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10"/>
            <p:cNvCxnSpPr/>
            <p:nvPr/>
          </p:nvCxnSpPr>
          <p:spPr bwMode="auto">
            <a:xfrm>
              <a:off x="1905000" y="4876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144"/>
            <p:cNvCxnSpPr/>
            <p:nvPr/>
          </p:nvCxnSpPr>
          <p:spPr bwMode="auto">
            <a:xfrm>
              <a:off x="1905000" y="3048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12"/>
            <p:cNvCxnSpPr/>
            <p:nvPr/>
          </p:nvCxnSpPr>
          <p:spPr bwMode="auto">
            <a:xfrm>
              <a:off x="1524000" y="3429000"/>
              <a:ext cx="0" cy="1066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15"/>
            <p:cNvCxnSpPr/>
            <p:nvPr/>
          </p:nvCxnSpPr>
          <p:spPr bwMode="auto">
            <a:xfrm flipH="1">
              <a:off x="1143000" y="39624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3" name="Gruppieren 72"/>
            <p:cNvGrpSpPr/>
            <p:nvPr/>
          </p:nvGrpSpPr>
          <p:grpSpPr>
            <a:xfrm rot="5400000">
              <a:off x="2171700" y="3314700"/>
              <a:ext cx="533400" cy="762000"/>
              <a:chOff x="1600200" y="4419600"/>
              <a:chExt cx="533400" cy="762000"/>
            </a:xfrm>
          </p:grpSpPr>
          <p:sp>
            <p:nvSpPr>
              <p:cNvPr id="75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76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77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78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79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0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1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82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4" name="Gerade Verbindung 19"/>
            <p:cNvCxnSpPr/>
            <p:nvPr/>
          </p:nvCxnSpPr>
          <p:spPr bwMode="auto">
            <a:xfrm flipV="1">
              <a:off x="2819400" y="3352800"/>
              <a:ext cx="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1" name="Gruppieren 100"/>
          <p:cNvGrpSpPr/>
          <p:nvPr/>
        </p:nvGrpSpPr>
        <p:grpSpPr>
          <a:xfrm flipH="1">
            <a:off x="762000" y="2286000"/>
            <a:ext cx="1676400" cy="1828800"/>
            <a:chOff x="1143000" y="3048000"/>
            <a:chExt cx="1676400" cy="1828800"/>
          </a:xfrm>
        </p:grpSpPr>
        <p:grpSp>
          <p:nvGrpSpPr>
            <p:cNvPr id="102" name="Gruppieren 101"/>
            <p:cNvGrpSpPr/>
            <p:nvPr/>
          </p:nvGrpSpPr>
          <p:grpSpPr>
            <a:xfrm>
              <a:off x="1524000" y="4114800"/>
              <a:ext cx="533400" cy="762000"/>
              <a:chOff x="1600200" y="4419600"/>
              <a:chExt cx="533400" cy="762000"/>
            </a:xfrm>
          </p:grpSpPr>
          <p:sp>
            <p:nvSpPr>
              <p:cNvPr id="129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0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1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2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3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4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5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36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3" name="Gruppieren 102"/>
            <p:cNvGrpSpPr/>
            <p:nvPr/>
          </p:nvGrpSpPr>
          <p:grpSpPr>
            <a:xfrm>
              <a:off x="1524000" y="3048000"/>
              <a:ext cx="533400" cy="762000"/>
              <a:chOff x="1524000" y="3048000"/>
              <a:chExt cx="533400" cy="762000"/>
            </a:xfrm>
          </p:grpSpPr>
          <p:grpSp>
            <p:nvGrpSpPr>
              <p:cNvPr id="119" name="Gruppieren 118"/>
              <p:cNvGrpSpPr/>
              <p:nvPr/>
            </p:nvGrpSpPr>
            <p:grpSpPr>
              <a:xfrm flipV="1">
                <a:off x="1524000" y="3048000"/>
                <a:ext cx="533400" cy="762000"/>
                <a:chOff x="1600200" y="4419600"/>
                <a:chExt cx="533400" cy="762000"/>
              </a:xfrm>
            </p:grpSpPr>
            <p:sp>
              <p:nvSpPr>
                <p:cNvPr id="121" name="Line 1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876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22" name="Line 19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23" name="Line 20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7244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24" name="Line 21"/>
                <p:cNvSpPr>
                  <a:spLocks noChangeShapeType="1"/>
                </p:cNvSpPr>
                <p:nvPr/>
              </p:nvSpPr>
              <p:spPr bwMode="auto">
                <a:xfrm rot="16200000">
                  <a:off x="17526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25" name="Line 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572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26" name="Line 23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45339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27" name="Line 24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50673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cxnSp>
              <p:nvCxnSpPr>
                <p:cNvPr id="128" name="Gerade Verbindung 2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00200" y="4800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20" name="Ellipse 119"/>
              <p:cNvSpPr/>
              <p:nvPr/>
            </p:nvSpPr>
            <p:spPr bwMode="auto">
              <a:xfrm>
                <a:off x="1676400" y="3352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04" name="Gerade Verbindung 157"/>
            <p:cNvCxnSpPr>
              <a:endCxn id="134" idx="1"/>
            </p:cNvCxnSpPr>
            <p:nvPr/>
          </p:nvCxnSpPr>
          <p:spPr bwMode="auto">
            <a:xfrm>
              <a:off x="2057400" y="3810000"/>
              <a:ext cx="1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58"/>
            <p:cNvCxnSpPr/>
            <p:nvPr/>
          </p:nvCxnSpPr>
          <p:spPr bwMode="auto">
            <a:xfrm>
              <a:off x="1905000" y="4876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59"/>
            <p:cNvCxnSpPr/>
            <p:nvPr/>
          </p:nvCxnSpPr>
          <p:spPr bwMode="auto">
            <a:xfrm>
              <a:off x="1905000" y="3048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60"/>
            <p:cNvCxnSpPr/>
            <p:nvPr/>
          </p:nvCxnSpPr>
          <p:spPr bwMode="auto">
            <a:xfrm>
              <a:off x="1524000" y="3429000"/>
              <a:ext cx="0" cy="1066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61"/>
            <p:cNvCxnSpPr/>
            <p:nvPr/>
          </p:nvCxnSpPr>
          <p:spPr bwMode="auto">
            <a:xfrm flipH="1">
              <a:off x="1143000" y="39624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9" name="Gruppieren 108"/>
            <p:cNvGrpSpPr/>
            <p:nvPr/>
          </p:nvGrpSpPr>
          <p:grpSpPr>
            <a:xfrm rot="5400000">
              <a:off x="2171700" y="3314700"/>
              <a:ext cx="533400" cy="762000"/>
              <a:chOff x="1600200" y="4419600"/>
              <a:chExt cx="533400" cy="762000"/>
            </a:xfrm>
          </p:grpSpPr>
          <p:sp>
            <p:nvSpPr>
              <p:cNvPr id="111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12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13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14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15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16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17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18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10" name="Gerade Verbindung 163"/>
            <p:cNvCxnSpPr/>
            <p:nvPr/>
          </p:nvCxnSpPr>
          <p:spPr bwMode="auto">
            <a:xfrm flipV="1">
              <a:off x="2819400" y="3352800"/>
              <a:ext cx="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7" name="Gerade Verbindung 26"/>
          <p:cNvCxnSpPr/>
          <p:nvPr/>
        </p:nvCxnSpPr>
        <p:spPr bwMode="auto">
          <a:xfrm>
            <a:off x="1524000" y="3200400"/>
            <a:ext cx="304800" cy="22860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28"/>
          <p:cNvCxnSpPr/>
          <p:nvPr/>
        </p:nvCxnSpPr>
        <p:spPr bwMode="auto">
          <a:xfrm>
            <a:off x="1828800" y="3429000"/>
            <a:ext cx="533400" cy="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201"/>
          <p:cNvCxnSpPr/>
          <p:nvPr/>
        </p:nvCxnSpPr>
        <p:spPr bwMode="auto">
          <a:xfrm flipV="1">
            <a:off x="2362200" y="3200400"/>
            <a:ext cx="304800" cy="22860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202"/>
          <p:cNvCxnSpPr/>
          <p:nvPr/>
        </p:nvCxnSpPr>
        <p:spPr bwMode="auto">
          <a:xfrm flipV="1">
            <a:off x="2438400" y="29718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203"/>
          <p:cNvCxnSpPr/>
          <p:nvPr/>
        </p:nvCxnSpPr>
        <p:spPr bwMode="auto">
          <a:xfrm>
            <a:off x="2743200" y="2971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204"/>
          <p:cNvCxnSpPr/>
          <p:nvPr/>
        </p:nvCxnSpPr>
        <p:spPr bwMode="auto">
          <a:xfrm>
            <a:off x="3276600" y="29718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" name="Textfeld 142"/>
          <p:cNvSpPr txBox="1"/>
          <p:nvPr/>
        </p:nvSpPr>
        <p:spPr>
          <a:xfrm>
            <a:off x="762000" y="33528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InP</a:t>
            </a:r>
            <a:endParaRPr lang="de-DE" dirty="0"/>
          </a:p>
        </p:txBody>
      </p:sp>
      <p:sp>
        <p:nvSpPr>
          <p:cNvPr id="144" name="Textfeld 143"/>
          <p:cNvSpPr txBox="1"/>
          <p:nvPr/>
        </p:nvSpPr>
        <p:spPr>
          <a:xfrm>
            <a:off x="4339393" y="33528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InN</a:t>
            </a:r>
            <a:endParaRPr lang="de-DE" dirty="0"/>
          </a:p>
        </p:txBody>
      </p:sp>
      <p:cxnSp>
        <p:nvCxnSpPr>
          <p:cNvPr id="145" name="Gerade Verbindung 238"/>
          <p:cNvCxnSpPr/>
          <p:nvPr/>
        </p:nvCxnSpPr>
        <p:spPr bwMode="auto">
          <a:xfrm flipH="1">
            <a:off x="609600" y="2057400"/>
            <a:ext cx="426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Gerade Verbindung 241"/>
          <p:cNvCxnSpPr/>
          <p:nvPr/>
        </p:nvCxnSpPr>
        <p:spPr bwMode="auto">
          <a:xfrm flipV="1">
            <a:off x="3962400" y="20574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Gerade Verbindung 244"/>
          <p:cNvCxnSpPr/>
          <p:nvPr/>
        </p:nvCxnSpPr>
        <p:spPr bwMode="auto">
          <a:xfrm flipV="1">
            <a:off x="1143000" y="20574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Textfeld 147"/>
          <p:cNvSpPr txBox="1"/>
          <p:nvPr/>
        </p:nvSpPr>
        <p:spPr>
          <a:xfrm>
            <a:off x="1317618" y="17526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sp>
        <p:nvSpPr>
          <p:cNvPr id="149" name="Textfeld 148"/>
          <p:cNvSpPr txBox="1"/>
          <p:nvPr/>
        </p:nvSpPr>
        <p:spPr>
          <a:xfrm>
            <a:off x="1383102" y="20574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150" name="Textfeld 149"/>
          <p:cNvSpPr txBox="1"/>
          <p:nvPr/>
        </p:nvSpPr>
        <p:spPr>
          <a:xfrm>
            <a:off x="1667584" y="39624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</a:t>
            </a:r>
            <a:endParaRPr lang="de-DE" dirty="0"/>
          </a:p>
        </p:txBody>
      </p:sp>
      <p:cxnSp>
        <p:nvCxnSpPr>
          <p:cNvPr id="151" name="Gerade Verbindung 269"/>
          <p:cNvCxnSpPr/>
          <p:nvPr/>
        </p:nvCxnSpPr>
        <p:spPr bwMode="auto">
          <a:xfrm>
            <a:off x="1295400" y="3200400"/>
            <a:ext cx="228600" cy="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2" name="Textfeld 151"/>
          <p:cNvSpPr txBox="1"/>
          <p:nvPr/>
        </p:nvSpPr>
        <p:spPr>
          <a:xfrm>
            <a:off x="1219200" y="29718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sp>
        <p:nvSpPr>
          <p:cNvPr id="153" name="Textfeld 152"/>
          <p:cNvSpPr txBox="1"/>
          <p:nvPr/>
        </p:nvSpPr>
        <p:spPr>
          <a:xfrm>
            <a:off x="3449897" y="29718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QN</a:t>
            </a:r>
            <a:endParaRPr lang="de-DE" dirty="0"/>
          </a:p>
        </p:txBody>
      </p:sp>
      <p:sp>
        <p:nvSpPr>
          <p:cNvPr id="154" name="Textfeld 153"/>
          <p:cNvSpPr txBox="1"/>
          <p:nvPr/>
        </p:nvSpPr>
        <p:spPr>
          <a:xfrm>
            <a:off x="7315200" y="44196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InN</a:t>
            </a:r>
            <a:endParaRPr lang="de-DE" dirty="0"/>
          </a:p>
        </p:txBody>
      </p:sp>
      <p:sp>
        <p:nvSpPr>
          <p:cNvPr id="155" name="Textfeld 154"/>
          <p:cNvSpPr txBox="1"/>
          <p:nvPr/>
        </p:nvSpPr>
        <p:spPr>
          <a:xfrm>
            <a:off x="6629400" y="36576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QN</a:t>
            </a:r>
            <a:endParaRPr lang="de-DE" dirty="0"/>
          </a:p>
        </p:txBody>
      </p:sp>
      <p:sp>
        <p:nvSpPr>
          <p:cNvPr id="156" name="Textfeld 155"/>
          <p:cNvSpPr txBox="1"/>
          <p:nvPr/>
        </p:nvSpPr>
        <p:spPr>
          <a:xfrm>
            <a:off x="6705600" y="24384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endParaRPr lang="de-DE" dirty="0"/>
          </a:p>
        </p:txBody>
      </p:sp>
      <p:sp>
        <p:nvSpPr>
          <p:cNvPr id="157" name="Textfeld 156"/>
          <p:cNvSpPr txBox="1"/>
          <p:nvPr/>
        </p:nvSpPr>
        <p:spPr>
          <a:xfrm>
            <a:off x="6019800" y="17526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InP</a:t>
            </a:r>
            <a:endParaRPr lang="de-DE" dirty="0"/>
          </a:p>
        </p:txBody>
      </p:sp>
      <p:sp>
        <p:nvSpPr>
          <p:cNvPr id="158" name="Textfeld 157"/>
          <p:cNvSpPr txBox="1"/>
          <p:nvPr/>
        </p:nvSpPr>
        <p:spPr>
          <a:xfrm>
            <a:off x="5715000" y="32766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159" name="Textfeld 158"/>
          <p:cNvSpPr txBox="1"/>
          <p:nvPr/>
        </p:nvSpPr>
        <p:spPr>
          <a:xfrm>
            <a:off x="7543800" y="28194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160" name="Textfeld 159"/>
          <p:cNvSpPr txBox="1"/>
          <p:nvPr/>
        </p:nvSpPr>
        <p:spPr>
          <a:xfrm>
            <a:off x="5715000" y="40386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</a:t>
            </a:r>
            <a:endParaRPr lang="de-DE" dirty="0"/>
          </a:p>
        </p:txBody>
      </p:sp>
      <p:sp>
        <p:nvSpPr>
          <p:cNvPr id="161" name="Textfeld 160"/>
          <p:cNvSpPr txBox="1"/>
          <p:nvPr/>
        </p:nvSpPr>
        <p:spPr>
          <a:xfrm>
            <a:off x="7543800" y="20574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21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5986463" y="2555875"/>
            <a:ext cx="1587" cy="111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Komplexere Struktur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2133600" y="1828800"/>
            <a:ext cx="1066800" cy="2362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2438400" y="1524000"/>
            <a:ext cx="0" cy="3733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mit Pfeil 9"/>
          <p:cNvCxnSpPr/>
          <p:nvPr/>
        </p:nvCxnSpPr>
        <p:spPr bwMode="auto">
          <a:xfrm>
            <a:off x="2590800" y="1524000"/>
            <a:ext cx="0" cy="3733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>
            <a:off x="2743200" y="1524000"/>
            <a:ext cx="0" cy="3733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/>
          <p:cNvCxnSpPr/>
          <p:nvPr/>
        </p:nvCxnSpPr>
        <p:spPr bwMode="auto">
          <a:xfrm>
            <a:off x="2895600" y="1524000"/>
            <a:ext cx="0" cy="3733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uppieren 2"/>
          <p:cNvGrpSpPr/>
          <p:nvPr/>
        </p:nvGrpSpPr>
        <p:grpSpPr>
          <a:xfrm>
            <a:off x="1828800" y="1981200"/>
            <a:ext cx="5029200" cy="1981200"/>
            <a:chOff x="1066800" y="1981200"/>
            <a:chExt cx="2667000" cy="1981200"/>
          </a:xfrm>
        </p:grpSpPr>
        <p:cxnSp>
          <p:nvCxnSpPr>
            <p:cNvPr id="14" name="Gerade Verbindung mit Pfeil 13"/>
            <p:cNvCxnSpPr/>
            <p:nvPr/>
          </p:nvCxnSpPr>
          <p:spPr bwMode="auto">
            <a:xfrm>
              <a:off x="1066800" y="1981200"/>
              <a:ext cx="2667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mit Pfeil 14"/>
            <p:cNvCxnSpPr/>
            <p:nvPr/>
          </p:nvCxnSpPr>
          <p:spPr bwMode="auto">
            <a:xfrm>
              <a:off x="1066800" y="2209800"/>
              <a:ext cx="2667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mit Pfeil 15"/>
            <p:cNvCxnSpPr/>
            <p:nvPr/>
          </p:nvCxnSpPr>
          <p:spPr bwMode="auto">
            <a:xfrm>
              <a:off x="1066800" y="2438400"/>
              <a:ext cx="2667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mit Pfeil 16"/>
            <p:cNvCxnSpPr/>
            <p:nvPr/>
          </p:nvCxnSpPr>
          <p:spPr bwMode="auto">
            <a:xfrm>
              <a:off x="1066800" y="3962400"/>
              <a:ext cx="2667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Rechteck 20"/>
          <p:cNvSpPr/>
          <p:nvPr/>
        </p:nvSpPr>
        <p:spPr bwMode="auto">
          <a:xfrm>
            <a:off x="3200400" y="1828800"/>
            <a:ext cx="1066800" cy="2362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 bwMode="auto">
          <a:xfrm>
            <a:off x="3505200" y="1524000"/>
            <a:ext cx="0" cy="3733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/>
          <p:cNvCxnSpPr/>
          <p:nvPr/>
        </p:nvCxnSpPr>
        <p:spPr bwMode="auto">
          <a:xfrm>
            <a:off x="3657600" y="1524000"/>
            <a:ext cx="0" cy="3733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mit Pfeil 23"/>
          <p:cNvCxnSpPr/>
          <p:nvPr/>
        </p:nvCxnSpPr>
        <p:spPr bwMode="auto">
          <a:xfrm>
            <a:off x="3810000" y="1524000"/>
            <a:ext cx="0" cy="3733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24"/>
          <p:cNvCxnSpPr/>
          <p:nvPr/>
        </p:nvCxnSpPr>
        <p:spPr bwMode="auto">
          <a:xfrm>
            <a:off x="3962400" y="1524000"/>
            <a:ext cx="0" cy="3733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hteck 25"/>
          <p:cNvSpPr/>
          <p:nvPr/>
        </p:nvSpPr>
        <p:spPr bwMode="auto">
          <a:xfrm>
            <a:off x="4267200" y="1828800"/>
            <a:ext cx="1066800" cy="2362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7" name="Gerade Verbindung mit Pfeil 26"/>
          <p:cNvCxnSpPr/>
          <p:nvPr/>
        </p:nvCxnSpPr>
        <p:spPr bwMode="auto">
          <a:xfrm>
            <a:off x="4572000" y="1524000"/>
            <a:ext cx="0" cy="3733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mit Pfeil 27"/>
          <p:cNvCxnSpPr/>
          <p:nvPr/>
        </p:nvCxnSpPr>
        <p:spPr bwMode="auto">
          <a:xfrm>
            <a:off x="4724400" y="1524000"/>
            <a:ext cx="0" cy="3733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mit Pfeil 28"/>
          <p:cNvCxnSpPr/>
          <p:nvPr/>
        </p:nvCxnSpPr>
        <p:spPr bwMode="auto">
          <a:xfrm>
            <a:off x="4876800" y="1524000"/>
            <a:ext cx="0" cy="3733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mit Pfeil 29"/>
          <p:cNvCxnSpPr/>
          <p:nvPr/>
        </p:nvCxnSpPr>
        <p:spPr bwMode="auto">
          <a:xfrm>
            <a:off x="5029200" y="1524000"/>
            <a:ext cx="0" cy="3733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hteck 30"/>
          <p:cNvSpPr/>
          <p:nvPr/>
        </p:nvSpPr>
        <p:spPr bwMode="auto">
          <a:xfrm>
            <a:off x="5334000" y="1828800"/>
            <a:ext cx="1066800" cy="2362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2" name="Gerade Verbindung mit Pfeil 31"/>
          <p:cNvCxnSpPr/>
          <p:nvPr/>
        </p:nvCxnSpPr>
        <p:spPr bwMode="auto">
          <a:xfrm>
            <a:off x="5638800" y="1524000"/>
            <a:ext cx="0" cy="3733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mit Pfeil 32"/>
          <p:cNvCxnSpPr/>
          <p:nvPr/>
        </p:nvCxnSpPr>
        <p:spPr bwMode="auto">
          <a:xfrm>
            <a:off x="5791200" y="1524000"/>
            <a:ext cx="0" cy="3733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mit Pfeil 33"/>
          <p:cNvCxnSpPr/>
          <p:nvPr/>
        </p:nvCxnSpPr>
        <p:spPr bwMode="auto">
          <a:xfrm>
            <a:off x="5943600" y="1524000"/>
            <a:ext cx="0" cy="3733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mit Pfeil 34"/>
          <p:cNvCxnSpPr/>
          <p:nvPr/>
        </p:nvCxnSpPr>
        <p:spPr bwMode="auto">
          <a:xfrm>
            <a:off x="6096000" y="1524000"/>
            <a:ext cx="0" cy="3733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rapezoid 7"/>
          <p:cNvSpPr/>
          <p:nvPr/>
        </p:nvSpPr>
        <p:spPr bwMode="auto">
          <a:xfrm rot="16200000">
            <a:off x="400948" y="2743200"/>
            <a:ext cx="2362200" cy="533400"/>
          </a:xfrm>
          <a:prstGeom prst="trapezoi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Trapezoid 35"/>
          <p:cNvSpPr/>
          <p:nvPr/>
        </p:nvSpPr>
        <p:spPr bwMode="auto">
          <a:xfrm flipV="1">
            <a:off x="2133600" y="5257800"/>
            <a:ext cx="4267200" cy="533400"/>
          </a:xfrm>
          <a:prstGeom prst="trapezoi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4038600" y="5791200"/>
            <a:ext cx="457200" cy="533400"/>
            <a:chOff x="7848600" y="2057400"/>
            <a:chExt cx="457200" cy="3733800"/>
          </a:xfrm>
        </p:grpSpPr>
        <p:cxnSp>
          <p:nvCxnSpPr>
            <p:cNvPr id="37" name="Gerade Verbindung mit Pfeil 36"/>
            <p:cNvCxnSpPr/>
            <p:nvPr/>
          </p:nvCxnSpPr>
          <p:spPr bwMode="auto">
            <a:xfrm>
              <a:off x="7848600" y="2057400"/>
              <a:ext cx="0" cy="3733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mit Pfeil 37"/>
            <p:cNvCxnSpPr/>
            <p:nvPr/>
          </p:nvCxnSpPr>
          <p:spPr bwMode="auto">
            <a:xfrm>
              <a:off x="8001000" y="2057400"/>
              <a:ext cx="0" cy="3733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mit Pfeil 38"/>
            <p:cNvCxnSpPr/>
            <p:nvPr/>
          </p:nvCxnSpPr>
          <p:spPr bwMode="auto">
            <a:xfrm>
              <a:off x="8153400" y="2057400"/>
              <a:ext cx="0" cy="3733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mit Pfeil 39"/>
            <p:cNvCxnSpPr/>
            <p:nvPr/>
          </p:nvCxnSpPr>
          <p:spPr bwMode="auto">
            <a:xfrm>
              <a:off x="8305800" y="2057400"/>
              <a:ext cx="0" cy="3733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" name="Gruppieren 41"/>
          <p:cNvGrpSpPr/>
          <p:nvPr/>
        </p:nvGrpSpPr>
        <p:grpSpPr>
          <a:xfrm rot="16200000">
            <a:off x="1485900" y="5295900"/>
            <a:ext cx="457200" cy="533400"/>
            <a:chOff x="7848600" y="2057400"/>
            <a:chExt cx="457200" cy="3733800"/>
          </a:xfrm>
        </p:grpSpPr>
        <p:cxnSp>
          <p:nvCxnSpPr>
            <p:cNvPr id="43" name="Gerade Verbindung mit Pfeil 42"/>
            <p:cNvCxnSpPr/>
            <p:nvPr/>
          </p:nvCxnSpPr>
          <p:spPr bwMode="auto">
            <a:xfrm>
              <a:off x="7848600" y="2057400"/>
              <a:ext cx="0" cy="3733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mit Pfeil 43"/>
            <p:cNvCxnSpPr/>
            <p:nvPr/>
          </p:nvCxnSpPr>
          <p:spPr bwMode="auto">
            <a:xfrm>
              <a:off x="8001000" y="2057400"/>
              <a:ext cx="0" cy="3733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mit Pfeil 44"/>
            <p:cNvCxnSpPr/>
            <p:nvPr/>
          </p:nvCxnSpPr>
          <p:spPr bwMode="auto">
            <a:xfrm>
              <a:off x="8153400" y="2057400"/>
              <a:ext cx="0" cy="3733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mit Pfeil 45"/>
            <p:cNvCxnSpPr/>
            <p:nvPr/>
          </p:nvCxnSpPr>
          <p:spPr bwMode="auto">
            <a:xfrm>
              <a:off x="8305800" y="2057400"/>
              <a:ext cx="0" cy="3733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" name="Gruppieren 46"/>
          <p:cNvGrpSpPr/>
          <p:nvPr/>
        </p:nvGrpSpPr>
        <p:grpSpPr>
          <a:xfrm rot="16200000">
            <a:off x="820048" y="2705100"/>
            <a:ext cx="457200" cy="533400"/>
            <a:chOff x="7848600" y="2057400"/>
            <a:chExt cx="457200" cy="3733800"/>
          </a:xfrm>
        </p:grpSpPr>
        <p:cxnSp>
          <p:nvCxnSpPr>
            <p:cNvPr id="48" name="Gerade Verbindung mit Pfeil 47"/>
            <p:cNvCxnSpPr/>
            <p:nvPr/>
          </p:nvCxnSpPr>
          <p:spPr bwMode="auto">
            <a:xfrm>
              <a:off x="7848600" y="2057400"/>
              <a:ext cx="0" cy="3733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mit Pfeil 48"/>
            <p:cNvCxnSpPr/>
            <p:nvPr/>
          </p:nvCxnSpPr>
          <p:spPr bwMode="auto">
            <a:xfrm>
              <a:off x="8001000" y="2057400"/>
              <a:ext cx="0" cy="3733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mit Pfeil 49"/>
            <p:cNvCxnSpPr/>
            <p:nvPr/>
          </p:nvCxnSpPr>
          <p:spPr bwMode="auto">
            <a:xfrm>
              <a:off x="8153400" y="2057400"/>
              <a:ext cx="0" cy="3733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mit Pfeil 50"/>
            <p:cNvCxnSpPr/>
            <p:nvPr/>
          </p:nvCxnSpPr>
          <p:spPr bwMode="auto">
            <a:xfrm>
              <a:off x="8305800" y="2057400"/>
              <a:ext cx="0" cy="3733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16" name="Textfeld 9215"/>
          <p:cNvSpPr txBox="1"/>
          <p:nvPr/>
        </p:nvSpPr>
        <p:spPr>
          <a:xfrm>
            <a:off x="4648200" y="5943600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Driver</a:t>
            </a:r>
            <a:endParaRPr lang="de-DE" dirty="0"/>
          </a:p>
        </p:txBody>
      </p:sp>
      <p:sp>
        <p:nvSpPr>
          <p:cNvPr id="9217" name="Rechteck 9216"/>
          <p:cNvSpPr/>
          <p:nvPr/>
        </p:nvSpPr>
        <p:spPr>
          <a:xfrm>
            <a:off x="2822322" y="5486400"/>
            <a:ext cx="925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Multiplexer</a:t>
            </a:r>
            <a:endParaRPr lang="de-DE" dirty="0"/>
          </a:p>
        </p:txBody>
      </p:sp>
      <p:sp>
        <p:nvSpPr>
          <p:cNvPr id="52" name="Textfeld 51"/>
          <p:cNvSpPr txBox="1"/>
          <p:nvPr/>
        </p:nvSpPr>
        <p:spPr>
          <a:xfrm>
            <a:off x="762000" y="1524000"/>
            <a:ext cx="1351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Address decoder</a:t>
            </a:r>
            <a:endParaRPr lang="en-US" dirty="0"/>
          </a:p>
        </p:txBody>
      </p:sp>
      <p:sp>
        <p:nvSpPr>
          <p:cNvPr id="53" name="Textfeld 52"/>
          <p:cNvSpPr txBox="1"/>
          <p:nvPr/>
        </p:nvSpPr>
        <p:spPr>
          <a:xfrm>
            <a:off x="533400" y="3200400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54" name="Textfeld 53"/>
          <p:cNvSpPr txBox="1"/>
          <p:nvPr/>
        </p:nvSpPr>
        <p:spPr>
          <a:xfrm>
            <a:off x="1295400" y="5029200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D9343-E757-473A-B365-895B83CA8D9D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9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DRAM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316913" y="6453188"/>
            <a:ext cx="792162" cy="215900"/>
          </a:xfrm>
        </p:spPr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40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908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DRAM – Variante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DRAM basiert auf Kondensatoren (C) als Speicherelementen</a:t>
            </a:r>
          </a:p>
          <a:p>
            <a:r>
              <a:rPr lang="de-DE" dirty="0" smtClean="0"/>
              <a:t>Realisierung 1</a:t>
            </a:r>
          </a:p>
          <a:p>
            <a:r>
              <a:rPr lang="de-DE" dirty="0" smtClean="0"/>
              <a:t>Transistor T1 dient als Verstärker</a:t>
            </a:r>
          </a:p>
          <a:p>
            <a:r>
              <a:rPr lang="de-DE" dirty="0" smtClean="0"/>
              <a:t>Getrennte </a:t>
            </a:r>
            <a:r>
              <a:rPr lang="de-DE" dirty="0" err="1" smtClean="0"/>
              <a:t>Rd</a:t>
            </a:r>
            <a:r>
              <a:rPr lang="de-DE" dirty="0" smtClean="0"/>
              <a:t> und </a:t>
            </a:r>
            <a:r>
              <a:rPr lang="de-DE" dirty="0" err="1" smtClean="0"/>
              <a:t>Wr</a:t>
            </a:r>
            <a:r>
              <a:rPr lang="de-DE" dirty="0" smtClean="0"/>
              <a:t> Schalter </a:t>
            </a:r>
            <a:r>
              <a:rPr lang="de-DE" dirty="0" err="1" smtClean="0"/>
              <a:t>Twr</a:t>
            </a:r>
            <a:r>
              <a:rPr lang="de-DE" dirty="0" smtClean="0"/>
              <a:t> und </a:t>
            </a:r>
            <a:r>
              <a:rPr lang="de-DE" dirty="0" err="1" smtClean="0"/>
              <a:t>Trd</a:t>
            </a:r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41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4114800" y="37338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3" name="Gruppieren 92"/>
          <p:cNvGrpSpPr/>
          <p:nvPr/>
        </p:nvGrpSpPr>
        <p:grpSpPr>
          <a:xfrm rot="5400000">
            <a:off x="5029200" y="2819400"/>
            <a:ext cx="609600" cy="1219200"/>
            <a:chOff x="3657600" y="3962400"/>
            <a:chExt cx="609600" cy="12192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 flipH="1">
            <a:off x="3962400" y="4343400"/>
            <a:ext cx="762000" cy="1219200"/>
            <a:chOff x="4419600" y="4343400"/>
            <a:chExt cx="762000" cy="12192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5" name="Gruppieren 184"/>
          <p:cNvGrpSpPr/>
          <p:nvPr/>
        </p:nvGrpSpPr>
        <p:grpSpPr>
          <a:xfrm rot="5400000">
            <a:off x="5029200" y="4038600"/>
            <a:ext cx="609600" cy="1219200"/>
            <a:chOff x="3657600" y="3962400"/>
            <a:chExt cx="609600" cy="12192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205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Gerade Verbindung 20"/>
          <p:cNvCxnSpPr/>
          <p:nvPr/>
        </p:nvCxnSpPr>
        <p:spPr bwMode="auto">
          <a:xfrm flipH="1">
            <a:off x="4114800" y="3733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4800600" y="4953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4572000" y="5105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 flipH="1">
            <a:off x="45720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800600" y="5257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Gerade Verbindung 14341"/>
          <p:cNvCxnSpPr/>
          <p:nvPr/>
        </p:nvCxnSpPr>
        <p:spPr bwMode="auto">
          <a:xfrm flipH="1">
            <a:off x="46482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Gerade Verbindung 14343"/>
          <p:cNvCxnSpPr/>
          <p:nvPr/>
        </p:nvCxnSpPr>
        <p:spPr bwMode="auto">
          <a:xfrm>
            <a:off x="3124200" y="4343400"/>
            <a:ext cx="441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3124200" y="3124200"/>
            <a:ext cx="441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5" name="Textfeld 14344"/>
          <p:cNvSpPr txBox="1"/>
          <p:nvPr/>
        </p:nvSpPr>
        <p:spPr>
          <a:xfrm>
            <a:off x="3276600" y="28956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Rd</a:t>
            </a:r>
            <a:endParaRPr lang="de-DE" dirty="0"/>
          </a:p>
        </p:txBody>
      </p:sp>
      <p:sp>
        <p:nvSpPr>
          <p:cNvPr id="214" name="Textfeld 213"/>
          <p:cNvSpPr txBox="1"/>
          <p:nvPr/>
        </p:nvSpPr>
        <p:spPr>
          <a:xfrm>
            <a:off x="3277177" y="41148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3741238" y="4953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46" name="Textfeld 45"/>
          <p:cNvSpPr txBox="1"/>
          <p:nvPr/>
        </p:nvSpPr>
        <p:spPr>
          <a:xfrm>
            <a:off x="4911264" y="52578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5112895" y="4876800"/>
            <a:ext cx="432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Twr</a:t>
            </a:r>
            <a:endParaRPr lang="de-DE" dirty="0"/>
          </a:p>
        </p:txBody>
      </p:sp>
      <p:sp>
        <p:nvSpPr>
          <p:cNvPr id="48" name="Textfeld 47"/>
          <p:cNvSpPr txBox="1"/>
          <p:nvPr/>
        </p:nvSpPr>
        <p:spPr>
          <a:xfrm>
            <a:off x="5116846" y="3657600"/>
            <a:ext cx="409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72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Write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 smtClean="0"/>
              <a:t>DRAM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42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4114800" y="37338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3" name="Gruppieren 92"/>
          <p:cNvGrpSpPr/>
          <p:nvPr/>
        </p:nvGrpSpPr>
        <p:grpSpPr>
          <a:xfrm rot="5400000">
            <a:off x="5029200" y="2819400"/>
            <a:ext cx="609600" cy="1219200"/>
            <a:chOff x="3657600" y="3962400"/>
            <a:chExt cx="609600" cy="12192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 flipH="1">
            <a:off x="3962400" y="4343400"/>
            <a:ext cx="762000" cy="1219200"/>
            <a:chOff x="4419600" y="4343400"/>
            <a:chExt cx="762000" cy="12192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5" name="Gruppieren 184"/>
          <p:cNvGrpSpPr/>
          <p:nvPr/>
        </p:nvGrpSpPr>
        <p:grpSpPr>
          <a:xfrm rot="5400000">
            <a:off x="5029200" y="4038600"/>
            <a:ext cx="609600" cy="1219200"/>
            <a:chOff x="3657600" y="3962400"/>
            <a:chExt cx="609600" cy="12192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205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Gerade Verbindung 20"/>
          <p:cNvCxnSpPr/>
          <p:nvPr/>
        </p:nvCxnSpPr>
        <p:spPr bwMode="auto">
          <a:xfrm flipH="1">
            <a:off x="4114800" y="3733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4800600" y="4953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4572000" y="5105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 flipH="1">
            <a:off x="45720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800600" y="5257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Gerade Verbindung 14341"/>
          <p:cNvCxnSpPr/>
          <p:nvPr/>
        </p:nvCxnSpPr>
        <p:spPr bwMode="auto">
          <a:xfrm flipH="1">
            <a:off x="46482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Gerade Verbindung 14343"/>
          <p:cNvCxnSpPr/>
          <p:nvPr/>
        </p:nvCxnSpPr>
        <p:spPr bwMode="auto">
          <a:xfrm>
            <a:off x="3124200" y="4343400"/>
            <a:ext cx="4419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3124200" y="3124200"/>
            <a:ext cx="441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5" name="Textfeld 14344"/>
          <p:cNvSpPr txBox="1"/>
          <p:nvPr/>
        </p:nvSpPr>
        <p:spPr>
          <a:xfrm>
            <a:off x="3276600" y="28956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Rd</a:t>
            </a:r>
            <a:endParaRPr lang="de-DE" dirty="0"/>
          </a:p>
        </p:txBody>
      </p:sp>
      <p:sp>
        <p:nvSpPr>
          <p:cNvPr id="214" name="Textfeld 213"/>
          <p:cNvSpPr txBox="1"/>
          <p:nvPr/>
        </p:nvSpPr>
        <p:spPr>
          <a:xfrm>
            <a:off x="3277177" y="41148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57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Write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 smtClean="0"/>
              <a:t>DRAM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43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4114800" y="37338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3" name="Gruppieren 92"/>
          <p:cNvGrpSpPr/>
          <p:nvPr/>
        </p:nvGrpSpPr>
        <p:grpSpPr>
          <a:xfrm rot="5400000">
            <a:off x="5029200" y="2819400"/>
            <a:ext cx="609600" cy="1219200"/>
            <a:chOff x="3657600" y="3962400"/>
            <a:chExt cx="609600" cy="12192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 flipH="1">
            <a:off x="3962400" y="4343400"/>
            <a:ext cx="762000" cy="1219200"/>
            <a:chOff x="4419600" y="4343400"/>
            <a:chExt cx="762000" cy="12192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5" name="Gruppieren 184"/>
          <p:cNvGrpSpPr/>
          <p:nvPr/>
        </p:nvGrpSpPr>
        <p:grpSpPr>
          <a:xfrm rot="5400000">
            <a:off x="5029200" y="4038600"/>
            <a:ext cx="609600" cy="1219200"/>
            <a:chOff x="3657600" y="3962400"/>
            <a:chExt cx="609600" cy="12192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205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Gerade Verbindung 20"/>
          <p:cNvCxnSpPr/>
          <p:nvPr/>
        </p:nvCxnSpPr>
        <p:spPr bwMode="auto">
          <a:xfrm flipH="1">
            <a:off x="4114800" y="3733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4800600" y="4953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4572000" y="5105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 flipH="1">
            <a:off x="45720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800600" y="5257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Gerade Verbindung 14341"/>
          <p:cNvCxnSpPr/>
          <p:nvPr/>
        </p:nvCxnSpPr>
        <p:spPr bwMode="auto">
          <a:xfrm flipH="1">
            <a:off x="46482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Gerade Verbindung 14343"/>
          <p:cNvCxnSpPr/>
          <p:nvPr/>
        </p:nvCxnSpPr>
        <p:spPr bwMode="auto">
          <a:xfrm>
            <a:off x="3124200" y="4343400"/>
            <a:ext cx="4419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3124200" y="3124200"/>
            <a:ext cx="441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5" name="Textfeld 14344"/>
          <p:cNvSpPr txBox="1"/>
          <p:nvPr/>
        </p:nvSpPr>
        <p:spPr>
          <a:xfrm>
            <a:off x="3276600" y="28956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Rd</a:t>
            </a:r>
            <a:endParaRPr lang="de-DE" dirty="0"/>
          </a:p>
        </p:txBody>
      </p:sp>
      <p:sp>
        <p:nvSpPr>
          <p:cNvPr id="214" name="Textfeld 213"/>
          <p:cNvSpPr txBox="1"/>
          <p:nvPr/>
        </p:nvSpPr>
        <p:spPr>
          <a:xfrm>
            <a:off x="3277177" y="41148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cxnSp>
        <p:nvCxnSpPr>
          <p:cNvPr id="45" name="Gerade Verbindung 44"/>
          <p:cNvCxnSpPr/>
          <p:nvPr/>
        </p:nvCxnSpPr>
        <p:spPr bwMode="auto">
          <a:xfrm>
            <a:off x="4419600" y="4953000"/>
            <a:ext cx="685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46"/>
          <p:cNvCxnSpPr/>
          <p:nvPr/>
        </p:nvCxnSpPr>
        <p:spPr bwMode="auto">
          <a:xfrm>
            <a:off x="5029200" y="4953000"/>
            <a:ext cx="914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4618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Write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 smtClean="0"/>
              <a:t>DRAM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44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4114800" y="37338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3" name="Gruppieren 92"/>
          <p:cNvGrpSpPr/>
          <p:nvPr/>
        </p:nvGrpSpPr>
        <p:grpSpPr>
          <a:xfrm rot="5400000">
            <a:off x="5029200" y="2819400"/>
            <a:ext cx="609600" cy="1219200"/>
            <a:chOff x="3657600" y="3962400"/>
            <a:chExt cx="609600" cy="12192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 flipH="1">
            <a:off x="3962400" y="4343400"/>
            <a:ext cx="762000" cy="1219200"/>
            <a:chOff x="4419600" y="4343400"/>
            <a:chExt cx="762000" cy="12192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5" name="Gruppieren 184"/>
          <p:cNvGrpSpPr/>
          <p:nvPr/>
        </p:nvGrpSpPr>
        <p:grpSpPr>
          <a:xfrm rot="5400000">
            <a:off x="5029200" y="4038600"/>
            <a:ext cx="609600" cy="1219200"/>
            <a:chOff x="3657600" y="3962400"/>
            <a:chExt cx="609600" cy="12192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205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Gerade Verbindung 20"/>
          <p:cNvCxnSpPr/>
          <p:nvPr/>
        </p:nvCxnSpPr>
        <p:spPr bwMode="auto">
          <a:xfrm flipH="1">
            <a:off x="4114800" y="3733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4800600" y="4953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4572000" y="5105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 flipH="1">
            <a:off x="45720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800600" y="5257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Gerade Verbindung 14341"/>
          <p:cNvCxnSpPr/>
          <p:nvPr/>
        </p:nvCxnSpPr>
        <p:spPr bwMode="auto">
          <a:xfrm flipH="1">
            <a:off x="46482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Gerade Verbindung 14343"/>
          <p:cNvCxnSpPr/>
          <p:nvPr/>
        </p:nvCxnSpPr>
        <p:spPr bwMode="auto">
          <a:xfrm>
            <a:off x="3124200" y="4343400"/>
            <a:ext cx="441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3124200" y="3124200"/>
            <a:ext cx="441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5" name="Textfeld 14344"/>
          <p:cNvSpPr txBox="1"/>
          <p:nvPr/>
        </p:nvSpPr>
        <p:spPr>
          <a:xfrm>
            <a:off x="3276600" y="28956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Rd</a:t>
            </a:r>
            <a:endParaRPr lang="de-DE" dirty="0"/>
          </a:p>
        </p:txBody>
      </p:sp>
      <p:sp>
        <p:nvSpPr>
          <p:cNvPr id="214" name="Textfeld 213"/>
          <p:cNvSpPr txBox="1"/>
          <p:nvPr/>
        </p:nvSpPr>
        <p:spPr>
          <a:xfrm>
            <a:off x="3277177" y="41148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cxnSp>
        <p:nvCxnSpPr>
          <p:cNvPr id="45" name="Gerade Verbindung 44"/>
          <p:cNvCxnSpPr/>
          <p:nvPr/>
        </p:nvCxnSpPr>
        <p:spPr bwMode="auto">
          <a:xfrm>
            <a:off x="4419600" y="4953000"/>
            <a:ext cx="685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47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212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Store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 smtClean="0"/>
              <a:t>DRAM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45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4114800" y="37338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3" name="Gruppieren 92"/>
          <p:cNvGrpSpPr/>
          <p:nvPr/>
        </p:nvGrpSpPr>
        <p:grpSpPr>
          <a:xfrm rot="5400000">
            <a:off x="5029200" y="2819400"/>
            <a:ext cx="609600" cy="1219200"/>
            <a:chOff x="3657600" y="3962400"/>
            <a:chExt cx="609600" cy="12192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 flipH="1">
            <a:off x="3962400" y="4343400"/>
            <a:ext cx="762000" cy="1219200"/>
            <a:chOff x="4419600" y="4343400"/>
            <a:chExt cx="762000" cy="12192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5" name="Gruppieren 184"/>
          <p:cNvGrpSpPr/>
          <p:nvPr/>
        </p:nvGrpSpPr>
        <p:grpSpPr>
          <a:xfrm rot="5400000">
            <a:off x="5029200" y="4038600"/>
            <a:ext cx="609600" cy="1219200"/>
            <a:chOff x="3657600" y="3962400"/>
            <a:chExt cx="609600" cy="12192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205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Gerade Verbindung 20"/>
          <p:cNvCxnSpPr/>
          <p:nvPr/>
        </p:nvCxnSpPr>
        <p:spPr bwMode="auto">
          <a:xfrm flipH="1">
            <a:off x="4114800" y="3733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4800600" y="4953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4572000" y="5105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 flipH="1">
            <a:off x="45720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800600" y="5257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Gerade Verbindung 14341"/>
          <p:cNvCxnSpPr/>
          <p:nvPr/>
        </p:nvCxnSpPr>
        <p:spPr bwMode="auto">
          <a:xfrm flipH="1">
            <a:off x="46482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Gerade Verbindung 14343"/>
          <p:cNvCxnSpPr/>
          <p:nvPr/>
        </p:nvCxnSpPr>
        <p:spPr bwMode="auto">
          <a:xfrm>
            <a:off x="3124200" y="4343400"/>
            <a:ext cx="441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3124200" y="3124200"/>
            <a:ext cx="441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5" name="Textfeld 14344"/>
          <p:cNvSpPr txBox="1"/>
          <p:nvPr/>
        </p:nvSpPr>
        <p:spPr>
          <a:xfrm>
            <a:off x="3276600" y="28956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Rd</a:t>
            </a:r>
            <a:endParaRPr lang="de-DE" dirty="0"/>
          </a:p>
        </p:txBody>
      </p:sp>
      <p:sp>
        <p:nvSpPr>
          <p:cNvPr id="214" name="Textfeld 213"/>
          <p:cNvSpPr txBox="1"/>
          <p:nvPr/>
        </p:nvSpPr>
        <p:spPr>
          <a:xfrm>
            <a:off x="3277177" y="41148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cxnSp>
        <p:nvCxnSpPr>
          <p:cNvPr id="45" name="Gerade Verbindung 44"/>
          <p:cNvCxnSpPr/>
          <p:nvPr/>
        </p:nvCxnSpPr>
        <p:spPr bwMode="auto">
          <a:xfrm>
            <a:off x="4419600" y="4953000"/>
            <a:ext cx="685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47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/>
          <p:nvPr/>
        </p:nvCxnSpPr>
        <p:spPr bwMode="auto">
          <a:xfrm>
            <a:off x="4876800" y="5410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hteck 5"/>
          <p:cNvSpPr/>
          <p:nvPr/>
        </p:nvSpPr>
        <p:spPr bwMode="auto">
          <a:xfrm>
            <a:off x="5181600" y="5334000"/>
            <a:ext cx="3048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0" name="Gerade Verbindung 49"/>
          <p:cNvCxnSpPr/>
          <p:nvPr/>
        </p:nvCxnSpPr>
        <p:spPr bwMode="auto">
          <a:xfrm>
            <a:off x="5486400" y="5410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 flipV="1">
            <a:off x="5791200" y="4953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 Verbindung 52"/>
          <p:cNvCxnSpPr/>
          <p:nvPr/>
        </p:nvCxnSpPr>
        <p:spPr bwMode="auto">
          <a:xfrm flipV="1">
            <a:off x="4876800" y="4953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feld 51"/>
          <p:cNvSpPr txBox="1"/>
          <p:nvPr/>
        </p:nvSpPr>
        <p:spPr>
          <a:xfrm>
            <a:off x="4419600" y="6019800"/>
            <a:ext cx="2949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Leckstrom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Problem, </a:t>
            </a:r>
            <a:r>
              <a:rPr lang="en-US" dirty="0" err="1" smtClean="0"/>
              <a:t>Ladung</a:t>
            </a:r>
            <a:r>
              <a:rPr lang="en-US" dirty="0" smtClean="0"/>
              <a:t> </a:t>
            </a:r>
            <a:r>
              <a:rPr lang="en-US" dirty="0" err="1" smtClean="0"/>
              <a:t>fliesst</a:t>
            </a:r>
            <a:r>
              <a:rPr lang="en-US" dirty="0" smtClean="0"/>
              <a:t> ab</a:t>
            </a:r>
            <a:endParaRPr lang="en-US" dirty="0"/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4953000" y="5715000"/>
            <a:ext cx="762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feld 53"/>
          <p:cNvSpPr txBox="1"/>
          <p:nvPr/>
        </p:nvSpPr>
        <p:spPr>
          <a:xfrm>
            <a:off x="5112895" y="4876800"/>
            <a:ext cx="432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Twr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39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Store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 smtClean="0"/>
              <a:t>DRAM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46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4114800" y="37338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3" name="Gruppieren 92"/>
          <p:cNvGrpSpPr/>
          <p:nvPr/>
        </p:nvGrpSpPr>
        <p:grpSpPr>
          <a:xfrm rot="5400000">
            <a:off x="5029200" y="2819400"/>
            <a:ext cx="609600" cy="1219200"/>
            <a:chOff x="3657600" y="3962400"/>
            <a:chExt cx="609600" cy="12192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 flipH="1">
            <a:off x="3962400" y="4343400"/>
            <a:ext cx="762000" cy="1219200"/>
            <a:chOff x="4419600" y="4343400"/>
            <a:chExt cx="762000" cy="12192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5" name="Gruppieren 184"/>
          <p:cNvGrpSpPr/>
          <p:nvPr/>
        </p:nvGrpSpPr>
        <p:grpSpPr>
          <a:xfrm rot="5400000">
            <a:off x="5029200" y="4038600"/>
            <a:ext cx="609600" cy="1219200"/>
            <a:chOff x="3657600" y="3962400"/>
            <a:chExt cx="609600" cy="12192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205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Gerade Verbindung 20"/>
          <p:cNvCxnSpPr/>
          <p:nvPr/>
        </p:nvCxnSpPr>
        <p:spPr bwMode="auto">
          <a:xfrm flipH="1">
            <a:off x="4114800" y="3733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4800600" y="4953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4572000" y="5105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 flipH="1">
            <a:off x="45720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800600" y="5257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Gerade Verbindung 14341"/>
          <p:cNvCxnSpPr/>
          <p:nvPr/>
        </p:nvCxnSpPr>
        <p:spPr bwMode="auto">
          <a:xfrm flipH="1">
            <a:off x="46482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Gerade Verbindung 14343"/>
          <p:cNvCxnSpPr/>
          <p:nvPr/>
        </p:nvCxnSpPr>
        <p:spPr bwMode="auto">
          <a:xfrm>
            <a:off x="3124200" y="4343400"/>
            <a:ext cx="441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3124200" y="3124200"/>
            <a:ext cx="441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5" name="Textfeld 14344"/>
          <p:cNvSpPr txBox="1"/>
          <p:nvPr/>
        </p:nvSpPr>
        <p:spPr>
          <a:xfrm>
            <a:off x="3276600" y="28956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Rd</a:t>
            </a:r>
            <a:endParaRPr lang="de-DE" dirty="0"/>
          </a:p>
        </p:txBody>
      </p:sp>
      <p:sp>
        <p:nvSpPr>
          <p:cNvPr id="214" name="Textfeld 213"/>
          <p:cNvSpPr txBox="1"/>
          <p:nvPr/>
        </p:nvSpPr>
        <p:spPr>
          <a:xfrm>
            <a:off x="3277177" y="41148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cxnSp>
        <p:nvCxnSpPr>
          <p:cNvPr id="48" name="Gerade Verbindung 47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/>
          <p:nvPr/>
        </p:nvCxnSpPr>
        <p:spPr bwMode="auto">
          <a:xfrm>
            <a:off x="4876800" y="5410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hteck 5"/>
          <p:cNvSpPr/>
          <p:nvPr/>
        </p:nvSpPr>
        <p:spPr bwMode="auto">
          <a:xfrm>
            <a:off x="5181600" y="5334000"/>
            <a:ext cx="3048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0" name="Gerade Verbindung 49"/>
          <p:cNvCxnSpPr/>
          <p:nvPr/>
        </p:nvCxnSpPr>
        <p:spPr bwMode="auto">
          <a:xfrm>
            <a:off x="5486400" y="5410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 flipV="1">
            <a:off x="5791200" y="4953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 Verbindung 52"/>
          <p:cNvCxnSpPr/>
          <p:nvPr/>
        </p:nvCxnSpPr>
        <p:spPr bwMode="auto">
          <a:xfrm flipV="1">
            <a:off x="4876800" y="4953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4800600" y="4648200"/>
            <a:ext cx="31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ym typeface="Wingdings" panose="05000000000000000000" pitchFamily="2" charset="2"/>
              </a:rPr>
              <a:t></a:t>
            </a:r>
            <a:endParaRPr lang="en-US" sz="1800" dirty="0"/>
          </a:p>
        </p:txBody>
      </p:sp>
      <p:sp>
        <p:nvSpPr>
          <p:cNvPr id="7" name="Textfeld 6"/>
          <p:cNvSpPr txBox="1"/>
          <p:nvPr/>
        </p:nvSpPr>
        <p:spPr>
          <a:xfrm>
            <a:off x="4419600" y="6019800"/>
            <a:ext cx="2949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Leckstrom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Problem, </a:t>
            </a:r>
            <a:r>
              <a:rPr lang="en-US" dirty="0" err="1" smtClean="0"/>
              <a:t>Ladung</a:t>
            </a:r>
            <a:r>
              <a:rPr lang="en-US" dirty="0" smtClean="0"/>
              <a:t> </a:t>
            </a:r>
            <a:r>
              <a:rPr lang="en-US" dirty="0" err="1" smtClean="0"/>
              <a:t>fliesst</a:t>
            </a:r>
            <a:r>
              <a:rPr lang="en-US" dirty="0" smtClean="0"/>
              <a:t> ab</a:t>
            </a:r>
            <a:endParaRPr lang="en-US" dirty="0"/>
          </a:p>
        </p:txBody>
      </p:sp>
      <p:sp>
        <p:nvSpPr>
          <p:cNvPr id="54" name="Textfeld 53"/>
          <p:cNvSpPr txBox="1"/>
          <p:nvPr/>
        </p:nvSpPr>
        <p:spPr>
          <a:xfrm>
            <a:off x="5112895" y="4876800"/>
            <a:ext cx="432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Twr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19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Read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 smtClean="0"/>
              <a:t>DRAM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47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4114800" y="37338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3" name="Gruppieren 92"/>
          <p:cNvGrpSpPr/>
          <p:nvPr/>
        </p:nvGrpSpPr>
        <p:grpSpPr>
          <a:xfrm rot="5400000">
            <a:off x="5029200" y="2819400"/>
            <a:ext cx="609600" cy="1219200"/>
            <a:chOff x="3657600" y="3962400"/>
            <a:chExt cx="609600" cy="12192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 flipH="1">
            <a:off x="3962400" y="4343400"/>
            <a:ext cx="762000" cy="1219200"/>
            <a:chOff x="4419600" y="4343400"/>
            <a:chExt cx="762000" cy="12192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5" name="Gruppieren 184"/>
          <p:cNvGrpSpPr/>
          <p:nvPr/>
        </p:nvGrpSpPr>
        <p:grpSpPr>
          <a:xfrm rot="5400000">
            <a:off x="5029200" y="4038600"/>
            <a:ext cx="609600" cy="1219200"/>
            <a:chOff x="3657600" y="3962400"/>
            <a:chExt cx="609600" cy="12192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205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Gerade Verbindung 20"/>
          <p:cNvCxnSpPr/>
          <p:nvPr/>
        </p:nvCxnSpPr>
        <p:spPr bwMode="auto">
          <a:xfrm flipH="1">
            <a:off x="4114800" y="3733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4800600" y="4953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4572000" y="5105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 flipH="1">
            <a:off x="45720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800600" y="5257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Gerade Verbindung 14341"/>
          <p:cNvCxnSpPr/>
          <p:nvPr/>
        </p:nvCxnSpPr>
        <p:spPr bwMode="auto">
          <a:xfrm flipH="1">
            <a:off x="46482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Gerade Verbindung 14343"/>
          <p:cNvCxnSpPr/>
          <p:nvPr/>
        </p:nvCxnSpPr>
        <p:spPr bwMode="auto">
          <a:xfrm>
            <a:off x="3124200" y="4343400"/>
            <a:ext cx="441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3124200" y="3124200"/>
            <a:ext cx="441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5" name="Textfeld 14344"/>
          <p:cNvSpPr txBox="1"/>
          <p:nvPr/>
        </p:nvSpPr>
        <p:spPr>
          <a:xfrm>
            <a:off x="3276600" y="28956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Rd</a:t>
            </a:r>
            <a:endParaRPr lang="de-DE" dirty="0"/>
          </a:p>
        </p:txBody>
      </p:sp>
      <p:sp>
        <p:nvSpPr>
          <p:cNvPr id="214" name="Textfeld 213"/>
          <p:cNvSpPr txBox="1"/>
          <p:nvPr/>
        </p:nvSpPr>
        <p:spPr>
          <a:xfrm>
            <a:off x="3277177" y="41148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cxnSp>
        <p:nvCxnSpPr>
          <p:cNvPr id="45" name="Gerade Verbindung 44"/>
          <p:cNvCxnSpPr/>
          <p:nvPr/>
        </p:nvCxnSpPr>
        <p:spPr bwMode="auto">
          <a:xfrm>
            <a:off x="4419600" y="4953000"/>
            <a:ext cx="685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47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feld 46"/>
          <p:cNvSpPr txBox="1"/>
          <p:nvPr/>
        </p:nvSpPr>
        <p:spPr>
          <a:xfrm>
            <a:off x="3741238" y="4953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13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Read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 smtClean="0"/>
              <a:t>DRAM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48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4114800" y="37338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3" name="Gruppieren 92"/>
          <p:cNvGrpSpPr/>
          <p:nvPr/>
        </p:nvGrpSpPr>
        <p:grpSpPr>
          <a:xfrm rot="5400000">
            <a:off x="5029200" y="2819400"/>
            <a:ext cx="609600" cy="1219200"/>
            <a:chOff x="3657600" y="3962400"/>
            <a:chExt cx="609600" cy="12192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 flipH="1">
            <a:off x="3962400" y="4343400"/>
            <a:ext cx="762000" cy="1219200"/>
            <a:chOff x="4419600" y="4343400"/>
            <a:chExt cx="762000" cy="12192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5" name="Gruppieren 184"/>
          <p:cNvGrpSpPr/>
          <p:nvPr/>
        </p:nvGrpSpPr>
        <p:grpSpPr>
          <a:xfrm rot="5400000">
            <a:off x="5029200" y="4038600"/>
            <a:ext cx="609600" cy="1219200"/>
            <a:chOff x="3657600" y="3962400"/>
            <a:chExt cx="609600" cy="12192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205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Gerade Verbindung 20"/>
          <p:cNvCxnSpPr/>
          <p:nvPr/>
        </p:nvCxnSpPr>
        <p:spPr bwMode="auto">
          <a:xfrm flipH="1">
            <a:off x="4114800" y="3733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4800600" y="4953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4572000" y="5105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 flipH="1">
            <a:off x="45720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800600" y="5257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Gerade Verbindung 14341"/>
          <p:cNvCxnSpPr/>
          <p:nvPr/>
        </p:nvCxnSpPr>
        <p:spPr bwMode="auto">
          <a:xfrm flipH="1">
            <a:off x="46482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Gerade Verbindung 14343"/>
          <p:cNvCxnSpPr/>
          <p:nvPr/>
        </p:nvCxnSpPr>
        <p:spPr bwMode="auto">
          <a:xfrm>
            <a:off x="3124200" y="4343400"/>
            <a:ext cx="441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3124200" y="3124200"/>
            <a:ext cx="4419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5" name="Textfeld 14344"/>
          <p:cNvSpPr txBox="1"/>
          <p:nvPr/>
        </p:nvSpPr>
        <p:spPr>
          <a:xfrm>
            <a:off x="3276600" y="28956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Rd</a:t>
            </a:r>
            <a:endParaRPr lang="de-DE" dirty="0"/>
          </a:p>
        </p:txBody>
      </p:sp>
      <p:sp>
        <p:nvSpPr>
          <p:cNvPr id="214" name="Textfeld 213"/>
          <p:cNvSpPr txBox="1"/>
          <p:nvPr/>
        </p:nvSpPr>
        <p:spPr>
          <a:xfrm>
            <a:off x="3277177" y="41148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cxnSp>
        <p:nvCxnSpPr>
          <p:cNvPr id="45" name="Gerade Verbindung 44"/>
          <p:cNvCxnSpPr/>
          <p:nvPr/>
        </p:nvCxnSpPr>
        <p:spPr bwMode="auto">
          <a:xfrm>
            <a:off x="4419600" y="4953000"/>
            <a:ext cx="685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47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feld 46"/>
          <p:cNvSpPr txBox="1"/>
          <p:nvPr/>
        </p:nvSpPr>
        <p:spPr>
          <a:xfrm>
            <a:off x="3741238" y="4953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1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Read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 smtClean="0"/>
              <a:t>DRAM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49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4114800" y="37338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3" name="Gruppieren 92"/>
          <p:cNvGrpSpPr/>
          <p:nvPr/>
        </p:nvGrpSpPr>
        <p:grpSpPr>
          <a:xfrm rot="5400000">
            <a:off x="5029200" y="2819400"/>
            <a:ext cx="609600" cy="1219200"/>
            <a:chOff x="3657600" y="3962400"/>
            <a:chExt cx="609600" cy="12192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 flipH="1">
            <a:off x="3962400" y="4343400"/>
            <a:ext cx="762000" cy="1219200"/>
            <a:chOff x="4419600" y="4343400"/>
            <a:chExt cx="762000" cy="12192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5" name="Gruppieren 184"/>
          <p:cNvGrpSpPr/>
          <p:nvPr/>
        </p:nvGrpSpPr>
        <p:grpSpPr>
          <a:xfrm rot="5400000">
            <a:off x="5029200" y="4038600"/>
            <a:ext cx="609600" cy="1219200"/>
            <a:chOff x="3657600" y="3962400"/>
            <a:chExt cx="609600" cy="12192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205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Gerade Verbindung 20"/>
          <p:cNvCxnSpPr/>
          <p:nvPr/>
        </p:nvCxnSpPr>
        <p:spPr bwMode="auto">
          <a:xfrm flipH="1">
            <a:off x="4114800" y="3733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4800600" y="4953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4572000" y="5105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 flipH="1">
            <a:off x="45720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800600" y="5257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Gerade Verbindung 14341"/>
          <p:cNvCxnSpPr/>
          <p:nvPr/>
        </p:nvCxnSpPr>
        <p:spPr bwMode="auto">
          <a:xfrm flipH="1">
            <a:off x="46482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Gerade Verbindung 14343"/>
          <p:cNvCxnSpPr/>
          <p:nvPr/>
        </p:nvCxnSpPr>
        <p:spPr bwMode="auto">
          <a:xfrm>
            <a:off x="3124200" y="4343400"/>
            <a:ext cx="441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3124200" y="3124200"/>
            <a:ext cx="4419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5" name="Textfeld 14344"/>
          <p:cNvSpPr txBox="1"/>
          <p:nvPr/>
        </p:nvSpPr>
        <p:spPr>
          <a:xfrm>
            <a:off x="3276600" y="28956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Rd</a:t>
            </a:r>
            <a:endParaRPr lang="de-DE" dirty="0"/>
          </a:p>
        </p:txBody>
      </p:sp>
      <p:sp>
        <p:nvSpPr>
          <p:cNvPr id="214" name="Textfeld 213"/>
          <p:cNvSpPr txBox="1"/>
          <p:nvPr/>
        </p:nvSpPr>
        <p:spPr>
          <a:xfrm>
            <a:off x="3277177" y="41148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cxnSp>
        <p:nvCxnSpPr>
          <p:cNvPr id="45" name="Gerade Verbindung 44"/>
          <p:cNvCxnSpPr/>
          <p:nvPr/>
        </p:nvCxnSpPr>
        <p:spPr bwMode="auto">
          <a:xfrm>
            <a:off x="4419600" y="4953000"/>
            <a:ext cx="685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47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Freihandform 3"/>
          <p:cNvSpPr/>
          <p:nvPr/>
        </p:nvSpPr>
        <p:spPr bwMode="auto">
          <a:xfrm>
            <a:off x="3765176" y="3350192"/>
            <a:ext cx="2581836" cy="2015184"/>
          </a:xfrm>
          <a:custGeom>
            <a:avLst/>
            <a:gdLst>
              <a:gd name="connsiteX0" fmla="*/ 2581836 w 2581836"/>
              <a:gd name="connsiteY0" fmla="*/ 186384 h 2015184"/>
              <a:gd name="connsiteX1" fmla="*/ 672353 w 2581836"/>
              <a:gd name="connsiteY1" fmla="*/ 172937 h 2015184"/>
              <a:gd name="connsiteX2" fmla="*/ 0 w 2581836"/>
              <a:gd name="connsiteY2" fmla="*/ 2015184 h 201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1836" h="2015184">
                <a:moveTo>
                  <a:pt x="2581836" y="186384"/>
                </a:moveTo>
                <a:cubicBezTo>
                  <a:pt x="1842247" y="27260"/>
                  <a:pt x="1102659" y="-131863"/>
                  <a:pt x="672353" y="172937"/>
                </a:cubicBezTo>
                <a:cubicBezTo>
                  <a:pt x="242047" y="477737"/>
                  <a:pt x="121023" y="1246460"/>
                  <a:pt x="0" y="201518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3741238" y="4953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16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SRAM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316913" y="6453188"/>
            <a:ext cx="792162" cy="215900"/>
          </a:xfrm>
        </p:spPr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99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Read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 smtClean="0"/>
              <a:t>DRAM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50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4114800" y="37338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3" name="Gruppieren 92"/>
          <p:cNvGrpSpPr/>
          <p:nvPr/>
        </p:nvGrpSpPr>
        <p:grpSpPr>
          <a:xfrm rot="5400000">
            <a:off x="5029200" y="2819400"/>
            <a:ext cx="609600" cy="1219200"/>
            <a:chOff x="3657600" y="3962400"/>
            <a:chExt cx="609600" cy="12192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 flipH="1">
            <a:off x="3962400" y="4343400"/>
            <a:ext cx="762000" cy="1219200"/>
            <a:chOff x="4419600" y="4343400"/>
            <a:chExt cx="762000" cy="12192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5" name="Gruppieren 184"/>
          <p:cNvGrpSpPr/>
          <p:nvPr/>
        </p:nvGrpSpPr>
        <p:grpSpPr>
          <a:xfrm rot="5400000">
            <a:off x="5029200" y="4038600"/>
            <a:ext cx="609600" cy="1219200"/>
            <a:chOff x="3657600" y="3962400"/>
            <a:chExt cx="609600" cy="12192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205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Gerade Verbindung 20"/>
          <p:cNvCxnSpPr/>
          <p:nvPr/>
        </p:nvCxnSpPr>
        <p:spPr bwMode="auto">
          <a:xfrm flipH="1">
            <a:off x="4114800" y="3733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4800600" y="4953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4572000" y="5105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 flipH="1">
            <a:off x="45720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800600" y="5257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Gerade Verbindung 14341"/>
          <p:cNvCxnSpPr/>
          <p:nvPr/>
        </p:nvCxnSpPr>
        <p:spPr bwMode="auto">
          <a:xfrm flipH="1">
            <a:off x="46482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Gerade Verbindung 14343"/>
          <p:cNvCxnSpPr/>
          <p:nvPr/>
        </p:nvCxnSpPr>
        <p:spPr bwMode="auto">
          <a:xfrm>
            <a:off x="3124200" y="4343400"/>
            <a:ext cx="441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3124200" y="3124200"/>
            <a:ext cx="4419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5" name="Textfeld 14344"/>
          <p:cNvSpPr txBox="1"/>
          <p:nvPr/>
        </p:nvSpPr>
        <p:spPr>
          <a:xfrm>
            <a:off x="3276600" y="28956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Rd</a:t>
            </a:r>
            <a:endParaRPr lang="de-DE" dirty="0"/>
          </a:p>
        </p:txBody>
      </p:sp>
      <p:sp>
        <p:nvSpPr>
          <p:cNvPr id="214" name="Textfeld 213"/>
          <p:cNvSpPr txBox="1"/>
          <p:nvPr/>
        </p:nvSpPr>
        <p:spPr>
          <a:xfrm>
            <a:off x="3277177" y="41148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cxnSp>
        <p:nvCxnSpPr>
          <p:cNvPr id="45" name="Gerade Verbindung 44"/>
          <p:cNvCxnSpPr/>
          <p:nvPr/>
        </p:nvCxnSpPr>
        <p:spPr bwMode="auto">
          <a:xfrm>
            <a:off x="4419600" y="4953000"/>
            <a:ext cx="685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47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Freihandform 3"/>
          <p:cNvSpPr/>
          <p:nvPr/>
        </p:nvSpPr>
        <p:spPr bwMode="auto">
          <a:xfrm>
            <a:off x="3765176" y="3350192"/>
            <a:ext cx="2581836" cy="2015184"/>
          </a:xfrm>
          <a:custGeom>
            <a:avLst/>
            <a:gdLst>
              <a:gd name="connsiteX0" fmla="*/ 2581836 w 2581836"/>
              <a:gd name="connsiteY0" fmla="*/ 186384 h 2015184"/>
              <a:gd name="connsiteX1" fmla="*/ 672353 w 2581836"/>
              <a:gd name="connsiteY1" fmla="*/ 172937 h 2015184"/>
              <a:gd name="connsiteX2" fmla="*/ 0 w 2581836"/>
              <a:gd name="connsiteY2" fmla="*/ 2015184 h 201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1836" h="2015184">
                <a:moveTo>
                  <a:pt x="2581836" y="186384"/>
                </a:moveTo>
                <a:cubicBezTo>
                  <a:pt x="1842247" y="27260"/>
                  <a:pt x="1102659" y="-131863"/>
                  <a:pt x="672353" y="172937"/>
                </a:cubicBezTo>
                <a:cubicBezTo>
                  <a:pt x="242047" y="477737"/>
                  <a:pt x="121023" y="1246460"/>
                  <a:pt x="0" y="201518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4495800" y="4648200"/>
            <a:ext cx="609600" cy="1066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044775" y="6019800"/>
            <a:ext cx="1699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Ladung</a:t>
            </a:r>
            <a:r>
              <a:rPr lang="en-US" dirty="0" smtClean="0"/>
              <a:t> </a:t>
            </a:r>
            <a:r>
              <a:rPr lang="en-US" dirty="0" err="1" smtClean="0"/>
              <a:t>bleibt</a:t>
            </a:r>
            <a:r>
              <a:rPr lang="en-US" dirty="0" smtClean="0"/>
              <a:t> </a:t>
            </a:r>
            <a:r>
              <a:rPr lang="en-US" dirty="0" err="1" smtClean="0"/>
              <a:t>erhalten</a:t>
            </a:r>
            <a:endParaRPr lang="en-US" dirty="0"/>
          </a:p>
        </p:txBody>
      </p:sp>
      <p:sp>
        <p:nvSpPr>
          <p:cNvPr id="50" name="Textfeld 49"/>
          <p:cNvSpPr txBox="1"/>
          <p:nvPr/>
        </p:nvSpPr>
        <p:spPr>
          <a:xfrm>
            <a:off x="3741238" y="4953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51" name="Textfeld 50"/>
          <p:cNvSpPr txBox="1"/>
          <p:nvPr/>
        </p:nvSpPr>
        <p:spPr>
          <a:xfrm>
            <a:off x="5943600" y="5486400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Bitlinie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DRAM – Variante </a:t>
            </a:r>
            <a:r>
              <a:rPr lang="de-DE" altLang="de-DE" dirty="0" smtClean="0"/>
              <a:t>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 err="1" smtClean="0"/>
              <a:t>Realisierung</a:t>
            </a:r>
            <a:r>
              <a:rPr lang="en-US" dirty="0" smtClean="0"/>
              <a:t> 2</a:t>
            </a:r>
          </a:p>
          <a:p>
            <a:r>
              <a:rPr lang="en-US" dirty="0" smtClean="0"/>
              <a:t>1-transistor DRAM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51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5" name="Gruppieren 184"/>
          <p:cNvGrpSpPr/>
          <p:nvPr/>
        </p:nvGrpSpPr>
        <p:grpSpPr>
          <a:xfrm rot="5400000">
            <a:off x="5029200" y="4038600"/>
            <a:ext cx="609600" cy="1219200"/>
            <a:chOff x="3657600" y="3962400"/>
            <a:chExt cx="609600" cy="12192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205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8" name="Gerade Verbindung 27"/>
          <p:cNvCxnSpPr/>
          <p:nvPr/>
        </p:nvCxnSpPr>
        <p:spPr bwMode="auto">
          <a:xfrm>
            <a:off x="4724400" y="4953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4495800" y="5105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 flipH="1">
            <a:off x="44958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724400" y="5257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Gerade Verbindung 14341"/>
          <p:cNvCxnSpPr/>
          <p:nvPr/>
        </p:nvCxnSpPr>
        <p:spPr bwMode="auto">
          <a:xfrm flipH="1">
            <a:off x="4572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Gerade Verbindung 14343"/>
          <p:cNvCxnSpPr/>
          <p:nvPr/>
        </p:nvCxnSpPr>
        <p:spPr bwMode="auto">
          <a:xfrm>
            <a:off x="3124200" y="4343400"/>
            <a:ext cx="441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4" name="Textfeld 213"/>
          <p:cNvSpPr txBox="1"/>
          <p:nvPr/>
        </p:nvSpPr>
        <p:spPr>
          <a:xfrm>
            <a:off x="3157755" y="4114800"/>
            <a:ext cx="617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r>
              <a:rPr lang="de-DE" dirty="0" smtClean="0"/>
              <a:t>/</a:t>
            </a:r>
            <a:r>
              <a:rPr lang="de-DE" dirty="0" err="1" smtClean="0"/>
              <a:t>Rd</a:t>
            </a:r>
            <a:endParaRPr lang="de-DE" dirty="0"/>
          </a:p>
        </p:txBody>
      </p:sp>
      <p:cxnSp>
        <p:nvCxnSpPr>
          <p:cNvPr id="48" name="Gerade Verbindung 47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783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Write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 smtClean="0"/>
              <a:t>Write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einfach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52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5" name="Gruppieren 184"/>
          <p:cNvGrpSpPr/>
          <p:nvPr/>
        </p:nvGrpSpPr>
        <p:grpSpPr>
          <a:xfrm rot="5400000">
            <a:off x="5029200" y="4038600"/>
            <a:ext cx="609600" cy="1219200"/>
            <a:chOff x="3657600" y="3962400"/>
            <a:chExt cx="609600" cy="12192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205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8" name="Gerade Verbindung 27"/>
          <p:cNvCxnSpPr/>
          <p:nvPr/>
        </p:nvCxnSpPr>
        <p:spPr bwMode="auto">
          <a:xfrm>
            <a:off x="4724400" y="4953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4495800" y="5105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 flipH="1">
            <a:off x="44958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724400" y="5257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Gerade Verbindung 14341"/>
          <p:cNvCxnSpPr/>
          <p:nvPr/>
        </p:nvCxnSpPr>
        <p:spPr bwMode="auto">
          <a:xfrm flipH="1">
            <a:off x="4572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Gerade Verbindung 14343"/>
          <p:cNvCxnSpPr/>
          <p:nvPr/>
        </p:nvCxnSpPr>
        <p:spPr bwMode="auto">
          <a:xfrm>
            <a:off x="3124200" y="4343400"/>
            <a:ext cx="4419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4" name="Textfeld 213"/>
          <p:cNvSpPr txBox="1"/>
          <p:nvPr/>
        </p:nvSpPr>
        <p:spPr>
          <a:xfrm>
            <a:off x="3157755" y="4114800"/>
            <a:ext cx="617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r>
              <a:rPr lang="de-DE" dirty="0" smtClean="0"/>
              <a:t>/</a:t>
            </a:r>
            <a:r>
              <a:rPr lang="de-DE" dirty="0" err="1" smtClean="0"/>
              <a:t>Rd</a:t>
            </a:r>
            <a:endParaRPr lang="de-DE" dirty="0"/>
          </a:p>
        </p:txBody>
      </p:sp>
      <p:cxnSp>
        <p:nvCxnSpPr>
          <p:cNvPr id="48" name="Gerade Verbindung 47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916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Write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/>
              <a:t>Write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einfach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53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5" name="Gruppieren 184"/>
          <p:cNvGrpSpPr/>
          <p:nvPr/>
        </p:nvGrpSpPr>
        <p:grpSpPr>
          <a:xfrm rot="5400000">
            <a:off x="5029200" y="4038600"/>
            <a:ext cx="609600" cy="1219200"/>
            <a:chOff x="3657600" y="3962400"/>
            <a:chExt cx="609600" cy="12192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205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8" name="Gerade Verbindung 27"/>
          <p:cNvCxnSpPr/>
          <p:nvPr/>
        </p:nvCxnSpPr>
        <p:spPr bwMode="auto">
          <a:xfrm>
            <a:off x="4724400" y="4953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4495800" y="5105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 flipH="1">
            <a:off x="44958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724400" y="5257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Gerade Verbindung 14341"/>
          <p:cNvCxnSpPr/>
          <p:nvPr/>
        </p:nvCxnSpPr>
        <p:spPr bwMode="auto">
          <a:xfrm flipH="1">
            <a:off x="4572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Gerade Verbindung 14343"/>
          <p:cNvCxnSpPr/>
          <p:nvPr/>
        </p:nvCxnSpPr>
        <p:spPr bwMode="auto">
          <a:xfrm>
            <a:off x="3124200" y="4343400"/>
            <a:ext cx="4419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4" name="Textfeld 213"/>
          <p:cNvSpPr txBox="1"/>
          <p:nvPr/>
        </p:nvSpPr>
        <p:spPr>
          <a:xfrm>
            <a:off x="3157755" y="4114800"/>
            <a:ext cx="617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r>
              <a:rPr lang="de-DE" dirty="0" smtClean="0"/>
              <a:t>/</a:t>
            </a:r>
            <a:r>
              <a:rPr lang="de-DE" dirty="0" err="1" smtClean="0"/>
              <a:t>Rd</a:t>
            </a:r>
            <a:endParaRPr lang="de-DE" dirty="0"/>
          </a:p>
        </p:txBody>
      </p:sp>
      <p:cxnSp>
        <p:nvCxnSpPr>
          <p:cNvPr id="48" name="Gerade Verbindung 47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4724400" y="49530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788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Write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/>
              <a:t>Write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einfach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54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5" name="Gruppieren 184"/>
          <p:cNvGrpSpPr/>
          <p:nvPr/>
        </p:nvGrpSpPr>
        <p:grpSpPr>
          <a:xfrm rot="5400000">
            <a:off x="5029200" y="4038600"/>
            <a:ext cx="609600" cy="1219200"/>
            <a:chOff x="3657600" y="3962400"/>
            <a:chExt cx="609600" cy="12192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205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8" name="Gerade Verbindung 27"/>
          <p:cNvCxnSpPr/>
          <p:nvPr/>
        </p:nvCxnSpPr>
        <p:spPr bwMode="auto">
          <a:xfrm>
            <a:off x="4724400" y="4953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4495800" y="5105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 flipH="1">
            <a:off x="44958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724400" y="5257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Gerade Verbindung 14341"/>
          <p:cNvCxnSpPr/>
          <p:nvPr/>
        </p:nvCxnSpPr>
        <p:spPr bwMode="auto">
          <a:xfrm flipH="1">
            <a:off x="4572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Gerade Verbindung 14343"/>
          <p:cNvCxnSpPr/>
          <p:nvPr/>
        </p:nvCxnSpPr>
        <p:spPr bwMode="auto">
          <a:xfrm>
            <a:off x="3124200" y="4343400"/>
            <a:ext cx="441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4" name="Textfeld 213"/>
          <p:cNvSpPr txBox="1"/>
          <p:nvPr/>
        </p:nvSpPr>
        <p:spPr>
          <a:xfrm>
            <a:off x="3157755" y="4114800"/>
            <a:ext cx="617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r>
              <a:rPr lang="de-DE" dirty="0" smtClean="0"/>
              <a:t>/</a:t>
            </a:r>
            <a:r>
              <a:rPr lang="de-DE" dirty="0" err="1" smtClean="0"/>
              <a:t>Rd</a:t>
            </a:r>
            <a:endParaRPr lang="de-DE" dirty="0"/>
          </a:p>
        </p:txBody>
      </p:sp>
      <p:cxnSp>
        <p:nvCxnSpPr>
          <p:cNvPr id="48" name="Gerade Verbindung 47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4724400" y="49530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0824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Read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 err="1" smtClean="0"/>
              <a:t>Lesezyklus</a:t>
            </a:r>
            <a:endParaRPr lang="en-US" dirty="0" smtClean="0"/>
          </a:p>
          <a:p>
            <a:r>
              <a:rPr lang="de-DE" dirty="0" smtClean="0"/>
              <a:t>Bit-</a:t>
            </a:r>
            <a:r>
              <a:rPr lang="de-DE" dirty="0" err="1" smtClean="0"/>
              <a:t>line</a:t>
            </a:r>
            <a:r>
              <a:rPr lang="de-DE" dirty="0" smtClean="0"/>
              <a:t> Kapazitäten </a:t>
            </a:r>
            <a:r>
              <a:rPr lang="de-DE" dirty="0" err="1" smtClean="0"/>
              <a:t>Cbl</a:t>
            </a:r>
            <a:r>
              <a:rPr lang="de-DE" dirty="0" smtClean="0"/>
              <a:t> führen zum Entladen von RAM Kapazitäten C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55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5" name="Gruppieren 184"/>
          <p:cNvGrpSpPr/>
          <p:nvPr/>
        </p:nvGrpSpPr>
        <p:grpSpPr>
          <a:xfrm rot="5400000">
            <a:off x="5029200" y="4038600"/>
            <a:ext cx="609600" cy="1219200"/>
            <a:chOff x="3657600" y="3962400"/>
            <a:chExt cx="609600" cy="12192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205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8" name="Gerade Verbindung 27"/>
          <p:cNvCxnSpPr/>
          <p:nvPr/>
        </p:nvCxnSpPr>
        <p:spPr bwMode="auto">
          <a:xfrm>
            <a:off x="4724400" y="4953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4495800" y="5105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 flipH="1">
            <a:off x="44958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724400" y="5257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Gerade Verbindung 14341"/>
          <p:cNvCxnSpPr/>
          <p:nvPr/>
        </p:nvCxnSpPr>
        <p:spPr bwMode="auto">
          <a:xfrm flipH="1">
            <a:off x="4572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Gerade Verbindung 14343"/>
          <p:cNvCxnSpPr/>
          <p:nvPr/>
        </p:nvCxnSpPr>
        <p:spPr bwMode="auto">
          <a:xfrm>
            <a:off x="3124200" y="4343400"/>
            <a:ext cx="441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4" name="Textfeld 213"/>
          <p:cNvSpPr txBox="1"/>
          <p:nvPr/>
        </p:nvSpPr>
        <p:spPr>
          <a:xfrm>
            <a:off x="3157755" y="4114800"/>
            <a:ext cx="617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r>
              <a:rPr lang="de-DE" dirty="0" smtClean="0"/>
              <a:t>/</a:t>
            </a:r>
            <a:r>
              <a:rPr lang="de-DE" dirty="0" err="1" smtClean="0"/>
              <a:t>Rd</a:t>
            </a:r>
            <a:endParaRPr lang="de-DE" dirty="0"/>
          </a:p>
        </p:txBody>
      </p:sp>
      <p:cxnSp>
        <p:nvCxnSpPr>
          <p:cNvPr id="48" name="Gerade Verbindung 47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4724400" y="49530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" name="Gruppieren 22"/>
          <p:cNvGrpSpPr/>
          <p:nvPr/>
        </p:nvGrpSpPr>
        <p:grpSpPr>
          <a:xfrm>
            <a:off x="5943600" y="4953000"/>
            <a:ext cx="1371600" cy="762000"/>
            <a:chOff x="6248400" y="4953000"/>
            <a:chExt cx="1371600" cy="762000"/>
          </a:xfrm>
        </p:grpSpPr>
        <p:cxnSp>
          <p:nvCxnSpPr>
            <p:cNvPr id="24" name="Gerade Verbindung 23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25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26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Textfeld 28"/>
          <p:cNvSpPr txBox="1"/>
          <p:nvPr/>
        </p:nvSpPr>
        <p:spPr>
          <a:xfrm>
            <a:off x="6121815" y="5410200"/>
            <a:ext cx="41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Cbl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4783711" y="52578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13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Read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Bit-</a:t>
            </a:r>
            <a:r>
              <a:rPr lang="de-DE" dirty="0" err="1"/>
              <a:t>line</a:t>
            </a:r>
            <a:r>
              <a:rPr lang="de-DE" dirty="0"/>
              <a:t> Kapazitäten </a:t>
            </a:r>
            <a:r>
              <a:rPr lang="de-DE" dirty="0" err="1"/>
              <a:t>Cbl</a:t>
            </a:r>
            <a:r>
              <a:rPr lang="de-DE" dirty="0"/>
              <a:t> führen zum Entladen von RAM Kapazitäten C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56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5" name="Gruppieren 184"/>
          <p:cNvGrpSpPr/>
          <p:nvPr/>
        </p:nvGrpSpPr>
        <p:grpSpPr>
          <a:xfrm rot="5400000">
            <a:off x="5029200" y="4038600"/>
            <a:ext cx="609600" cy="1219200"/>
            <a:chOff x="3657600" y="3962400"/>
            <a:chExt cx="609600" cy="12192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205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8" name="Gerade Verbindung 27"/>
          <p:cNvCxnSpPr/>
          <p:nvPr/>
        </p:nvCxnSpPr>
        <p:spPr bwMode="auto">
          <a:xfrm>
            <a:off x="4724400" y="4953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4495800" y="5105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 flipH="1">
            <a:off x="44958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724400" y="5257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Gerade Verbindung 14341"/>
          <p:cNvCxnSpPr/>
          <p:nvPr/>
        </p:nvCxnSpPr>
        <p:spPr bwMode="auto">
          <a:xfrm flipH="1">
            <a:off x="4572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Gerade Verbindung 14343"/>
          <p:cNvCxnSpPr/>
          <p:nvPr/>
        </p:nvCxnSpPr>
        <p:spPr bwMode="auto">
          <a:xfrm>
            <a:off x="3124200" y="4343400"/>
            <a:ext cx="4419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4" name="Textfeld 213"/>
          <p:cNvSpPr txBox="1"/>
          <p:nvPr/>
        </p:nvSpPr>
        <p:spPr>
          <a:xfrm>
            <a:off x="3157755" y="4114800"/>
            <a:ext cx="617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r>
              <a:rPr lang="de-DE" dirty="0" smtClean="0"/>
              <a:t>/</a:t>
            </a:r>
            <a:r>
              <a:rPr lang="de-DE" dirty="0" err="1" smtClean="0"/>
              <a:t>Rd</a:t>
            </a:r>
            <a:endParaRPr lang="de-DE" dirty="0"/>
          </a:p>
        </p:txBody>
      </p:sp>
      <p:cxnSp>
        <p:nvCxnSpPr>
          <p:cNvPr id="48" name="Gerade Verbindung 47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4724400" y="49530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" name="Gruppieren 22"/>
          <p:cNvGrpSpPr/>
          <p:nvPr/>
        </p:nvGrpSpPr>
        <p:grpSpPr>
          <a:xfrm>
            <a:off x="5943600" y="4953000"/>
            <a:ext cx="1371600" cy="762000"/>
            <a:chOff x="6248400" y="4953000"/>
            <a:chExt cx="1371600" cy="762000"/>
          </a:xfrm>
        </p:grpSpPr>
        <p:cxnSp>
          <p:nvCxnSpPr>
            <p:cNvPr id="24" name="Gerade Verbindung 23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25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26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Freihandform 3"/>
          <p:cNvSpPr/>
          <p:nvPr/>
        </p:nvSpPr>
        <p:spPr bwMode="auto">
          <a:xfrm>
            <a:off x="4545106" y="4681254"/>
            <a:ext cx="1896035" cy="545774"/>
          </a:xfrm>
          <a:custGeom>
            <a:avLst/>
            <a:gdLst>
              <a:gd name="connsiteX0" fmla="*/ 0 w 1896035"/>
              <a:gd name="connsiteY0" fmla="*/ 105899 h 545774"/>
              <a:gd name="connsiteX1" fmla="*/ 1438835 w 1896035"/>
              <a:gd name="connsiteY1" fmla="*/ 25217 h 545774"/>
              <a:gd name="connsiteX2" fmla="*/ 1653988 w 1896035"/>
              <a:gd name="connsiteY2" fmla="*/ 495864 h 545774"/>
              <a:gd name="connsiteX3" fmla="*/ 1896035 w 1896035"/>
              <a:gd name="connsiteY3" fmla="*/ 509311 h 54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035" h="545774">
                <a:moveTo>
                  <a:pt x="0" y="105899"/>
                </a:moveTo>
                <a:cubicBezTo>
                  <a:pt x="581585" y="33061"/>
                  <a:pt x="1163170" y="-39777"/>
                  <a:pt x="1438835" y="25217"/>
                </a:cubicBezTo>
                <a:cubicBezTo>
                  <a:pt x="1714500" y="90211"/>
                  <a:pt x="1577788" y="415182"/>
                  <a:pt x="1653988" y="495864"/>
                </a:cubicBezTo>
                <a:cubicBezTo>
                  <a:pt x="1730188" y="576546"/>
                  <a:pt x="1813111" y="542928"/>
                  <a:pt x="1896035" y="50931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9" name="Gerade Verbindung 28"/>
          <p:cNvCxnSpPr/>
          <p:nvPr/>
        </p:nvCxnSpPr>
        <p:spPr bwMode="auto">
          <a:xfrm>
            <a:off x="2514600" y="1295400"/>
            <a:ext cx="1752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30"/>
          <p:cNvCxnSpPr/>
          <p:nvPr/>
        </p:nvCxnSpPr>
        <p:spPr bwMode="auto">
          <a:xfrm>
            <a:off x="2590800" y="23622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2514600" y="2362200"/>
            <a:ext cx="6096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 flipV="1">
            <a:off x="3124200" y="2209800"/>
            <a:ext cx="457200" cy="152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>
            <a:off x="2514600" y="1295400"/>
            <a:ext cx="6096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41"/>
          <p:cNvCxnSpPr/>
          <p:nvPr/>
        </p:nvCxnSpPr>
        <p:spPr bwMode="auto">
          <a:xfrm>
            <a:off x="3124200" y="1295400"/>
            <a:ext cx="457200" cy="914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43"/>
          <p:cNvCxnSpPr/>
          <p:nvPr/>
        </p:nvCxnSpPr>
        <p:spPr bwMode="auto">
          <a:xfrm>
            <a:off x="3581400" y="2209800"/>
            <a:ext cx="6096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mit Pfeil 5"/>
          <p:cNvCxnSpPr/>
          <p:nvPr/>
        </p:nvCxnSpPr>
        <p:spPr bwMode="auto">
          <a:xfrm flipV="1">
            <a:off x="3124200" y="2362200"/>
            <a:ext cx="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/>
          <p:nvPr/>
        </p:nvCxnSpPr>
        <p:spPr bwMode="auto">
          <a:xfrm>
            <a:off x="2743200" y="2362200"/>
            <a:ext cx="3200400" cy="1143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/>
          <p:cNvCxnSpPr/>
          <p:nvPr/>
        </p:nvCxnSpPr>
        <p:spPr bwMode="auto">
          <a:xfrm>
            <a:off x="2743200" y="1295400"/>
            <a:ext cx="1981200" cy="3657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4648200" y="4724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vC</a:t>
            </a:r>
            <a:endParaRPr lang="de-DE" dirty="0"/>
          </a:p>
        </p:txBody>
      </p:sp>
      <p:sp>
        <p:nvSpPr>
          <p:cNvPr id="40" name="Textfeld 39"/>
          <p:cNvSpPr txBox="1"/>
          <p:nvPr/>
        </p:nvSpPr>
        <p:spPr>
          <a:xfrm>
            <a:off x="5905129" y="441960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vBL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2743200" y="213360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vBL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3200400" y="13716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vC</a:t>
            </a:r>
            <a:endParaRPr lang="de-DE" dirty="0"/>
          </a:p>
        </p:txBody>
      </p:sp>
      <p:sp>
        <p:nvSpPr>
          <p:cNvPr id="46" name="Textfeld 45"/>
          <p:cNvSpPr txBox="1"/>
          <p:nvPr/>
        </p:nvSpPr>
        <p:spPr>
          <a:xfrm>
            <a:off x="6121815" y="5410200"/>
            <a:ext cx="41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Cbl</a:t>
            </a: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4783711" y="52578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581400" y="1981200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&lt;100mV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H="1">
            <a:off x="4343400" y="2209800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feld 48"/>
          <p:cNvSpPr txBox="1"/>
          <p:nvPr/>
        </p:nvSpPr>
        <p:spPr>
          <a:xfrm>
            <a:off x="4483034" y="1981200"/>
            <a:ext cx="550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vhigh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84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Read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Bit-</a:t>
            </a:r>
            <a:r>
              <a:rPr lang="de-DE" dirty="0" err="1"/>
              <a:t>line</a:t>
            </a:r>
            <a:r>
              <a:rPr lang="de-DE" dirty="0"/>
              <a:t> Kapazitäten </a:t>
            </a:r>
            <a:r>
              <a:rPr lang="de-DE" dirty="0" err="1"/>
              <a:t>Cbl</a:t>
            </a:r>
            <a:r>
              <a:rPr lang="de-DE" dirty="0"/>
              <a:t> führen zum Entladen von RAM Kapazitäten C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57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5" name="Gruppieren 184"/>
          <p:cNvGrpSpPr/>
          <p:nvPr/>
        </p:nvGrpSpPr>
        <p:grpSpPr>
          <a:xfrm rot="5400000">
            <a:off x="5029200" y="4038600"/>
            <a:ext cx="609600" cy="1219200"/>
            <a:chOff x="3657600" y="3962400"/>
            <a:chExt cx="609600" cy="12192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205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8" name="Gerade Verbindung 27"/>
          <p:cNvCxnSpPr/>
          <p:nvPr/>
        </p:nvCxnSpPr>
        <p:spPr bwMode="auto">
          <a:xfrm>
            <a:off x="4724400" y="4953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4495800" y="5105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 flipH="1">
            <a:off x="44958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724400" y="5257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Gerade Verbindung 14341"/>
          <p:cNvCxnSpPr/>
          <p:nvPr/>
        </p:nvCxnSpPr>
        <p:spPr bwMode="auto">
          <a:xfrm flipH="1">
            <a:off x="4572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Gerade Verbindung 14343"/>
          <p:cNvCxnSpPr/>
          <p:nvPr/>
        </p:nvCxnSpPr>
        <p:spPr bwMode="auto">
          <a:xfrm>
            <a:off x="3124200" y="4343400"/>
            <a:ext cx="4419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4" name="Textfeld 213"/>
          <p:cNvSpPr txBox="1"/>
          <p:nvPr/>
        </p:nvSpPr>
        <p:spPr>
          <a:xfrm>
            <a:off x="3157755" y="4114800"/>
            <a:ext cx="617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r>
              <a:rPr lang="de-DE" dirty="0" smtClean="0"/>
              <a:t>/</a:t>
            </a:r>
            <a:r>
              <a:rPr lang="de-DE" dirty="0" err="1" smtClean="0"/>
              <a:t>Rd</a:t>
            </a:r>
            <a:endParaRPr lang="de-DE" dirty="0"/>
          </a:p>
        </p:txBody>
      </p:sp>
      <p:cxnSp>
        <p:nvCxnSpPr>
          <p:cNvPr id="48" name="Gerade Verbindung 47"/>
          <p:cNvCxnSpPr/>
          <p:nvPr/>
        </p:nvCxnSpPr>
        <p:spPr bwMode="auto">
          <a:xfrm>
            <a:off x="5943600" y="2514600"/>
            <a:ext cx="0" cy="403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4724400" y="49530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" name="Gruppieren 22"/>
          <p:cNvGrpSpPr/>
          <p:nvPr/>
        </p:nvGrpSpPr>
        <p:grpSpPr>
          <a:xfrm>
            <a:off x="5943600" y="4953000"/>
            <a:ext cx="1371600" cy="762000"/>
            <a:chOff x="6248400" y="4953000"/>
            <a:chExt cx="1371600" cy="762000"/>
          </a:xfrm>
        </p:grpSpPr>
        <p:cxnSp>
          <p:nvCxnSpPr>
            <p:cNvPr id="24" name="Gerade Verbindung 23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25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26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Freihandform 3"/>
          <p:cNvSpPr/>
          <p:nvPr/>
        </p:nvSpPr>
        <p:spPr bwMode="auto">
          <a:xfrm>
            <a:off x="4545106" y="4681254"/>
            <a:ext cx="1896035" cy="545774"/>
          </a:xfrm>
          <a:custGeom>
            <a:avLst/>
            <a:gdLst>
              <a:gd name="connsiteX0" fmla="*/ 0 w 1896035"/>
              <a:gd name="connsiteY0" fmla="*/ 105899 h 545774"/>
              <a:gd name="connsiteX1" fmla="*/ 1438835 w 1896035"/>
              <a:gd name="connsiteY1" fmla="*/ 25217 h 545774"/>
              <a:gd name="connsiteX2" fmla="*/ 1653988 w 1896035"/>
              <a:gd name="connsiteY2" fmla="*/ 495864 h 545774"/>
              <a:gd name="connsiteX3" fmla="*/ 1896035 w 1896035"/>
              <a:gd name="connsiteY3" fmla="*/ 509311 h 54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035" h="545774">
                <a:moveTo>
                  <a:pt x="0" y="105899"/>
                </a:moveTo>
                <a:cubicBezTo>
                  <a:pt x="581585" y="33061"/>
                  <a:pt x="1163170" y="-39777"/>
                  <a:pt x="1438835" y="25217"/>
                </a:cubicBezTo>
                <a:cubicBezTo>
                  <a:pt x="1714500" y="90211"/>
                  <a:pt x="1577788" y="415182"/>
                  <a:pt x="1653988" y="495864"/>
                </a:cubicBezTo>
                <a:cubicBezTo>
                  <a:pt x="1730188" y="576546"/>
                  <a:pt x="1813111" y="542928"/>
                  <a:pt x="1896035" y="50931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9" name="Gerade Verbindung 28"/>
          <p:cNvCxnSpPr/>
          <p:nvPr/>
        </p:nvCxnSpPr>
        <p:spPr bwMode="auto">
          <a:xfrm>
            <a:off x="2514600" y="1295400"/>
            <a:ext cx="1752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30"/>
          <p:cNvCxnSpPr/>
          <p:nvPr/>
        </p:nvCxnSpPr>
        <p:spPr bwMode="auto">
          <a:xfrm>
            <a:off x="2590800" y="23622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2514600" y="2362200"/>
            <a:ext cx="6096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 flipV="1">
            <a:off x="3124200" y="2209800"/>
            <a:ext cx="457200" cy="152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>
            <a:off x="2514600" y="1295400"/>
            <a:ext cx="6096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41"/>
          <p:cNvCxnSpPr/>
          <p:nvPr/>
        </p:nvCxnSpPr>
        <p:spPr bwMode="auto">
          <a:xfrm>
            <a:off x="3124200" y="1295400"/>
            <a:ext cx="457200" cy="914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43"/>
          <p:cNvCxnSpPr/>
          <p:nvPr/>
        </p:nvCxnSpPr>
        <p:spPr bwMode="auto">
          <a:xfrm>
            <a:off x="3581400" y="2209800"/>
            <a:ext cx="6096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>
            <a:off x="6705600" y="6019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37"/>
          <p:cNvCxnSpPr/>
          <p:nvPr/>
        </p:nvCxnSpPr>
        <p:spPr bwMode="auto">
          <a:xfrm>
            <a:off x="5943600" y="6172200"/>
            <a:ext cx="1295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Gleichschenkliges Dreieck 38"/>
          <p:cNvSpPr/>
          <p:nvPr/>
        </p:nvSpPr>
        <p:spPr bwMode="auto">
          <a:xfrm rot="5400000">
            <a:off x="7240314" y="5866086"/>
            <a:ext cx="457200" cy="459828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Gerade Verbindung 39"/>
          <p:cNvCxnSpPr>
            <a:stCxn id="39" idx="0"/>
          </p:cNvCxnSpPr>
          <p:nvPr/>
        </p:nvCxnSpPr>
        <p:spPr bwMode="auto">
          <a:xfrm>
            <a:off x="7698828" y="6096000"/>
            <a:ext cx="91177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44"/>
          <p:cNvCxnSpPr/>
          <p:nvPr/>
        </p:nvCxnSpPr>
        <p:spPr bwMode="auto">
          <a:xfrm>
            <a:off x="5943600" y="2514600"/>
            <a:ext cx="0" cy="4038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mit Pfeil 42"/>
          <p:cNvCxnSpPr/>
          <p:nvPr/>
        </p:nvCxnSpPr>
        <p:spPr bwMode="auto">
          <a:xfrm flipV="1">
            <a:off x="3581400" y="2209800"/>
            <a:ext cx="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mit Pfeil 45"/>
          <p:cNvCxnSpPr/>
          <p:nvPr/>
        </p:nvCxnSpPr>
        <p:spPr bwMode="auto">
          <a:xfrm>
            <a:off x="3581400" y="2209800"/>
            <a:ext cx="2362200" cy="1295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mit Pfeil 46"/>
          <p:cNvCxnSpPr/>
          <p:nvPr/>
        </p:nvCxnSpPr>
        <p:spPr bwMode="auto">
          <a:xfrm>
            <a:off x="3581400" y="2209800"/>
            <a:ext cx="1143000" cy="2743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feld 48"/>
          <p:cNvSpPr txBox="1"/>
          <p:nvPr/>
        </p:nvSpPr>
        <p:spPr>
          <a:xfrm>
            <a:off x="3581400" y="1981200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&lt;100mV</a:t>
            </a:r>
            <a:endParaRPr lang="de-DE" dirty="0"/>
          </a:p>
        </p:txBody>
      </p:sp>
      <p:cxnSp>
        <p:nvCxnSpPr>
          <p:cNvPr id="50" name="Gerade Verbindung mit Pfeil 49"/>
          <p:cNvCxnSpPr/>
          <p:nvPr/>
        </p:nvCxnSpPr>
        <p:spPr bwMode="auto">
          <a:xfrm flipH="1">
            <a:off x="4343400" y="2209800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feld 50"/>
          <p:cNvSpPr txBox="1"/>
          <p:nvPr/>
        </p:nvSpPr>
        <p:spPr>
          <a:xfrm>
            <a:off x="4483034" y="1981200"/>
            <a:ext cx="550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vhigh</a:t>
            </a:r>
            <a:endParaRPr lang="de-DE" dirty="0"/>
          </a:p>
        </p:txBody>
      </p:sp>
      <p:sp>
        <p:nvSpPr>
          <p:cNvPr id="52" name="Textfeld 51"/>
          <p:cNvSpPr txBox="1"/>
          <p:nvPr/>
        </p:nvSpPr>
        <p:spPr>
          <a:xfrm>
            <a:off x="2743200" y="213360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vBL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3200400" y="13716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vC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4648200" y="4724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vC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5905129" y="441960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vBL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473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Read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Ein Verstärker oder analoger Komparator wird benutzt um </a:t>
            </a:r>
            <a:r>
              <a:rPr lang="de-DE" dirty="0" err="1"/>
              <a:t>Vhigh</a:t>
            </a:r>
            <a:r>
              <a:rPr lang="de-DE" dirty="0"/>
              <a:t> als logische 1 zu erkennen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58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5" name="Gruppieren 184"/>
          <p:cNvGrpSpPr/>
          <p:nvPr/>
        </p:nvGrpSpPr>
        <p:grpSpPr>
          <a:xfrm rot="5400000">
            <a:off x="5029200" y="4038600"/>
            <a:ext cx="609600" cy="1219200"/>
            <a:chOff x="3657600" y="3962400"/>
            <a:chExt cx="609600" cy="12192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205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8" name="Gerade Verbindung 27"/>
          <p:cNvCxnSpPr/>
          <p:nvPr/>
        </p:nvCxnSpPr>
        <p:spPr bwMode="auto">
          <a:xfrm>
            <a:off x="4724400" y="4953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4495800" y="5105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 flipH="1">
            <a:off x="44958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724400" y="5257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Gerade Verbindung 14341"/>
          <p:cNvCxnSpPr/>
          <p:nvPr/>
        </p:nvCxnSpPr>
        <p:spPr bwMode="auto">
          <a:xfrm flipH="1">
            <a:off x="4572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Gerade Verbindung 14343"/>
          <p:cNvCxnSpPr/>
          <p:nvPr/>
        </p:nvCxnSpPr>
        <p:spPr bwMode="auto">
          <a:xfrm>
            <a:off x="3124200" y="4343400"/>
            <a:ext cx="4419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4" name="Textfeld 213"/>
          <p:cNvSpPr txBox="1"/>
          <p:nvPr/>
        </p:nvSpPr>
        <p:spPr>
          <a:xfrm>
            <a:off x="3157755" y="4114800"/>
            <a:ext cx="617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r>
              <a:rPr lang="de-DE" dirty="0" smtClean="0"/>
              <a:t>/</a:t>
            </a:r>
            <a:r>
              <a:rPr lang="de-DE" dirty="0" err="1" smtClean="0"/>
              <a:t>Rd</a:t>
            </a:r>
            <a:endParaRPr lang="de-DE" dirty="0"/>
          </a:p>
        </p:txBody>
      </p:sp>
      <p:cxnSp>
        <p:nvCxnSpPr>
          <p:cNvPr id="48" name="Gerade Verbindung 47"/>
          <p:cNvCxnSpPr/>
          <p:nvPr/>
        </p:nvCxnSpPr>
        <p:spPr bwMode="auto">
          <a:xfrm>
            <a:off x="5943600" y="2514600"/>
            <a:ext cx="0" cy="403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" name="Gruppieren 22"/>
          <p:cNvGrpSpPr/>
          <p:nvPr/>
        </p:nvGrpSpPr>
        <p:grpSpPr>
          <a:xfrm>
            <a:off x="5943600" y="4953000"/>
            <a:ext cx="1371600" cy="762000"/>
            <a:chOff x="6248400" y="4953000"/>
            <a:chExt cx="1371600" cy="762000"/>
          </a:xfrm>
        </p:grpSpPr>
        <p:cxnSp>
          <p:nvCxnSpPr>
            <p:cNvPr id="24" name="Gerade Verbindung 23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25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26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Freihandform 3"/>
          <p:cNvSpPr/>
          <p:nvPr/>
        </p:nvSpPr>
        <p:spPr bwMode="auto">
          <a:xfrm>
            <a:off x="4545106" y="4681254"/>
            <a:ext cx="1896035" cy="545774"/>
          </a:xfrm>
          <a:custGeom>
            <a:avLst/>
            <a:gdLst>
              <a:gd name="connsiteX0" fmla="*/ 0 w 1896035"/>
              <a:gd name="connsiteY0" fmla="*/ 105899 h 545774"/>
              <a:gd name="connsiteX1" fmla="*/ 1438835 w 1896035"/>
              <a:gd name="connsiteY1" fmla="*/ 25217 h 545774"/>
              <a:gd name="connsiteX2" fmla="*/ 1653988 w 1896035"/>
              <a:gd name="connsiteY2" fmla="*/ 495864 h 545774"/>
              <a:gd name="connsiteX3" fmla="*/ 1896035 w 1896035"/>
              <a:gd name="connsiteY3" fmla="*/ 509311 h 54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035" h="545774">
                <a:moveTo>
                  <a:pt x="0" y="105899"/>
                </a:moveTo>
                <a:cubicBezTo>
                  <a:pt x="581585" y="33061"/>
                  <a:pt x="1163170" y="-39777"/>
                  <a:pt x="1438835" y="25217"/>
                </a:cubicBezTo>
                <a:cubicBezTo>
                  <a:pt x="1714500" y="90211"/>
                  <a:pt x="1577788" y="415182"/>
                  <a:pt x="1653988" y="495864"/>
                </a:cubicBezTo>
                <a:cubicBezTo>
                  <a:pt x="1730188" y="576546"/>
                  <a:pt x="1813111" y="542928"/>
                  <a:pt x="1896035" y="50931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9" name="Gerade Verbindung 28"/>
          <p:cNvCxnSpPr/>
          <p:nvPr/>
        </p:nvCxnSpPr>
        <p:spPr bwMode="auto">
          <a:xfrm>
            <a:off x="2514600" y="1295400"/>
            <a:ext cx="1752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30"/>
          <p:cNvCxnSpPr/>
          <p:nvPr/>
        </p:nvCxnSpPr>
        <p:spPr bwMode="auto">
          <a:xfrm>
            <a:off x="2590800" y="23622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2514600" y="2362200"/>
            <a:ext cx="6096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 flipV="1">
            <a:off x="3124200" y="2209800"/>
            <a:ext cx="457200" cy="152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>
            <a:off x="2514600" y="1295400"/>
            <a:ext cx="6096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41"/>
          <p:cNvCxnSpPr/>
          <p:nvPr/>
        </p:nvCxnSpPr>
        <p:spPr bwMode="auto">
          <a:xfrm>
            <a:off x="3124200" y="1295400"/>
            <a:ext cx="457200" cy="914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43"/>
          <p:cNvCxnSpPr/>
          <p:nvPr/>
        </p:nvCxnSpPr>
        <p:spPr bwMode="auto">
          <a:xfrm>
            <a:off x="3581400" y="2209800"/>
            <a:ext cx="6096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>
            <a:off x="6705600" y="6019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37"/>
          <p:cNvCxnSpPr/>
          <p:nvPr/>
        </p:nvCxnSpPr>
        <p:spPr bwMode="auto">
          <a:xfrm>
            <a:off x="5943600" y="6172200"/>
            <a:ext cx="1295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Gleichschenkliges Dreieck 38"/>
          <p:cNvSpPr/>
          <p:nvPr/>
        </p:nvSpPr>
        <p:spPr bwMode="auto">
          <a:xfrm rot="5400000">
            <a:off x="7240314" y="5866086"/>
            <a:ext cx="457200" cy="459828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Gerade Verbindung 39"/>
          <p:cNvCxnSpPr>
            <a:stCxn id="39" idx="0"/>
          </p:cNvCxnSpPr>
          <p:nvPr/>
        </p:nvCxnSpPr>
        <p:spPr bwMode="auto">
          <a:xfrm>
            <a:off x="7698828" y="6096000"/>
            <a:ext cx="91177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4724400" y="49530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44"/>
          <p:cNvCxnSpPr/>
          <p:nvPr/>
        </p:nvCxnSpPr>
        <p:spPr bwMode="auto">
          <a:xfrm>
            <a:off x="5943600" y="2514600"/>
            <a:ext cx="0" cy="4038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feld 45"/>
          <p:cNvSpPr txBox="1"/>
          <p:nvPr/>
        </p:nvSpPr>
        <p:spPr>
          <a:xfrm>
            <a:off x="3581400" y="1981200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&lt;100mV</a:t>
            </a:r>
            <a:endParaRPr lang="de-DE" dirty="0"/>
          </a:p>
        </p:txBody>
      </p:sp>
      <p:cxnSp>
        <p:nvCxnSpPr>
          <p:cNvPr id="47" name="Gerade Verbindung mit Pfeil 46"/>
          <p:cNvCxnSpPr/>
          <p:nvPr/>
        </p:nvCxnSpPr>
        <p:spPr bwMode="auto">
          <a:xfrm flipH="1">
            <a:off x="4343400" y="2209800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feld 48"/>
          <p:cNvSpPr txBox="1"/>
          <p:nvPr/>
        </p:nvSpPr>
        <p:spPr>
          <a:xfrm>
            <a:off x="4483034" y="1981200"/>
            <a:ext cx="550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vhigh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2743200" y="213360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vBL</a:t>
            </a:r>
            <a:endParaRPr lang="de-DE" dirty="0"/>
          </a:p>
        </p:txBody>
      </p:sp>
      <p:sp>
        <p:nvSpPr>
          <p:cNvPr id="51" name="Textfeld 50"/>
          <p:cNvSpPr txBox="1"/>
          <p:nvPr/>
        </p:nvSpPr>
        <p:spPr>
          <a:xfrm>
            <a:off x="3200400" y="13716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vC</a:t>
            </a:r>
            <a:endParaRPr lang="de-DE" dirty="0"/>
          </a:p>
        </p:txBody>
      </p:sp>
      <p:sp>
        <p:nvSpPr>
          <p:cNvPr id="52" name="Textfeld 51"/>
          <p:cNvSpPr txBox="1"/>
          <p:nvPr/>
        </p:nvSpPr>
        <p:spPr>
          <a:xfrm>
            <a:off x="4648200" y="4724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vC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5905129" y="441960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vBL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5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Refresh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 smtClean="0"/>
              <a:t>Refresh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59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5" name="Gruppieren 184"/>
          <p:cNvGrpSpPr/>
          <p:nvPr/>
        </p:nvGrpSpPr>
        <p:grpSpPr>
          <a:xfrm rot="5400000">
            <a:off x="5029200" y="4038600"/>
            <a:ext cx="609600" cy="1219200"/>
            <a:chOff x="3657600" y="3962400"/>
            <a:chExt cx="609600" cy="12192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205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8" name="Gerade Verbindung 27"/>
          <p:cNvCxnSpPr/>
          <p:nvPr/>
        </p:nvCxnSpPr>
        <p:spPr bwMode="auto">
          <a:xfrm>
            <a:off x="4724400" y="4953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4495800" y="5105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 flipH="1">
            <a:off x="44958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724400" y="5257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Gerade Verbindung 14341"/>
          <p:cNvCxnSpPr/>
          <p:nvPr/>
        </p:nvCxnSpPr>
        <p:spPr bwMode="auto">
          <a:xfrm flipH="1">
            <a:off x="4572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Gerade Verbindung 14343"/>
          <p:cNvCxnSpPr/>
          <p:nvPr/>
        </p:nvCxnSpPr>
        <p:spPr bwMode="auto">
          <a:xfrm>
            <a:off x="3124200" y="4343400"/>
            <a:ext cx="4419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4" name="Textfeld 213"/>
          <p:cNvSpPr txBox="1"/>
          <p:nvPr/>
        </p:nvSpPr>
        <p:spPr>
          <a:xfrm>
            <a:off x="3157755" y="4114800"/>
            <a:ext cx="617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r>
              <a:rPr lang="de-DE" dirty="0" smtClean="0"/>
              <a:t>/</a:t>
            </a:r>
            <a:r>
              <a:rPr lang="de-DE" dirty="0" err="1" smtClean="0"/>
              <a:t>Rd</a:t>
            </a:r>
            <a:endParaRPr lang="de-DE" dirty="0"/>
          </a:p>
        </p:txBody>
      </p:sp>
      <p:cxnSp>
        <p:nvCxnSpPr>
          <p:cNvPr id="48" name="Gerade Verbindung 47"/>
          <p:cNvCxnSpPr/>
          <p:nvPr/>
        </p:nvCxnSpPr>
        <p:spPr bwMode="auto">
          <a:xfrm>
            <a:off x="5943600" y="2514600"/>
            <a:ext cx="0" cy="403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" name="Gruppieren 22"/>
          <p:cNvGrpSpPr/>
          <p:nvPr/>
        </p:nvGrpSpPr>
        <p:grpSpPr>
          <a:xfrm>
            <a:off x="5943600" y="4953000"/>
            <a:ext cx="1371600" cy="762000"/>
            <a:chOff x="6248400" y="4953000"/>
            <a:chExt cx="1371600" cy="762000"/>
          </a:xfrm>
        </p:grpSpPr>
        <p:cxnSp>
          <p:nvCxnSpPr>
            <p:cNvPr id="24" name="Gerade Verbindung 23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25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26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Freihandform 3"/>
          <p:cNvSpPr/>
          <p:nvPr/>
        </p:nvSpPr>
        <p:spPr bwMode="auto">
          <a:xfrm>
            <a:off x="4545106" y="4681254"/>
            <a:ext cx="1896035" cy="545774"/>
          </a:xfrm>
          <a:custGeom>
            <a:avLst/>
            <a:gdLst>
              <a:gd name="connsiteX0" fmla="*/ 0 w 1896035"/>
              <a:gd name="connsiteY0" fmla="*/ 105899 h 545774"/>
              <a:gd name="connsiteX1" fmla="*/ 1438835 w 1896035"/>
              <a:gd name="connsiteY1" fmla="*/ 25217 h 545774"/>
              <a:gd name="connsiteX2" fmla="*/ 1653988 w 1896035"/>
              <a:gd name="connsiteY2" fmla="*/ 495864 h 545774"/>
              <a:gd name="connsiteX3" fmla="*/ 1896035 w 1896035"/>
              <a:gd name="connsiteY3" fmla="*/ 509311 h 54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035" h="545774">
                <a:moveTo>
                  <a:pt x="0" y="105899"/>
                </a:moveTo>
                <a:cubicBezTo>
                  <a:pt x="581585" y="33061"/>
                  <a:pt x="1163170" y="-39777"/>
                  <a:pt x="1438835" y="25217"/>
                </a:cubicBezTo>
                <a:cubicBezTo>
                  <a:pt x="1714500" y="90211"/>
                  <a:pt x="1577788" y="415182"/>
                  <a:pt x="1653988" y="495864"/>
                </a:cubicBezTo>
                <a:cubicBezTo>
                  <a:pt x="1730188" y="576546"/>
                  <a:pt x="1813111" y="542928"/>
                  <a:pt x="1896035" y="50931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9" name="Gerade Verbindung 28"/>
          <p:cNvCxnSpPr/>
          <p:nvPr/>
        </p:nvCxnSpPr>
        <p:spPr bwMode="auto">
          <a:xfrm>
            <a:off x="2514600" y="1295400"/>
            <a:ext cx="1752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30"/>
          <p:cNvCxnSpPr/>
          <p:nvPr/>
        </p:nvCxnSpPr>
        <p:spPr bwMode="auto">
          <a:xfrm>
            <a:off x="2590800" y="23622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2514600" y="2362200"/>
            <a:ext cx="6096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 flipV="1">
            <a:off x="3124200" y="2209800"/>
            <a:ext cx="457200" cy="152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>
            <a:off x="2514600" y="1295400"/>
            <a:ext cx="6096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41"/>
          <p:cNvCxnSpPr/>
          <p:nvPr/>
        </p:nvCxnSpPr>
        <p:spPr bwMode="auto">
          <a:xfrm>
            <a:off x="3124200" y="1295400"/>
            <a:ext cx="457200" cy="914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43"/>
          <p:cNvCxnSpPr/>
          <p:nvPr/>
        </p:nvCxnSpPr>
        <p:spPr bwMode="auto">
          <a:xfrm>
            <a:off x="3581400" y="2209800"/>
            <a:ext cx="6096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>
            <a:off x="6705600" y="6019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37"/>
          <p:cNvCxnSpPr/>
          <p:nvPr/>
        </p:nvCxnSpPr>
        <p:spPr bwMode="auto">
          <a:xfrm>
            <a:off x="5943600" y="6172200"/>
            <a:ext cx="1295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Gleichschenkliges Dreieck 38"/>
          <p:cNvSpPr/>
          <p:nvPr/>
        </p:nvSpPr>
        <p:spPr bwMode="auto">
          <a:xfrm rot="5400000">
            <a:off x="7240314" y="5866086"/>
            <a:ext cx="457200" cy="459828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Gerade Verbindung 39"/>
          <p:cNvCxnSpPr>
            <a:stCxn id="39" idx="0"/>
          </p:cNvCxnSpPr>
          <p:nvPr/>
        </p:nvCxnSpPr>
        <p:spPr bwMode="auto">
          <a:xfrm>
            <a:off x="7698828" y="6096000"/>
            <a:ext cx="91177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 flipV="1">
            <a:off x="8610600" y="5562600"/>
            <a:ext cx="0" cy="533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 flipH="1">
            <a:off x="7315200" y="5562600"/>
            <a:ext cx="1295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44"/>
          <p:cNvCxnSpPr/>
          <p:nvPr/>
        </p:nvCxnSpPr>
        <p:spPr bwMode="auto">
          <a:xfrm flipH="1">
            <a:off x="5943600" y="5562600"/>
            <a:ext cx="1524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46"/>
          <p:cNvCxnSpPr/>
          <p:nvPr/>
        </p:nvCxnSpPr>
        <p:spPr bwMode="auto">
          <a:xfrm>
            <a:off x="4724400" y="49530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48"/>
          <p:cNvCxnSpPr/>
          <p:nvPr/>
        </p:nvCxnSpPr>
        <p:spPr bwMode="auto">
          <a:xfrm>
            <a:off x="5943600" y="2514600"/>
            <a:ext cx="0" cy="4038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7792565" y="51054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Refresh</a:t>
            </a:r>
            <a:endParaRPr lang="en-US" dirty="0"/>
          </a:p>
        </p:txBody>
      </p:sp>
      <p:sp>
        <p:nvSpPr>
          <p:cNvPr id="46" name="Textfeld 45"/>
          <p:cNvSpPr txBox="1"/>
          <p:nvPr/>
        </p:nvSpPr>
        <p:spPr>
          <a:xfrm>
            <a:off x="2743200" y="213360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vBL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3200400" y="13716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vC</a:t>
            </a:r>
            <a:endParaRPr lang="de-DE" dirty="0"/>
          </a:p>
        </p:txBody>
      </p:sp>
      <p:sp>
        <p:nvSpPr>
          <p:cNvPr id="51" name="Textfeld 50"/>
          <p:cNvSpPr txBox="1"/>
          <p:nvPr/>
        </p:nvSpPr>
        <p:spPr>
          <a:xfrm>
            <a:off x="4648200" y="4724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vC</a:t>
            </a:r>
            <a:endParaRPr lang="de-DE" dirty="0"/>
          </a:p>
        </p:txBody>
      </p:sp>
      <p:sp>
        <p:nvSpPr>
          <p:cNvPr id="52" name="Textfeld 51"/>
          <p:cNvSpPr txBox="1"/>
          <p:nvPr/>
        </p:nvSpPr>
        <p:spPr>
          <a:xfrm>
            <a:off x="5905129" y="441960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vBL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316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SRAM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79450"/>
          </a:xfrm>
        </p:spPr>
        <p:txBody>
          <a:bodyPr/>
          <a:lstStyle/>
          <a:p>
            <a:r>
              <a:rPr lang="de-DE" dirty="0" smtClean="0"/>
              <a:t>Statische Speicherzellen</a:t>
            </a:r>
          </a:p>
          <a:p>
            <a:r>
              <a:rPr lang="de-DE" dirty="0"/>
              <a:t>Wenn </a:t>
            </a:r>
            <a:r>
              <a:rPr lang="de-DE" dirty="0" smtClean="0"/>
              <a:t>wir den Ausgang </a:t>
            </a:r>
            <a:r>
              <a:rPr lang="de-DE" dirty="0"/>
              <a:t>des zweiten Inverters mit dem Eingang des ersten </a:t>
            </a:r>
            <a:r>
              <a:rPr lang="de-DE" dirty="0" smtClean="0"/>
              <a:t>verbinden</a:t>
            </a:r>
            <a:r>
              <a:rPr lang="de-DE" dirty="0"/>
              <a:t>, </a:t>
            </a:r>
            <a:r>
              <a:rPr lang="de-DE" dirty="0" smtClean="0"/>
              <a:t>gilt Vin </a:t>
            </a:r>
            <a:r>
              <a:rPr lang="de-DE" dirty="0"/>
              <a:t>= </a:t>
            </a:r>
            <a:r>
              <a:rPr lang="de-DE" dirty="0" err="1"/>
              <a:t>Vout</a:t>
            </a:r>
            <a:r>
              <a:rPr lang="de-DE" dirty="0" smtClean="0"/>
              <a:t>.</a:t>
            </a:r>
          </a:p>
          <a:p>
            <a:r>
              <a:rPr lang="de-DE" dirty="0"/>
              <a:t>Der Zustand der Schaltung </a:t>
            </a:r>
            <a:r>
              <a:rPr lang="de-DE" dirty="0" smtClean="0"/>
              <a:t>liegt im </a:t>
            </a:r>
            <a:r>
              <a:rPr lang="de-DE" dirty="0"/>
              <a:t>Schnittpunkt der Kennlinie </a:t>
            </a:r>
            <a:r>
              <a:rPr lang="de-DE" dirty="0" err="1"/>
              <a:t>Vout</a:t>
            </a:r>
            <a:r>
              <a:rPr lang="de-DE" dirty="0"/>
              <a:t> = f(Vin) und der </a:t>
            </a:r>
            <a:r>
              <a:rPr lang="de-DE" dirty="0" smtClean="0"/>
              <a:t>Gerade </a:t>
            </a:r>
            <a:r>
              <a:rPr lang="de-DE" dirty="0" err="1"/>
              <a:t>Vout</a:t>
            </a:r>
            <a:r>
              <a:rPr lang="de-DE" dirty="0"/>
              <a:t> = Vin.</a:t>
            </a:r>
          </a:p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609600" y="2819400"/>
            <a:ext cx="2133600" cy="1060704"/>
            <a:chOff x="609600" y="2819400"/>
            <a:chExt cx="2133600" cy="1060704"/>
          </a:xfrm>
        </p:grpSpPr>
        <p:cxnSp>
          <p:nvCxnSpPr>
            <p:cNvPr id="46" name="Gerade Verbindung 45"/>
            <p:cNvCxnSpPr/>
            <p:nvPr/>
          </p:nvCxnSpPr>
          <p:spPr bwMode="auto">
            <a:xfrm>
              <a:off x="2209800" y="33528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Ellipse 46"/>
            <p:cNvSpPr/>
            <p:nvPr/>
          </p:nvSpPr>
          <p:spPr bwMode="auto">
            <a:xfrm>
              <a:off x="2209800" y="3200400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8" name="Gleichschenkliges Dreieck 47"/>
            <p:cNvSpPr/>
            <p:nvPr/>
          </p:nvSpPr>
          <p:spPr bwMode="auto">
            <a:xfrm rot="5400000">
              <a:off x="1222248" y="2892552"/>
              <a:ext cx="1060704" cy="9144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0" name="Gerade Verbindung 49"/>
            <p:cNvCxnSpPr/>
            <p:nvPr/>
          </p:nvCxnSpPr>
          <p:spPr bwMode="auto">
            <a:xfrm>
              <a:off x="609600" y="3352800"/>
              <a:ext cx="685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1" name="Gerade Verbindung 50"/>
          <p:cNvCxnSpPr/>
          <p:nvPr/>
        </p:nvCxnSpPr>
        <p:spPr bwMode="auto">
          <a:xfrm>
            <a:off x="4114800" y="3352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Ellipse 51"/>
          <p:cNvSpPr/>
          <p:nvPr/>
        </p:nvSpPr>
        <p:spPr bwMode="auto">
          <a:xfrm>
            <a:off x="4114800" y="3200400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Gleichschenkliges Dreieck 52"/>
          <p:cNvSpPr/>
          <p:nvPr/>
        </p:nvSpPr>
        <p:spPr bwMode="auto">
          <a:xfrm rot="5400000">
            <a:off x="3127248" y="2892552"/>
            <a:ext cx="1060704" cy="9144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4" name="Gerade Verbindung 53"/>
          <p:cNvCxnSpPr/>
          <p:nvPr/>
        </p:nvCxnSpPr>
        <p:spPr bwMode="auto">
          <a:xfrm>
            <a:off x="2514600" y="33528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mit Pfeil 6"/>
          <p:cNvCxnSpPr/>
          <p:nvPr/>
        </p:nvCxnSpPr>
        <p:spPr bwMode="auto">
          <a:xfrm>
            <a:off x="5562600" y="5105400"/>
            <a:ext cx="3048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mit Pfeil 9"/>
          <p:cNvCxnSpPr/>
          <p:nvPr/>
        </p:nvCxnSpPr>
        <p:spPr bwMode="auto">
          <a:xfrm flipV="1">
            <a:off x="5562600" y="2667000"/>
            <a:ext cx="0" cy="2438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5334000" y="5105400"/>
            <a:ext cx="990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61"/>
          <p:cNvCxnSpPr/>
          <p:nvPr/>
        </p:nvCxnSpPr>
        <p:spPr bwMode="auto">
          <a:xfrm>
            <a:off x="6477000" y="3352800"/>
            <a:ext cx="1295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 flipV="1">
            <a:off x="5562600" y="2895600"/>
            <a:ext cx="2209800" cy="2209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5562600" y="3352800"/>
            <a:ext cx="1752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 rot="5400000">
            <a:off x="6438900" y="4229100"/>
            <a:ext cx="1752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Bogen 17"/>
          <p:cNvSpPr/>
          <p:nvPr/>
        </p:nvSpPr>
        <p:spPr bwMode="auto">
          <a:xfrm flipH="1">
            <a:off x="6400800" y="3352800"/>
            <a:ext cx="152400" cy="1752600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2" name="Bogen 71"/>
          <p:cNvSpPr/>
          <p:nvPr/>
        </p:nvSpPr>
        <p:spPr bwMode="auto">
          <a:xfrm flipV="1">
            <a:off x="6248400" y="3352800"/>
            <a:ext cx="152400" cy="1752600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76604" y="30480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Vin</a:t>
            </a:r>
            <a:endParaRPr lang="de-DE" dirty="0"/>
          </a:p>
        </p:txBody>
      </p:sp>
      <p:sp>
        <p:nvSpPr>
          <p:cNvPr id="74" name="Textfeld 73"/>
          <p:cNvSpPr txBox="1"/>
          <p:nvPr/>
        </p:nvSpPr>
        <p:spPr>
          <a:xfrm>
            <a:off x="4451366" y="3048000"/>
            <a:ext cx="49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Vout</a:t>
            </a:r>
            <a:endParaRPr lang="de-DE" dirty="0"/>
          </a:p>
        </p:txBody>
      </p:sp>
      <p:sp>
        <p:nvSpPr>
          <p:cNvPr id="75" name="Textfeld 74"/>
          <p:cNvSpPr txBox="1"/>
          <p:nvPr/>
        </p:nvSpPr>
        <p:spPr>
          <a:xfrm>
            <a:off x="8077200" y="51054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Vin</a:t>
            </a:r>
            <a:endParaRPr lang="de-DE" dirty="0"/>
          </a:p>
        </p:txBody>
      </p:sp>
      <p:sp>
        <p:nvSpPr>
          <p:cNvPr id="76" name="Textfeld 75"/>
          <p:cNvSpPr txBox="1"/>
          <p:nvPr/>
        </p:nvSpPr>
        <p:spPr>
          <a:xfrm>
            <a:off x="5105400" y="2743200"/>
            <a:ext cx="49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Vout</a:t>
            </a:r>
            <a:endParaRPr lang="de-DE" dirty="0"/>
          </a:p>
        </p:txBody>
      </p:sp>
      <p:sp>
        <p:nvSpPr>
          <p:cNvPr id="4" name="Freihandform 3"/>
          <p:cNvSpPr/>
          <p:nvPr/>
        </p:nvSpPr>
        <p:spPr bwMode="auto">
          <a:xfrm>
            <a:off x="533401" y="3352800"/>
            <a:ext cx="4463148" cy="1162289"/>
          </a:xfrm>
          <a:custGeom>
            <a:avLst/>
            <a:gdLst>
              <a:gd name="connsiteX0" fmla="*/ 4010301 w 4335261"/>
              <a:gd name="connsiteY0" fmla="*/ 0 h 1138146"/>
              <a:gd name="connsiteX1" fmla="*/ 4001248 w 4335261"/>
              <a:gd name="connsiteY1" fmla="*/ 832918 h 1138146"/>
              <a:gd name="connsiteX2" fmla="*/ 560931 w 4335261"/>
              <a:gd name="connsiteY2" fmla="*/ 1095469 h 1138146"/>
              <a:gd name="connsiteX3" fmla="*/ 44883 w 4335261"/>
              <a:gd name="connsiteY3" fmla="*/ 18107 h 113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5261" h="1138146">
                <a:moveTo>
                  <a:pt x="4010301" y="0"/>
                </a:moveTo>
                <a:cubicBezTo>
                  <a:pt x="4293222" y="325170"/>
                  <a:pt x="4576143" y="650340"/>
                  <a:pt x="4001248" y="832918"/>
                </a:cubicBezTo>
                <a:cubicBezTo>
                  <a:pt x="3426353" y="1015496"/>
                  <a:pt x="1220325" y="1231271"/>
                  <a:pt x="560931" y="1095469"/>
                </a:cubicBezTo>
                <a:cubicBezTo>
                  <a:pt x="-98463" y="959667"/>
                  <a:pt x="-26790" y="488887"/>
                  <a:pt x="44883" y="1810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560888" y="449580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Vin=</a:t>
            </a:r>
            <a:r>
              <a:rPr lang="de-DE" dirty="0" err="1" smtClean="0"/>
              <a:t>Vout</a:t>
            </a:r>
            <a:endParaRPr lang="de-DE" dirty="0"/>
          </a:p>
        </p:txBody>
      </p:sp>
      <p:sp>
        <p:nvSpPr>
          <p:cNvPr id="13" name="Ellipse 12"/>
          <p:cNvSpPr/>
          <p:nvPr/>
        </p:nvSpPr>
        <p:spPr bwMode="auto">
          <a:xfrm>
            <a:off x="7239000" y="3276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6324600" y="4191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5486400" y="50292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V="1">
            <a:off x="5562600" y="5334000"/>
            <a:ext cx="0" cy="457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4648200" y="5486400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Vout</a:t>
            </a:r>
            <a:r>
              <a:rPr lang="de-DE" dirty="0" smtClean="0"/>
              <a:t>/Vin=0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7484341" y="3048000"/>
            <a:ext cx="1354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Vout</a:t>
            </a:r>
            <a:r>
              <a:rPr lang="de-DE" dirty="0" smtClean="0"/>
              <a:t>/Vin=1(VDD)</a:t>
            </a:r>
            <a:endParaRPr lang="de-DE" dirty="0"/>
          </a:p>
        </p:txBody>
      </p:sp>
      <p:sp>
        <p:nvSpPr>
          <p:cNvPr id="40" name="Textfeld 39"/>
          <p:cNvSpPr txBox="1"/>
          <p:nvPr/>
        </p:nvSpPr>
        <p:spPr>
          <a:xfrm>
            <a:off x="6553200" y="4267200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Vout</a:t>
            </a:r>
            <a:r>
              <a:rPr lang="de-DE" dirty="0" smtClean="0"/>
              <a:t>/</a:t>
            </a:r>
            <a:r>
              <a:rPr lang="de-DE" dirty="0" err="1" smtClean="0"/>
              <a:t>Vin~VDD</a:t>
            </a:r>
            <a:r>
              <a:rPr lang="de-DE" dirty="0" smtClean="0"/>
              <a:t>/2</a:t>
            </a:r>
            <a:endParaRPr lang="de-DE" dirty="0"/>
          </a:p>
        </p:txBody>
      </p:sp>
      <p:cxnSp>
        <p:nvCxnSpPr>
          <p:cNvPr id="41" name="Gerade Verbindung mit Pfeil 40"/>
          <p:cNvCxnSpPr/>
          <p:nvPr/>
        </p:nvCxnSpPr>
        <p:spPr bwMode="auto">
          <a:xfrm rot="16200000" flipV="1">
            <a:off x="6781800" y="4038600"/>
            <a:ext cx="0" cy="457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76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Refresh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 smtClean="0"/>
              <a:t>Refresh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60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59436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5" name="Gruppieren 184"/>
          <p:cNvGrpSpPr/>
          <p:nvPr/>
        </p:nvGrpSpPr>
        <p:grpSpPr>
          <a:xfrm rot="5400000">
            <a:off x="5029200" y="4038600"/>
            <a:ext cx="609600" cy="1219200"/>
            <a:chOff x="3657600" y="3962400"/>
            <a:chExt cx="609600" cy="12192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205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8" name="Gerade Verbindung 27"/>
          <p:cNvCxnSpPr/>
          <p:nvPr/>
        </p:nvCxnSpPr>
        <p:spPr bwMode="auto">
          <a:xfrm>
            <a:off x="4724400" y="4953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4495800" y="5105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 flipH="1">
            <a:off x="44958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4724400" y="5257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Gerade Verbindung 14341"/>
          <p:cNvCxnSpPr/>
          <p:nvPr/>
        </p:nvCxnSpPr>
        <p:spPr bwMode="auto">
          <a:xfrm flipH="1">
            <a:off x="4572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Gerade Verbindung 14343"/>
          <p:cNvCxnSpPr/>
          <p:nvPr/>
        </p:nvCxnSpPr>
        <p:spPr bwMode="auto">
          <a:xfrm>
            <a:off x="3124200" y="4343400"/>
            <a:ext cx="4419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4" name="Textfeld 213"/>
          <p:cNvSpPr txBox="1"/>
          <p:nvPr/>
        </p:nvSpPr>
        <p:spPr>
          <a:xfrm>
            <a:off x="3157755" y="4114800"/>
            <a:ext cx="617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r>
              <a:rPr lang="de-DE" dirty="0" smtClean="0"/>
              <a:t>/</a:t>
            </a:r>
            <a:r>
              <a:rPr lang="de-DE" dirty="0" err="1" smtClean="0"/>
              <a:t>Rd</a:t>
            </a:r>
            <a:endParaRPr lang="de-DE" dirty="0"/>
          </a:p>
        </p:txBody>
      </p:sp>
      <p:cxnSp>
        <p:nvCxnSpPr>
          <p:cNvPr id="48" name="Gerade Verbindung 47"/>
          <p:cNvCxnSpPr/>
          <p:nvPr/>
        </p:nvCxnSpPr>
        <p:spPr bwMode="auto">
          <a:xfrm>
            <a:off x="5943600" y="2514600"/>
            <a:ext cx="0" cy="403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" name="Gruppieren 22"/>
          <p:cNvGrpSpPr/>
          <p:nvPr/>
        </p:nvGrpSpPr>
        <p:grpSpPr>
          <a:xfrm>
            <a:off x="5943600" y="4953000"/>
            <a:ext cx="1371600" cy="762000"/>
            <a:chOff x="6248400" y="4953000"/>
            <a:chExt cx="1371600" cy="762000"/>
          </a:xfrm>
        </p:grpSpPr>
        <p:cxnSp>
          <p:nvCxnSpPr>
            <p:cNvPr id="24" name="Gerade Verbindung 23"/>
            <p:cNvCxnSpPr/>
            <p:nvPr/>
          </p:nvCxnSpPr>
          <p:spPr bwMode="auto">
            <a:xfrm>
              <a:off x="6248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/>
          </p:nvCxnSpPr>
          <p:spPr bwMode="auto">
            <a:xfrm>
              <a:off x="68580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25"/>
            <p:cNvCxnSpPr/>
            <p:nvPr/>
          </p:nvCxnSpPr>
          <p:spPr bwMode="auto">
            <a:xfrm>
              <a:off x="7010400" y="49530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26"/>
            <p:cNvCxnSpPr/>
            <p:nvPr/>
          </p:nvCxnSpPr>
          <p:spPr bwMode="auto">
            <a:xfrm>
              <a:off x="7010400" y="533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Freihandform 3"/>
          <p:cNvSpPr/>
          <p:nvPr/>
        </p:nvSpPr>
        <p:spPr bwMode="auto">
          <a:xfrm>
            <a:off x="4545106" y="4681254"/>
            <a:ext cx="1896035" cy="545774"/>
          </a:xfrm>
          <a:custGeom>
            <a:avLst/>
            <a:gdLst>
              <a:gd name="connsiteX0" fmla="*/ 0 w 1896035"/>
              <a:gd name="connsiteY0" fmla="*/ 105899 h 545774"/>
              <a:gd name="connsiteX1" fmla="*/ 1438835 w 1896035"/>
              <a:gd name="connsiteY1" fmla="*/ 25217 h 545774"/>
              <a:gd name="connsiteX2" fmla="*/ 1653988 w 1896035"/>
              <a:gd name="connsiteY2" fmla="*/ 495864 h 545774"/>
              <a:gd name="connsiteX3" fmla="*/ 1896035 w 1896035"/>
              <a:gd name="connsiteY3" fmla="*/ 509311 h 54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035" h="545774">
                <a:moveTo>
                  <a:pt x="0" y="105899"/>
                </a:moveTo>
                <a:cubicBezTo>
                  <a:pt x="581585" y="33061"/>
                  <a:pt x="1163170" y="-39777"/>
                  <a:pt x="1438835" y="25217"/>
                </a:cubicBezTo>
                <a:cubicBezTo>
                  <a:pt x="1714500" y="90211"/>
                  <a:pt x="1577788" y="415182"/>
                  <a:pt x="1653988" y="495864"/>
                </a:cubicBezTo>
                <a:cubicBezTo>
                  <a:pt x="1730188" y="576546"/>
                  <a:pt x="1813111" y="542928"/>
                  <a:pt x="1896035" y="50931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9" name="Gerade Verbindung 28"/>
          <p:cNvCxnSpPr/>
          <p:nvPr/>
        </p:nvCxnSpPr>
        <p:spPr bwMode="auto">
          <a:xfrm>
            <a:off x="2514600" y="1295400"/>
            <a:ext cx="304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30"/>
          <p:cNvCxnSpPr/>
          <p:nvPr/>
        </p:nvCxnSpPr>
        <p:spPr bwMode="auto">
          <a:xfrm>
            <a:off x="2590800" y="23622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2514600" y="2362200"/>
            <a:ext cx="6096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 flipV="1">
            <a:off x="3124200" y="2209800"/>
            <a:ext cx="457200" cy="152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>
            <a:off x="2514600" y="1295400"/>
            <a:ext cx="6096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41"/>
          <p:cNvCxnSpPr/>
          <p:nvPr/>
        </p:nvCxnSpPr>
        <p:spPr bwMode="auto">
          <a:xfrm>
            <a:off x="3124200" y="1295400"/>
            <a:ext cx="457200" cy="914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43"/>
          <p:cNvCxnSpPr/>
          <p:nvPr/>
        </p:nvCxnSpPr>
        <p:spPr bwMode="auto">
          <a:xfrm>
            <a:off x="3581400" y="2209800"/>
            <a:ext cx="6096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>
            <a:off x="6705600" y="6019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37"/>
          <p:cNvCxnSpPr/>
          <p:nvPr/>
        </p:nvCxnSpPr>
        <p:spPr bwMode="auto">
          <a:xfrm>
            <a:off x="5943600" y="6172200"/>
            <a:ext cx="1295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Gleichschenkliges Dreieck 38"/>
          <p:cNvSpPr/>
          <p:nvPr/>
        </p:nvSpPr>
        <p:spPr bwMode="auto">
          <a:xfrm rot="5400000">
            <a:off x="7240314" y="5866086"/>
            <a:ext cx="457200" cy="459828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Gerade Verbindung 39"/>
          <p:cNvCxnSpPr>
            <a:stCxn id="39" idx="0"/>
          </p:cNvCxnSpPr>
          <p:nvPr/>
        </p:nvCxnSpPr>
        <p:spPr bwMode="auto">
          <a:xfrm>
            <a:off x="7698828" y="6096000"/>
            <a:ext cx="91177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 flipV="1">
            <a:off x="8610600" y="5562600"/>
            <a:ext cx="0" cy="533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 flipH="1">
            <a:off x="7315200" y="5562600"/>
            <a:ext cx="1295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44"/>
          <p:cNvCxnSpPr/>
          <p:nvPr/>
        </p:nvCxnSpPr>
        <p:spPr bwMode="auto">
          <a:xfrm flipH="1">
            <a:off x="5943600" y="5562600"/>
            <a:ext cx="1524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46"/>
          <p:cNvCxnSpPr/>
          <p:nvPr/>
        </p:nvCxnSpPr>
        <p:spPr bwMode="auto">
          <a:xfrm>
            <a:off x="4724400" y="49530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48"/>
          <p:cNvCxnSpPr/>
          <p:nvPr/>
        </p:nvCxnSpPr>
        <p:spPr bwMode="auto">
          <a:xfrm>
            <a:off x="5943600" y="2514600"/>
            <a:ext cx="0" cy="4038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45"/>
          <p:cNvCxnSpPr/>
          <p:nvPr/>
        </p:nvCxnSpPr>
        <p:spPr bwMode="auto">
          <a:xfrm flipH="1">
            <a:off x="4191000" y="1295400"/>
            <a:ext cx="228600" cy="914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49"/>
          <p:cNvCxnSpPr/>
          <p:nvPr/>
        </p:nvCxnSpPr>
        <p:spPr bwMode="auto">
          <a:xfrm>
            <a:off x="4419600" y="1295400"/>
            <a:ext cx="6096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feld 50"/>
          <p:cNvSpPr txBox="1"/>
          <p:nvPr/>
        </p:nvSpPr>
        <p:spPr>
          <a:xfrm>
            <a:off x="7792565" y="51054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Refresh</a:t>
            </a:r>
            <a:endParaRPr lang="en-US" dirty="0"/>
          </a:p>
        </p:txBody>
      </p:sp>
      <p:sp>
        <p:nvSpPr>
          <p:cNvPr id="52" name="Textfeld 51"/>
          <p:cNvSpPr txBox="1"/>
          <p:nvPr/>
        </p:nvSpPr>
        <p:spPr>
          <a:xfrm>
            <a:off x="2743200" y="213360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vBL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3200400" y="13716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vC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4648200" y="4724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vC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5905129" y="441960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vBL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88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907589"/>
            <a:ext cx="4267200" cy="33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36" y="1506936"/>
            <a:ext cx="312261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Implementierung in Silizium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D9343-E757-473A-B365-895B83CA8D9D}" type="slidenum">
              <a:rPr lang="de-DE" altLang="de-DE" smtClean="0"/>
              <a:pPr>
                <a:defRPr/>
              </a:pPr>
              <a:t>61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70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Implementierung in Silizium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62</a:t>
            </a:fld>
            <a:endParaRPr lang="de-DE" altLang="de-DE"/>
          </a:p>
        </p:txBody>
      </p:sp>
      <p:pic>
        <p:nvPicPr>
          <p:cNvPr id="5122" name="Picture 2" descr="http://3.bp.blogspot.com/-WBmgS-kC69A/UvU79ZVSgOI/AAAAAAAAAb4/PJOiSws728Q/s1600/Renesas+45nm_brand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95400"/>
            <a:ext cx="541556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304800" y="5791200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Embedded DRAM in Nintendo Wii U GPU </a:t>
            </a:r>
            <a:r>
              <a:rPr lang="en-US" dirty="0" err="1"/>
              <a:t>fabbed</a:t>
            </a:r>
            <a:r>
              <a:rPr lang="en-US" dirty="0"/>
              <a:t> by </a:t>
            </a:r>
            <a:r>
              <a:rPr lang="en-US" dirty="0" err="1"/>
              <a:t>Renesas</a:t>
            </a:r>
            <a:r>
              <a:rPr lang="en-US" dirty="0"/>
              <a:t> (45-nm)	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3352800" y="6248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http://chipworksrealchips.blogspot.de/2014/02/intels-e-dram-shows-up-in-wild.html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27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Implementierung in Silizium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63</a:t>
            </a:fld>
            <a:endParaRPr lang="de-DE" altLang="de-DE"/>
          </a:p>
        </p:txBody>
      </p:sp>
      <p:sp>
        <p:nvSpPr>
          <p:cNvPr id="7" name="Rechteck 6"/>
          <p:cNvSpPr/>
          <p:nvPr/>
        </p:nvSpPr>
        <p:spPr>
          <a:xfrm>
            <a:off x="304800" y="5791200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Embedded DRAM in IBM Power 7</a:t>
            </a:r>
            <a:r>
              <a:rPr lang="en-US" dirty="0" smtClean="0"/>
              <a:t>+ microprocessor  </a:t>
            </a:r>
            <a:r>
              <a:rPr lang="en-US" dirty="0"/>
              <a:t>(32-nm)	</a:t>
            </a:r>
            <a:endParaRPr lang="de-DE" dirty="0"/>
          </a:p>
        </p:txBody>
      </p:sp>
      <p:pic>
        <p:nvPicPr>
          <p:cNvPr id="6146" name="Picture 2" descr="http://4.bp.blogspot.com/-1awstTEgn8I/UvU79SAqrlI/AAAAAAAAAbw/tjXY0l4Vnnc/s1600/IBM+45nm_brand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33474"/>
            <a:ext cx="6615890" cy="458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06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Implementierung in Silizium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64</a:t>
            </a:fld>
            <a:endParaRPr lang="de-DE" altLang="de-DE"/>
          </a:p>
        </p:txBody>
      </p:sp>
      <p:pic>
        <p:nvPicPr>
          <p:cNvPr id="7170" name="Picture 2" descr="http://2.bp.blogspot.com/-0tgpU83BjzM/UvU78wU9xpI/AAAAAAAAAbo/XURTEe35jYU/s1600/416_array_end-c_branded-an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6096000" cy="503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664159" y="6172200"/>
            <a:ext cx="2724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Intel’s</a:t>
            </a:r>
            <a:r>
              <a:rPr lang="de-DE" dirty="0" smtClean="0"/>
              <a:t> </a:t>
            </a:r>
            <a:r>
              <a:rPr lang="de-DE" dirty="0"/>
              <a:t>22-nm </a:t>
            </a:r>
            <a:r>
              <a:rPr lang="de-DE" dirty="0" err="1"/>
              <a:t>embedded</a:t>
            </a:r>
            <a:r>
              <a:rPr lang="de-DE" dirty="0"/>
              <a:t> DRAM </a:t>
            </a:r>
            <a:r>
              <a:rPr lang="de-DE" dirty="0" err="1"/>
              <a:t>stack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9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Permanentspeicher</a:t>
            </a:r>
            <a:br>
              <a:rPr lang="de-DE" altLang="de-DE" dirty="0" smtClean="0"/>
            </a:br>
            <a:r>
              <a:rPr lang="de-DE" altLang="de-DE" dirty="0" smtClean="0"/>
              <a:t>(non-volatile)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316913" y="6453188"/>
            <a:ext cx="792162" cy="215900"/>
          </a:xfrm>
        </p:spPr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65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863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807095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Programmiert </a:t>
            </a:r>
            <a:r>
              <a:rPr lang="de-DE" dirty="0" smtClean="0"/>
              <a:t>vor Verwendung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Programmierung</a:t>
            </a:r>
            <a:endParaRPr lang="de-DE" dirty="0"/>
          </a:p>
        </p:txBody>
      </p:sp>
      <p:pic>
        <p:nvPicPr>
          <p:cNvPr id="5" name="Picture 6" descr="Nic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2775"/>
            <a:ext cx="35052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228600" y="1219200"/>
            <a:ext cx="762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PROM</a:t>
            </a:r>
          </a:p>
        </p:txBody>
      </p:sp>
      <p:cxnSp>
        <p:nvCxnSpPr>
          <p:cNvPr id="10" name="Gerade Verbindung 6"/>
          <p:cNvCxnSpPr/>
          <p:nvPr/>
        </p:nvCxnSpPr>
        <p:spPr bwMode="auto">
          <a:xfrm>
            <a:off x="4191000" y="20574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1"/>
          <p:cNvCxnSpPr/>
          <p:nvPr/>
        </p:nvCxnSpPr>
        <p:spPr bwMode="auto">
          <a:xfrm flipV="1">
            <a:off x="4572000" y="1905000"/>
            <a:ext cx="2286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50"/>
          <p:cNvCxnSpPr/>
          <p:nvPr/>
        </p:nvCxnSpPr>
        <p:spPr bwMode="auto">
          <a:xfrm>
            <a:off x="4800600" y="2057400"/>
            <a:ext cx="3810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5"/>
          <p:cNvCxnSpPr/>
          <p:nvPr/>
        </p:nvCxnSpPr>
        <p:spPr bwMode="auto">
          <a:xfrm>
            <a:off x="56388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53"/>
          <p:cNvCxnSpPr/>
          <p:nvPr/>
        </p:nvCxnSpPr>
        <p:spPr bwMode="auto">
          <a:xfrm>
            <a:off x="4267200" y="30480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54"/>
          <p:cNvCxnSpPr/>
          <p:nvPr/>
        </p:nvCxnSpPr>
        <p:spPr bwMode="auto">
          <a:xfrm flipV="1">
            <a:off x="4648200" y="2895600"/>
            <a:ext cx="2286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55"/>
          <p:cNvCxnSpPr/>
          <p:nvPr/>
        </p:nvCxnSpPr>
        <p:spPr bwMode="auto">
          <a:xfrm>
            <a:off x="4876800" y="30480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63"/>
          <p:cNvCxnSpPr/>
          <p:nvPr/>
        </p:nvCxnSpPr>
        <p:spPr bwMode="auto">
          <a:xfrm>
            <a:off x="5105400" y="205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64"/>
          <p:cNvCxnSpPr/>
          <p:nvPr/>
        </p:nvCxnSpPr>
        <p:spPr bwMode="auto">
          <a:xfrm>
            <a:off x="5105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66"/>
          <p:cNvCxnSpPr/>
          <p:nvPr/>
        </p:nvCxnSpPr>
        <p:spPr bwMode="auto">
          <a:xfrm>
            <a:off x="5486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67"/>
          <p:cNvCxnSpPr/>
          <p:nvPr/>
        </p:nvCxnSpPr>
        <p:spPr bwMode="auto">
          <a:xfrm>
            <a:off x="5105400" y="3048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68"/>
          <p:cNvCxnSpPr/>
          <p:nvPr/>
        </p:nvCxnSpPr>
        <p:spPr bwMode="auto">
          <a:xfrm>
            <a:off x="51054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hteck 21"/>
          <p:cNvSpPr/>
          <p:nvPr/>
        </p:nvSpPr>
        <p:spPr bwMode="auto">
          <a:xfrm>
            <a:off x="5257800" y="32004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" name="Gerade Verbindung 70"/>
          <p:cNvCxnSpPr/>
          <p:nvPr/>
        </p:nvCxnSpPr>
        <p:spPr bwMode="auto">
          <a:xfrm>
            <a:off x="54864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71"/>
          <p:cNvCxnSpPr/>
          <p:nvPr/>
        </p:nvCxnSpPr>
        <p:spPr bwMode="auto">
          <a:xfrm>
            <a:off x="67818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72"/>
          <p:cNvCxnSpPr/>
          <p:nvPr/>
        </p:nvCxnSpPr>
        <p:spPr bwMode="auto">
          <a:xfrm>
            <a:off x="6248400" y="205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73"/>
          <p:cNvCxnSpPr/>
          <p:nvPr/>
        </p:nvCxnSpPr>
        <p:spPr bwMode="auto">
          <a:xfrm>
            <a:off x="6248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hteck 26"/>
          <p:cNvSpPr/>
          <p:nvPr/>
        </p:nvSpPr>
        <p:spPr bwMode="auto">
          <a:xfrm>
            <a:off x="6400800" y="2209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Gerade Verbindung 75"/>
          <p:cNvCxnSpPr/>
          <p:nvPr/>
        </p:nvCxnSpPr>
        <p:spPr bwMode="auto">
          <a:xfrm>
            <a:off x="6629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76"/>
          <p:cNvCxnSpPr/>
          <p:nvPr/>
        </p:nvCxnSpPr>
        <p:spPr bwMode="auto">
          <a:xfrm>
            <a:off x="6248400" y="3048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77"/>
          <p:cNvCxnSpPr/>
          <p:nvPr/>
        </p:nvCxnSpPr>
        <p:spPr bwMode="auto">
          <a:xfrm>
            <a:off x="62484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79"/>
          <p:cNvCxnSpPr/>
          <p:nvPr/>
        </p:nvCxnSpPr>
        <p:spPr bwMode="auto">
          <a:xfrm>
            <a:off x="66294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82"/>
          <p:cNvCxnSpPr/>
          <p:nvPr/>
        </p:nvCxnSpPr>
        <p:spPr bwMode="auto">
          <a:xfrm>
            <a:off x="80010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83"/>
          <p:cNvCxnSpPr/>
          <p:nvPr/>
        </p:nvCxnSpPr>
        <p:spPr bwMode="auto">
          <a:xfrm>
            <a:off x="7467600" y="205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84"/>
          <p:cNvCxnSpPr/>
          <p:nvPr/>
        </p:nvCxnSpPr>
        <p:spPr bwMode="auto">
          <a:xfrm>
            <a:off x="74676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hteck 34"/>
          <p:cNvSpPr/>
          <p:nvPr/>
        </p:nvSpPr>
        <p:spPr bwMode="auto">
          <a:xfrm>
            <a:off x="7620000" y="2209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6" name="Gerade Verbindung 86"/>
          <p:cNvCxnSpPr/>
          <p:nvPr/>
        </p:nvCxnSpPr>
        <p:spPr bwMode="auto">
          <a:xfrm>
            <a:off x="78486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87"/>
          <p:cNvCxnSpPr/>
          <p:nvPr/>
        </p:nvCxnSpPr>
        <p:spPr bwMode="auto">
          <a:xfrm>
            <a:off x="7467600" y="3048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88"/>
          <p:cNvCxnSpPr/>
          <p:nvPr/>
        </p:nvCxnSpPr>
        <p:spPr bwMode="auto">
          <a:xfrm>
            <a:off x="74676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89"/>
          <p:cNvCxnSpPr/>
          <p:nvPr/>
        </p:nvCxnSpPr>
        <p:spPr bwMode="auto">
          <a:xfrm>
            <a:off x="78486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96"/>
          <p:cNvCxnSpPr/>
          <p:nvPr/>
        </p:nvCxnSpPr>
        <p:spPr bwMode="auto">
          <a:xfrm>
            <a:off x="4267200" y="40386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97"/>
          <p:cNvCxnSpPr/>
          <p:nvPr/>
        </p:nvCxnSpPr>
        <p:spPr bwMode="auto">
          <a:xfrm flipV="1">
            <a:off x="4648200" y="3886200"/>
            <a:ext cx="2286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98"/>
          <p:cNvCxnSpPr/>
          <p:nvPr/>
        </p:nvCxnSpPr>
        <p:spPr bwMode="auto">
          <a:xfrm>
            <a:off x="4876800" y="40386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99"/>
          <p:cNvCxnSpPr/>
          <p:nvPr/>
        </p:nvCxnSpPr>
        <p:spPr bwMode="auto">
          <a:xfrm>
            <a:off x="5105400" y="4038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100"/>
          <p:cNvCxnSpPr/>
          <p:nvPr/>
        </p:nvCxnSpPr>
        <p:spPr bwMode="auto">
          <a:xfrm>
            <a:off x="51054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hteck 44"/>
          <p:cNvSpPr/>
          <p:nvPr/>
        </p:nvSpPr>
        <p:spPr bwMode="auto">
          <a:xfrm>
            <a:off x="5257800" y="41910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6" name="Gerade Verbindung 102"/>
          <p:cNvCxnSpPr/>
          <p:nvPr/>
        </p:nvCxnSpPr>
        <p:spPr bwMode="auto">
          <a:xfrm>
            <a:off x="54864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103"/>
          <p:cNvCxnSpPr/>
          <p:nvPr/>
        </p:nvCxnSpPr>
        <p:spPr bwMode="auto">
          <a:xfrm>
            <a:off x="6248400" y="4038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104"/>
          <p:cNvCxnSpPr/>
          <p:nvPr/>
        </p:nvCxnSpPr>
        <p:spPr bwMode="auto">
          <a:xfrm>
            <a:off x="62484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105"/>
          <p:cNvCxnSpPr/>
          <p:nvPr/>
        </p:nvCxnSpPr>
        <p:spPr bwMode="auto">
          <a:xfrm>
            <a:off x="66294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106"/>
          <p:cNvCxnSpPr/>
          <p:nvPr/>
        </p:nvCxnSpPr>
        <p:spPr bwMode="auto">
          <a:xfrm>
            <a:off x="7467600" y="4038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107"/>
          <p:cNvCxnSpPr/>
          <p:nvPr/>
        </p:nvCxnSpPr>
        <p:spPr bwMode="auto">
          <a:xfrm>
            <a:off x="74676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108"/>
          <p:cNvCxnSpPr/>
          <p:nvPr/>
        </p:nvCxnSpPr>
        <p:spPr bwMode="auto">
          <a:xfrm>
            <a:off x="78486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hteck 52"/>
          <p:cNvSpPr/>
          <p:nvPr/>
        </p:nvSpPr>
        <p:spPr bwMode="auto">
          <a:xfrm>
            <a:off x="6400800" y="41910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7620000" y="41910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5486400" y="47244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6" name="Gerade Verbindung 113"/>
          <p:cNvCxnSpPr/>
          <p:nvPr/>
        </p:nvCxnSpPr>
        <p:spPr bwMode="auto">
          <a:xfrm>
            <a:off x="5638800" y="5029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4348"/>
          <p:cNvCxnSpPr/>
          <p:nvPr/>
        </p:nvCxnSpPr>
        <p:spPr bwMode="auto">
          <a:xfrm flipH="1">
            <a:off x="54102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16"/>
          <p:cNvCxnSpPr/>
          <p:nvPr/>
        </p:nvCxnSpPr>
        <p:spPr bwMode="auto">
          <a:xfrm>
            <a:off x="67818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Rechteck 58"/>
          <p:cNvSpPr/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0" name="Gerade Verbindung 118"/>
          <p:cNvCxnSpPr/>
          <p:nvPr/>
        </p:nvCxnSpPr>
        <p:spPr bwMode="auto">
          <a:xfrm>
            <a:off x="6781800" y="5029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19"/>
          <p:cNvCxnSpPr/>
          <p:nvPr/>
        </p:nvCxnSpPr>
        <p:spPr bwMode="auto">
          <a:xfrm flipH="1">
            <a:off x="65532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20"/>
          <p:cNvCxnSpPr/>
          <p:nvPr/>
        </p:nvCxnSpPr>
        <p:spPr bwMode="auto">
          <a:xfrm>
            <a:off x="80010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Rechteck 62"/>
          <p:cNvSpPr/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4" name="Gerade Verbindung 122"/>
          <p:cNvCxnSpPr/>
          <p:nvPr/>
        </p:nvCxnSpPr>
        <p:spPr bwMode="auto">
          <a:xfrm>
            <a:off x="8001000" y="5029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23"/>
          <p:cNvCxnSpPr/>
          <p:nvPr/>
        </p:nvCxnSpPr>
        <p:spPr bwMode="auto">
          <a:xfrm flipH="1">
            <a:off x="77724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Ellipse 65"/>
          <p:cNvSpPr/>
          <p:nvPr/>
        </p:nvSpPr>
        <p:spPr bwMode="auto">
          <a:xfrm>
            <a:off x="1066800" y="2438400"/>
            <a:ext cx="1143000" cy="1371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8" name="Gerade Verbindung mit Pfeil 67"/>
          <p:cNvCxnSpPr/>
          <p:nvPr/>
        </p:nvCxnSpPr>
        <p:spPr bwMode="auto">
          <a:xfrm flipV="1">
            <a:off x="1676400" y="3810000"/>
            <a:ext cx="0" cy="1676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feld 68"/>
          <p:cNvSpPr txBox="1"/>
          <p:nvPr/>
        </p:nvSpPr>
        <p:spPr>
          <a:xfrm>
            <a:off x="1667584" y="5257800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Fuse</a:t>
            </a:r>
            <a:endParaRPr lang="en-US" dirty="0"/>
          </a:p>
        </p:txBody>
      </p:sp>
      <p:sp>
        <p:nvSpPr>
          <p:cNvPr id="70" name="Rechteck 69"/>
          <p:cNvSpPr/>
          <p:nvPr/>
        </p:nvSpPr>
        <p:spPr bwMode="auto">
          <a:xfrm>
            <a:off x="6400800" y="32004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" name="Rechteck 70"/>
          <p:cNvSpPr/>
          <p:nvPr/>
        </p:nvSpPr>
        <p:spPr bwMode="auto">
          <a:xfrm>
            <a:off x="7620000" y="32004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2" name="Rechteck 71"/>
          <p:cNvSpPr/>
          <p:nvPr/>
        </p:nvSpPr>
        <p:spPr bwMode="auto">
          <a:xfrm>
            <a:off x="5257800" y="2209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D9343-E757-473A-B365-895B83CA8D9D}" type="slidenum">
              <a:rPr lang="de-DE" altLang="de-DE" smtClean="0"/>
              <a:pPr>
                <a:defRPr/>
              </a:pPr>
              <a:t>66</a:t>
            </a:fld>
            <a:endParaRPr lang="de-DE" altLang="de-DE"/>
          </a:p>
        </p:txBody>
      </p:sp>
      <p:grpSp>
        <p:nvGrpSpPr>
          <p:cNvPr id="73" name="Gruppieren 72"/>
          <p:cNvGrpSpPr/>
          <p:nvPr/>
        </p:nvGrpSpPr>
        <p:grpSpPr>
          <a:xfrm>
            <a:off x="5029200" y="2057400"/>
            <a:ext cx="152400" cy="228600"/>
            <a:chOff x="5638800" y="2362200"/>
            <a:chExt cx="152400" cy="228600"/>
          </a:xfrm>
        </p:grpSpPr>
        <p:sp>
          <p:nvSpPr>
            <p:cNvPr id="74" name="Gleichschenkliges Dreieck 73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5" name="Gerade Verbindung 62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9"/>
            <p:cNvCxnSpPr>
              <a:stCxn id="74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8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8" name="Gruppieren 77"/>
          <p:cNvGrpSpPr/>
          <p:nvPr/>
        </p:nvGrpSpPr>
        <p:grpSpPr>
          <a:xfrm>
            <a:off x="6172200" y="2057400"/>
            <a:ext cx="152400" cy="228600"/>
            <a:chOff x="5638800" y="2362200"/>
            <a:chExt cx="152400" cy="228600"/>
          </a:xfrm>
        </p:grpSpPr>
        <p:sp>
          <p:nvSpPr>
            <p:cNvPr id="79" name="Gleichschenkliges Dreieck 78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0" name="Gerade Verbindung 90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91"/>
            <p:cNvCxnSpPr>
              <a:stCxn id="79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92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3" name="Gruppieren 82"/>
          <p:cNvGrpSpPr/>
          <p:nvPr/>
        </p:nvGrpSpPr>
        <p:grpSpPr>
          <a:xfrm>
            <a:off x="7391400" y="2057400"/>
            <a:ext cx="152400" cy="228600"/>
            <a:chOff x="5638800" y="2362200"/>
            <a:chExt cx="152400" cy="228600"/>
          </a:xfrm>
        </p:grpSpPr>
        <p:sp>
          <p:nvSpPr>
            <p:cNvPr id="84" name="Gleichschenkliges Dreieck 83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5" name="Gerade Verbindung 95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109"/>
            <p:cNvCxnSpPr>
              <a:stCxn id="84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112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8" name="Gruppieren 87"/>
          <p:cNvGrpSpPr/>
          <p:nvPr/>
        </p:nvGrpSpPr>
        <p:grpSpPr>
          <a:xfrm>
            <a:off x="7391400" y="3048000"/>
            <a:ext cx="152400" cy="228600"/>
            <a:chOff x="5638800" y="2362200"/>
            <a:chExt cx="152400" cy="228600"/>
          </a:xfrm>
        </p:grpSpPr>
        <p:sp>
          <p:nvSpPr>
            <p:cNvPr id="89" name="Gleichschenkliges Dreieck 88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0" name="Gerade Verbindung 12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125"/>
            <p:cNvCxnSpPr>
              <a:stCxn id="89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12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uppieren 92"/>
          <p:cNvGrpSpPr/>
          <p:nvPr/>
        </p:nvGrpSpPr>
        <p:grpSpPr>
          <a:xfrm>
            <a:off x="6172200" y="3048000"/>
            <a:ext cx="152400" cy="228600"/>
            <a:chOff x="5638800" y="2362200"/>
            <a:chExt cx="152400" cy="228600"/>
          </a:xfrm>
        </p:grpSpPr>
        <p:sp>
          <p:nvSpPr>
            <p:cNvPr id="94" name="Gleichschenkliges Dreieck 93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5" name="Gerade Verbindung 12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130"/>
            <p:cNvCxnSpPr>
              <a:stCxn id="94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13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8" name="Gruppieren 97"/>
          <p:cNvGrpSpPr/>
          <p:nvPr/>
        </p:nvGrpSpPr>
        <p:grpSpPr>
          <a:xfrm>
            <a:off x="5029200" y="3048000"/>
            <a:ext cx="152400" cy="228600"/>
            <a:chOff x="5638800" y="2362200"/>
            <a:chExt cx="152400" cy="228600"/>
          </a:xfrm>
        </p:grpSpPr>
        <p:sp>
          <p:nvSpPr>
            <p:cNvPr id="99" name="Gleichschenkliges Dreieck 98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0" name="Gerade Verbindung 13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35"/>
            <p:cNvCxnSpPr>
              <a:stCxn id="99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3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uppieren 102"/>
          <p:cNvGrpSpPr/>
          <p:nvPr/>
        </p:nvGrpSpPr>
        <p:grpSpPr>
          <a:xfrm>
            <a:off x="5029200" y="4038600"/>
            <a:ext cx="152400" cy="228600"/>
            <a:chOff x="5638800" y="2362200"/>
            <a:chExt cx="152400" cy="228600"/>
          </a:xfrm>
        </p:grpSpPr>
        <p:sp>
          <p:nvSpPr>
            <p:cNvPr id="104" name="Gleichschenkliges Dreieck 103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5" name="Gerade Verbindung 13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40"/>
            <p:cNvCxnSpPr>
              <a:stCxn id="104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4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uppieren 107"/>
          <p:cNvGrpSpPr/>
          <p:nvPr/>
        </p:nvGrpSpPr>
        <p:grpSpPr>
          <a:xfrm>
            <a:off x="6172200" y="4038600"/>
            <a:ext cx="152400" cy="228600"/>
            <a:chOff x="5638800" y="2362200"/>
            <a:chExt cx="152400" cy="228600"/>
          </a:xfrm>
        </p:grpSpPr>
        <p:sp>
          <p:nvSpPr>
            <p:cNvPr id="109" name="Gleichschenkliges Dreieck 108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0" name="Gerade Verbindung 14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45"/>
            <p:cNvCxnSpPr>
              <a:stCxn id="109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4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3" name="Gruppieren 112"/>
          <p:cNvGrpSpPr/>
          <p:nvPr/>
        </p:nvGrpSpPr>
        <p:grpSpPr>
          <a:xfrm>
            <a:off x="7391400" y="4038600"/>
            <a:ext cx="152400" cy="228600"/>
            <a:chOff x="5638800" y="2362200"/>
            <a:chExt cx="152400" cy="228600"/>
          </a:xfrm>
        </p:grpSpPr>
        <p:sp>
          <p:nvSpPr>
            <p:cNvPr id="114" name="Gleichschenkliges Dreieck 113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5" name="Gerade Verbindung 14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Gerade Verbindung 150"/>
            <p:cNvCxnSpPr>
              <a:stCxn id="114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5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" name="Textfeld 6"/>
          <p:cNvSpPr txBox="1"/>
          <p:nvPr/>
        </p:nvSpPr>
        <p:spPr>
          <a:xfrm>
            <a:off x="5791200" y="49530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118" name="Textfeld 117"/>
          <p:cNvSpPr txBox="1"/>
          <p:nvPr/>
        </p:nvSpPr>
        <p:spPr>
          <a:xfrm>
            <a:off x="6934200" y="49530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119" name="Textfeld 118"/>
          <p:cNvSpPr txBox="1"/>
          <p:nvPr/>
        </p:nvSpPr>
        <p:spPr>
          <a:xfrm>
            <a:off x="8153400" y="49530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120" name="Textfeld 119"/>
          <p:cNvSpPr txBox="1"/>
          <p:nvPr/>
        </p:nvSpPr>
        <p:spPr>
          <a:xfrm>
            <a:off x="7398729" y="2362200"/>
            <a:ext cx="585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Rfuse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28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807095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Programmiert </a:t>
            </a:r>
            <a:r>
              <a:rPr lang="de-DE" dirty="0" smtClean="0"/>
              <a:t>vor Verwendung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Programmierung</a:t>
            </a:r>
          </a:p>
        </p:txBody>
      </p:sp>
      <p:pic>
        <p:nvPicPr>
          <p:cNvPr id="5" name="Picture 6" descr="Nic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2775"/>
            <a:ext cx="35052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228600" y="1219200"/>
            <a:ext cx="762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PROM</a:t>
            </a:r>
          </a:p>
        </p:txBody>
      </p:sp>
      <p:cxnSp>
        <p:nvCxnSpPr>
          <p:cNvPr id="10" name="Gerade Verbindung 6"/>
          <p:cNvCxnSpPr/>
          <p:nvPr/>
        </p:nvCxnSpPr>
        <p:spPr bwMode="auto">
          <a:xfrm>
            <a:off x="4191000" y="20574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1"/>
          <p:cNvCxnSpPr/>
          <p:nvPr/>
        </p:nvCxnSpPr>
        <p:spPr bwMode="auto">
          <a:xfrm>
            <a:off x="45720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50"/>
          <p:cNvCxnSpPr/>
          <p:nvPr/>
        </p:nvCxnSpPr>
        <p:spPr bwMode="auto">
          <a:xfrm>
            <a:off x="4800600" y="2057400"/>
            <a:ext cx="3810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5"/>
          <p:cNvCxnSpPr/>
          <p:nvPr/>
        </p:nvCxnSpPr>
        <p:spPr bwMode="auto">
          <a:xfrm>
            <a:off x="56388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53"/>
          <p:cNvCxnSpPr/>
          <p:nvPr/>
        </p:nvCxnSpPr>
        <p:spPr bwMode="auto">
          <a:xfrm>
            <a:off x="4267200" y="30480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54"/>
          <p:cNvCxnSpPr/>
          <p:nvPr/>
        </p:nvCxnSpPr>
        <p:spPr bwMode="auto">
          <a:xfrm flipV="1">
            <a:off x="4648200" y="2895600"/>
            <a:ext cx="2286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55"/>
          <p:cNvCxnSpPr/>
          <p:nvPr/>
        </p:nvCxnSpPr>
        <p:spPr bwMode="auto">
          <a:xfrm>
            <a:off x="4876800" y="30480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63"/>
          <p:cNvCxnSpPr/>
          <p:nvPr/>
        </p:nvCxnSpPr>
        <p:spPr bwMode="auto">
          <a:xfrm>
            <a:off x="5105400" y="205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64"/>
          <p:cNvCxnSpPr/>
          <p:nvPr/>
        </p:nvCxnSpPr>
        <p:spPr bwMode="auto">
          <a:xfrm>
            <a:off x="5105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66"/>
          <p:cNvCxnSpPr/>
          <p:nvPr/>
        </p:nvCxnSpPr>
        <p:spPr bwMode="auto">
          <a:xfrm>
            <a:off x="5486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67"/>
          <p:cNvCxnSpPr/>
          <p:nvPr/>
        </p:nvCxnSpPr>
        <p:spPr bwMode="auto">
          <a:xfrm>
            <a:off x="5105400" y="3048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68"/>
          <p:cNvCxnSpPr/>
          <p:nvPr/>
        </p:nvCxnSpPr>
        <p:spPr bwMode="auto">
          <a:xfrm>
            <a:off x="51054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hteck 21"/>
          <p:cNvSpPr/>
          <p:nvPr/>
        </p:nvSpPr>
        <p:spPr bwMode="auto">
          <a:xfrm>
            <a:off x="5257800" y="32004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" name="Gerade Verbindung 70"/>
          <p:cNvCxnSpPr/>
          <p:nvPr/>
        </p:nvCxnSpPr>
        <p:spPr bwMode="auto">
          <a:xfrm>
            <a:off x="54864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71"/>
          <p:cNvCxnSpPr/>
          <p:nvPr/>
        </p:nvCxnSpPr>
        <p:spPr bwMode="auto">
          <a:xfrm>
            <a:off x="67818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72"/>
          <p:cNvCxnSpPr/>
          <p:nvPr/>
        </p:nvCxnSpPr>
        <p:spPr bwMode="auto">
          <a:xfrm>
            <a:off x="6248400" y="205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73"/>
          <p:cNvCxnSpPr/>
          <p:nvPr/>
        </p:nvCxnSpPr>
        <p:spPr bwMode="auto">
          <a:xfrm>
            <a:off x="6248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hteck 26"/>
          <p:cNvSpPr/>
          <p:nvPr/>
        </p:nvSpPr>
        <p:spPr bwMode="auto">
          <a:xfrm>
            <a:off x="6400800" y="2209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Gerade Verbindung 75"/>
          <p:cNvCxnSpPr/>
          <p:nvPr/>
        </p:nvCxnSpPr>
        <p:spPr bwMode="auto">
          <a:xfrm>
            <a:off x="6629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76"/>
          <p:cNvCxnSpPr/>
          <p:nvPr/>
        </p:nvCxnSpPr>
        <p:spPr bwMode="auto">
          <a:xfrm>
            <a:off x="6248400" y="3048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77"/>
          <p:cNvCxnSpPr/>
          <p:nvPr/>
        </p:nvCxnSpPr>
        <p:spPr bwMode="auto">
          <a:xfrm>
            <a:off x="62484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79"/>
          <p:cNvCxnSpPr/>
          <p:nvPr/>
        </p:nvCxnSpPr>
        <p:spPr bwMode="auto">
          <a:xfrm>
            <a:off x="66294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82"/>
          <p:cNvCxnSpPr/>
          <p:nvPr/>
        </p:nvCxnSpPr>
        <p:spPr bwMode="auto">
          <a:xfrm>
            <a:off x="80010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83"/>
          <p:cNvCxnSpPr/>
          <p:nvPr/>
        </p:nvCxnSpPr>
        <p:spPr bwMode="auto">
          <a:xfrm>
            <a:off x="7467600" y="205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84"/>
          <p:cNvCxnSpPr/>
          <p:nvPr/>
        </p:nvCxnSpPr>
        <p:spPr bwMode="auto">
          <a:xfrm>
            <a:off x="74676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hteck 34"/>
          <p:cNvSpPr/>
          <p:nvPr/>
        </p:nvSpPr>
        <p:spPr bwMode="auto">
          <a:xfrm>
            <a:off x="7620000" y="2209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6" name="Gerade Verbindung 86"/>
          <p:cNvCxnSpPr/>
          <p:nvPr/>
        </p:nvCxnSpPr>
        <p:spPr bwMode="auto">
          <a:xfrm>
            <a:off x="78486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87"/>
          <p:cNvCxnSpPr/>
          <p:nvPr/>
        </p:nvCxnSpPr>
        <p:spPr bwMode="auto">
          <a:xfrm>
            <a:off x="7467600" y="3048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88"/>
          <p:cNvCxnSpPr/>
          <p:nvPr/>
        </p:nvCxnSpPr>
        <p:spPr bwMode="auto">
          <a:xfrm>
            <a:off x="74676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89"/>
          <p:cNvCxnSpPr/>
          <p:nvPr/>
        </p:nvCxnSpPr>
        <p:spPr bwMode="auto">
          <a:xfrm>
            <a:off x="78486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96"/>
          <p:cNvCxnSpPr/>
          <p:nvPr/>
        </p:nvCxnSpPr>
        <p:spPr bwMode="auto">
          <a:xfrm>
            <a:off x="4267200" y="40386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97"/>
          <p:cNvCxnSpPr/>
          <p:nvPr/>
        </p:nvCxnSpPr>
        <p:spPr bwMode="auto">
          <a:xfrm flipV="1">
            <a:off x="4648200" y="3886200"/>
            <a:ext cx="2286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98"/>
          <p:cNvCxnSpPr/>
          <p:nvPr/>
        </p:nvCxnSpPr>
        <p:spPr bwMode="auto">
          <a:xfrm>
            <a:off x="4876800" y="40386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99"/>
          <p:cNvCxnSpPr/>
          <p:nvPr/>
        </p:nvCxnSpPr>
        <p:spPr bwMode="auto">
          <a:xfrm>
            <a:off x="5105400" y="4038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100"/>
          <p:cNvCxnSpPr/>
          <p:nvPr/>
        </p:nvCxnSpPr>
        <p:spPr bwMode="auto">
          <a:xfrm>
            <a:off x="51054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hteck 44"/>
          <p:cNvSpPr/>
          <p:nvPr/>
        </p:nvSpPr>
        <p:spPr bwMode="auto">
          <a:xfrm>
            <a:off x="5257800" y="41910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6" name="Gerade Verbindung 102"/>
          <p:cNvCxnSpPr/>
          <p:nvPr/>
        </p:nvCxnSpPr>
        <p:spPr bwMode="auto">
          <a:xfrm>
            <a:off x="54864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103"/>
          <p:cNvCxnSpPr/>
          <p:nvPr/>
        </p:nvCxnSpPr>
        <p:spPr bwMode="auto">
          <a:xfrm>
            <a:off x="6248400" y="4038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104"/>
          <p:cNvCxnSpPr/>
          <p:nvPr/>
        </p:nvCxnSpPr>
        <p:spPr bwMode="auto">
          <a:xfrm>
            <a:off x="62484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105"/>
          <p:cNvCxnSpPr/>
          <p:nvPr/>
        </p:nvCxnSpPr>
        <p:spPr bwMode="auto">
          <a:xfrm>
            <a:off x="66294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106"/>
          <p:cNvCxnSpPr/>
          <p:nvPr/>
        </p:nvCxnSpPr>
        <p:spPr bwMode="auto">
          <a:xfrm>
            <a:off x="7467600" y="4038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107"/>
          <p:cNvCxnSpPr/>
          <p:nvPr/>
        </p:nvCxnSpPr>
        <p:spPr bwMode="auto">
          <a:xfrm>
            <a:off x="74676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108"/>
          <p:cNvCxnSpPr/>
          <p:nvPr/>
        </p:nvCxnSpPr>
        <p:spPr bwMode="auto">
          <a:xfrm>
            <a:off x="78486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hteck 52"/>
          <p:cNvSpPr/>
          <p:nvPr/>
        </p:nvSpPr>
        <p:spPr bwMode="auto">
          <a:xfrm>
            <a:off x="6400800" y="41910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7620000" y="41910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5486400" y="47244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6" name="Gerade Verbindung 113"/>
          <p:cNvCxnSpPr/>
          <p:nvPr/>
        </p:nvCxnSpPr>
        <p:spPr bwMode="auto">
          <a:xfrm>
            <a:off x="5638800" y="5029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4348"/>
          <p:cNvCxnSpPr/>
          <p:nvPr/>
        </p:nvCxnSpPr>
        <p:spPr bwMode="auto">
          <a:xfrm flipH="1">
            <a:off x="54102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16"/>
          <p:cNvCxnSpPr/>
          <p:nvPr/>
        </p:nvCxnSpPr>
        <p:spPr bwMode="auto">
          <a:xfrm>
            <a:off x="67818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Rechteck 58"/>
          <p:cNvSpPr/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0" name="Gerade Verbindung 118"/>
          <p:cNvCxnSpPr/>
          <p:nvPr/>
        </p:nvCxnSpPr>
        <p:spPr bwMode="auto">
          <a:xfrm>
            <a:off x="6781800" y="5029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19"/>
          <p:cNvCxnSpPr/>
          <p:nvPr/>
        </p:nvCxnSpPr>
        <p:spPr bwMode="auto">
          <a:xfrm flipH="1">
            <a:off x="65532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20"/>
          <p:cNvCxnSpPr/>
          <p:nvPr/>
        </p:nvCxnSpPr>
        <p:spPr bwMode="auto">
          <a:xfrm>
            <a:off x="80010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Rechteck 62"/>
          <p:cNvSpPr/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4" name="Gerade Verbindung 122"/>
          <p:cNvCxnSpPr/>
          <p:nvPr/>
        </p:nvCxnSpPr>
        <p:spPr bwMode="auto">
          <a:xfrm>
            <a:off x="8001000" y="5029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23"/>
          <p:cNvCxnSpPr/>
          <p:nvPr/>
        </p:nvCxnSpPr>
        <p:spPr bwMode="auto">
          <a:xfrm flipH="1">
            <a:off x="77724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Ellipse 65"/>
          <p:cNvSpPr/>
          <p:nvPr/>
        </p:nvSpPr>
        <p:spPr bwMode="auto">
          <a:xfrm>
            <a:off x="1066800" y="2438400"/>
            <a:ext cx="1143000" cy="1371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8" name="Gerade Verbindung mit Pfeil 67"/>
          <p:cNvCxnSpPr/>
          <p:nvPr/>
        </p:nvCxnSpPr>
        <p:spPr bwMode="auto">
          <a:xfrm flipV="1">
            <a:off x="1676400" y="3810000"/>
            <a:ext cx="0" cy="1676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feld 68"/>
          <p:cNvSpPr txBox="1"/>
          <p:nvPr/>
        </p:nvSpPr>
        <p:spPr>
          <a:xfrm>
            <a:off x="1667584" y="5257800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Fuse</a:t>
            </a:r>
            <a:endParaRPr lang="en-US" dirty="0"/>
          </a:p>
        </p:txBody>
      </p:sp>
      <p:sp>
        <p:nvSpPr>
          <p:cNvPr id="70" name="Rechteck 69"/>
          <p:cNvSpPr/>
          <p:nvPr/>
        </p:nvSpPr>
        <p:spPr bwMode="auto">
          <a:xfrm>
            <a:off x="6400800" y="32004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" name="Rechteck 70"/>
          <p:cNvSpPr/>
          <p:nvPr/>
        </p:nvSpPr>
        <p:spPr bwMode="auto">
          <a:xfrm>
            <a:off x="7620000" y="32004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" name="Rechteck 66"/>
          <p:cNvSpPr/>
          <p:nvPr/>
        </p:nvSpPr>
        <p:spPr bwMode="auto">
          <a:xfrm>
            <a:off x="5257800" y="2209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4800600" y="2514600"/>
            <a:ext cx="762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r Verbinder 71"/>
          <p:cNvCxnSpPr/>
          <p:nvPr/>
        </p:nvCxnSpPr>
        <p:spPr bwMode="auto">
          <a:xfrm flipH="1">
            <a:off x="5257800" y="45720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r Verbinder 73"/>
          <p:cNvCxnSpPr/>
          <p:nvPr/>
        </p:nvCxnSpPr>
        <p:spPr bwMode="auto">
          <a:xfrm>
            <a:off x="5257800" y="45720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Gerade Verbindung 14348"/>
          <p:cNvCxnSpPr/>
          <p:nvPr/>
        </p:nvCxnSpPr>
        <p:spPr bwMode="auto">
          <a:xfrm flipH="1">
            <a:off x="50292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feld 75"/>
          <p:cNvSpPr txBox="1"/>
          <p:nvPr/>
        </p:nvSpPr>
        <p:spPr>
          <a:xfrm>
            <a:off x="4114800" y="1752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D9343-E757-473A-B365-895B83CA8D9D}" type="slidenum">
              <a:rPr lang="de-DE" altLang="de-DE" smtClean="0"/>
              <a:pPr>
                <a:defRPr/>
              </a:pPr>
              <a:t>67</a:t>
            </a:fld>
            <a:endParaRPr lang="de-DE" altLang="de-DE"/>
          </a:p>
        </p:txBody>
      </p:sp>
      <p:grpSp>
        <p:nvGrpSpPr>
          <p:cNvPr id="77" name="Gruppieren 76"/>
          <p:cNvGrpSpPr/>
          <p:nvPr/>
        </p:nvGrpSpPr>
        <p:grpSpPr>
          <a:xfrm>
            <a:off x="5029200" y="2057400"/>
            <a:ext cx="152400" cy="228600"/>
            <a:chOff x="5638800" y="2362200"/>
            <a:chExt cx="152400" cy="228600"/>
          </a:xfrm>
        </p:grpSpPr>
        <p:sp>
          <p:nvSpPr>
            <p:cNvPr id="78" name="Gleichschenkliges Dreieck 77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9" name="Gerade Verbindung 62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9"/>
            <p:cNvCxnSpPr>
              <a:stCxn id="78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78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2" name="Gruppieren 81"/>
          <p:cNvGrpSpPr/>
          <p:nvPr/>
        </p:nvGrpSpPr>
        <p:grpSpPr>
          <a:xfrm>
            <a:off x="6172200" y="2057400"/>
            <a:ext cx="152400" cy="228600"/>
            <a:chOff x="5638800" y="2362200"/>
            <a:chExt cx="152400" cy="228600"/>
          </a:xfrm>
        </p:grpSpPr>
        <p:sp>
          <p:nvSpPr>
            <p:cNvPr id="83" name="Gleichschenkliges Dreieck 82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4" name="Gerade Verbindung 90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91"/>
            <p:cNvCxnSpPr>
              <a:stCxn id="83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92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uppieren 86"/>
          <p:cNvGrpSpPr/>
          <p:nvPr/>
        </p:nvGrpSpPr>
        <p:grpSpPr>
          <a:xfrm>
            <a:off x="7391400" y="2057400"/>
            <a:ext cx="152400" cy="228600"/>
            <a:chOff x="5638800" y="2362200"/>
            <a:chExt cx="152400" cy="228600"/>
          </a:xfrm>
        </p:grpSpPr>
        <p:sp>
          <p:nvSpPr>
            <p:cNvPr id="88" name="Gleichschenkliges Dreieck 87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9" name="Gerade Verbindung 95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109"/>
            <p:cNvCxnSpPr>
              <a:stCxn id="88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112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" name="Gruppieren 91"/>
          <p:cNvGrpSpPr/>
          <p:nvPr/>
        </p:nvGrpSpPr>
        <p:grpSpPr>
          <a:xfrm>
            <a:off x="7391400" y="3048000"/>
            <a:ext cx="152400" cy="228600"/>
            <a:chOff x="5638800" y="2362200"/>
            <a:chExt cx="152400" cy="228600"/>
          </a:xfrm>
        </p:grpSpPr>
        <p:sp>
          <p:nvSpPr>
            <p:cNvPr id="93" name="Gleichschenkliges Dreieck 92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4" name="Gerade Verbindung 12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125"/>
            <p:cNvCxnSpPr>
              <a:stCxn id="93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12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7" name="Gruppieren 96"/>
          <p:cNvGrpSpPr/>
          <p:nvPr/>
        </p:nvGrpSpPr>
        <p:grpSpPr>
          <a:xfrm>
            <a:off x="6172200" y="3048000"/>
            <a:ext cx="152400" cy="228600"/>
            <a:chOff x="5638800" y="2362200"/>
            <a:chExt cx="152400" cy="228600"/>
          </a:xfrm>
        </p:grpSpPr>
        <p:sp>
          <p:nvSpPr>
            <p:cNvPr id="98" name="Gleichschenkliges Dreieck 97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9" name="Gerade Verbindung 12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130"/>
            <p:cNvCxnSpPr>
              <a:stCxn id="98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3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uppieren 101"/>
          <p:cNvGrpSpPr/>
          <p:nvPr/>
        </p:nvGrpSpPr>
        <p:grpSpPr>
          <a:xfrm>
            <a:off x="5029200" y="3048000"/>
            <a:ext cx="152400" cy="228600"/>
            <a:chOff x="5638800" y="2362200"/>
            <a:chExt cx="152400" cy="228600"/>
          </a:xfrm>
        </p:grpSpPr>
        <p:sp>
          <p:nvSpPr>
            <p:cNvPr id="103" name="Gleichschenkliges Dreieck 102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4" name="Gerade Verbindung 13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35"/>
            <p:cNvCxnSpPr>
              <a:stCxn id="103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3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7" name="Gruppieren 106"/>
          <p:cNvGrpSpPr/>
          <p:nvPr/>
        </p:nvGrpSpPr>
        <p:grpSpPr>
          <a:xfrm>
            <a:off x="5029200" y="4038600"/>
            <a:ext cx="152400" cy="228600"/>
            <a:chOff x="5638800" y="2362200"/>
            <a:chExt cx="152400" cy="228600"/>
          </a:xfrm>
        </p:grpSpPr>
        <p:sp>
          <p:nvSpPr>
            <p:cNvPr id="108" name="Gleichschenkliges Dreieck 107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9" name="Gerade Verbindung 13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40"/>
            <p:cNvCxnSpPr>
              <a:stCxn id="108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4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2" name="Gruppieren 111"/>
          <p:cNvGrpSpPr/>
          <p:nvPr/>
        </p:nvGrpSpPr>
        <p:grpSpPr>
          <a:xfrm>
            <a:off x="6172200" y="4038600"/>
            <a:ext cx="152400" cy="228600"/>
            <a:chOff x="5638800" y="2362200"/>
            <a:chExt cx="152400" cy="228600"/>
          </a:xfrm>
        </p:grpSpPr>
        <p:sp>
          <p:nvSpPr>
            <p:cNvPr id="113" name="Gleichschenkliges Dreieck 112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4" name="Gerade Verbindung 14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45"/>
            <p:cNvCxnSpPr>
              <a:stCxn id="113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Gerade Verbindung 14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7" name="Gruppieren 116"/>
          <p:cNvGrpSpPr/>
          <p:nvPr/>
        </p:nvGrpSpPr>
        <p:grpSpPr>
          <a:xfrm>
            <a:off x="7391400" y="4038600"/>
            <a:ext cx="152400" cy="228600"/>
            <a:chOff x="5638800" y="2362200"/>
            <a:chExt cx="152400" cy="228600"/>
          </a:xfrm>
        </p:grpSpPr>
        <p:sp>
          <p:nvSpPr>
            <p:cNvPr id="118" name="Gleichschenkliges Dreieck 117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9" name="Gerade Verbindung 14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Gerade Verbindung 150"/>
            <p:cNvCxnSpPr>
              <a:stCxn id="118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Gerade Verbindung 15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2748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807095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Programmiert </a:t>
            </a:r>
            <a:r>
              <a:rPr lang="de-DE" dirty="0" smtClean="0"/>
              <a:t>vor Verwendung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Programmierung</a:t>
            </a:r>
          </a:p>
        </p:txBody>
      </p:sp>
      <p:pic>
        <p:nvPicPr>
          <p:cNvPr id="5" name="Picture 6" descr="Nic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2775"/>
            <a:ext cx="35052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228600" y="1219200"/>
            <a:ext cx="762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PROM</a:t>
            </a:r>
          </a:p>
        </p:txBody>
      </p:sp>
      <p:cxnSp>
        <p:nvCxnSpPr>
          <p:cNvPr id="10" name="Gerade Verbindung 6"/>
          <p:cNvCxnSpPr/>
          <p:nvPr/>
        </p:nvCxnSpPr>
        <p:spPr bwMode="auto">
          <a:xfrm>
            <a:off x="4191000" y="20574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1"/>
          <p:cNvCxnSpPr/>
          <p:nvPr/>
        </p:nvCxnSpPr>
        <p:spPr bwMode="auto">
          <a:xfrm>
            <a:off x="45720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50"/>
          <p:cNvCxnSpPr/>
          <p:nvPr/>
        </p:nvCxnSpPr>
        <p:spPr bwMode="auto">
          <a:xfrm>
            <a:off x="4800600" y="2057400"/>
            <a:ext cx="3810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5"/>
          <p:cNvCxnSpPr/>
          <p:nvPr/>
        </p:nvCxnSpPr>
        <p:spPr bwMode="auto">
          <a:xfrm>
            <a:off x="56388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53"/>
          <p:cNvCxnSpPr/>
          <p:nvPr/>
        </p:nvCxnSpPr>
        <p:spPr bwMode="auto">
          <a:xfrm>
            <a:off x="4267200" y="30480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54"/>
          <p:cNvCxnSpPr/>
          <p:nvPr/>
        </p:nvCxnSpPr>
        <p:spPr bwMode="auto">
          <a:xfrm flipV="1">
            <a:off x="4648200" y="2895600"/>
            <a:ext cx="2286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55"/>
          <p:cNvCxnSpPr/>
          <p:nvPr/>
        </p:nvCxnSpPr>
        <p:spPr bwMode="auto">
          <a:xfrm>
            <a:off x="4876800" y="30480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63"/>
          <p:cNvCxnSpPr/>
          <p:nvPr/>
        </p:nvCxnSpPr>
        <p:spPr bwMode="auto">
          <a:xfrm>
            <a:off x="5105400" y="205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64"/>
          <p:cNvCxnSpPr/>
          <p:nvPr/>
        </p:nvCxnSpPr>
        <p:spPr bwMode="auto">
          <a:xfrm>
            <a:off x="5105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66"/>
          <p:cNvCxnSpPr/>
          <p:nvPr/>
        </p:nvCxnSpPr>
        <p:spPr bwMode="auto">
          <a:xfrm>
            <a:off x="5486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67"/>
          <p:cNvCxnSpPr/>
          <p:nvPr/>
        </p:nvCxnSpPr>
        <p:spPr bwMode="auto">
          <a:xfrm>
            <a:off x="5105400" y="3048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68"/>
          <p:cNvCxnSpPr/>
          <p:nvPr/>
        </p:nvCxnSpPr>
        <p:spPr bwMode="auto">
          <a:xfrm>
            <a:off x="51054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hteck 21"/>
          <p:cNvSpPr/>
          <p:nvPr/>
        </p:nvSpPr>
        <p:spPr bwMode="auto">
          <a:xfrm>
            <a:off x="5257800" y="32004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" name="Gerade Verbindung 70"/>
          <p:cNvCxnSpPr/>
          <p:nvPr/>
        </p:nvCxnSpPr>
        <p:spPr bwMode="auto">
          <a:xfrm>
            <a:off x="54864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71"/>
          <p:cNvCxnSpPr/>
          <p:nvPr/>
        </p:nvCxnSpPr>
        <p:spPr bwMode="auto">
          <a:xfrm>
            <a:off x="67818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72"/>
          <p:cNvCxnSpPr/>
          <p:nvPr/>
        </p:nvCxnSpPr>
        <p:spPr bwMode="auto">
          <a:xfrm>
            <a:off x="6248400" y="205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73"/>
          <p:cNvCxnSpPr/>
          <p:nvPr/>
        </p:nvCxnSpPr>
        <p:spPr bwMode="auto">
          <a:xfrm>
            <a:off x="6248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hteck 26"/>
          <p:cNvSpPr/>
          <p:nvPr/>
        </p:nvSpPr>
        <p:spPr bwMode="auto">
          <a:xfrm>
            <a:off x="6400800" y="2209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Gerade Verbindung 75"/>
          <p:cNvCxnSpPr/>
          <p:nvPr/>
        </p:nvCxnSpPr>
        <p:spPr bwMode="auto">
          <a:xfrm>
            <a:off x="6629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76"/>
          <p:cNvCxnSpPr/>
          <p:nvPr/>
        </p:nvCxnSpPr>
        <p:spPr bwMode="auto">
          <a:xfrm>
            <a:off x="6248400" y="3048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77"/>
          <p:cNvCxnSpPr/>
          <p:nvPr/>
        </p:nvCxnSpPr>
        <p:spPr bwMode="auto">
          <a:xfrm>
            <a:off x="62484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79"/>
          <p:cNvCxnSpPr/>
          <p:nvPr/>
        </p:nvCxnSpPr>
        <p:spPr bwMode="auto">
          <a:xfrm>
            <a:off x="66294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82"/>
          <p:cNvCxnSpPr/>
          <p:nvPr/>
        </p:nvCxnSpPr>
        <p:spPr bwMode="auto">
          <a:xfrm>
            <a:off x="80010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83"/>
          <p:cNvCxnSpPr/>
          <p:nvPr/>
        </p:nvCxnSpPr>
        <p:spPr bwMode="auto">
          <a:xfrm>
            <a:off x="7467600" y="205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84"/>
          <p:cNvCxnSpPr/>
          <p:nvPr/>
        </p:nvCxnSpPr>
        <p:spPr bwMode="auto">
          <a:xfrm>
            <a:off x="74676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hteck 34"/>
          <p:cNvSpPr/>
          <p:nvPr/>
        </p:nvSpPr>
        <p:spPr bwMode="auto">
          <a:xfrm>
            <a:off x="7620000" y="2209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6" name="Gerade Verbindung 86"/>
          <p:cNvCxnSpPr/>
          <p:nvPr/>
        </p:nvCxnSpPr>
        <p:spPr bwMode="auto">
          <a:xfrm>
            <a:off x="78486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87"/>
          <p:cNvCxnSpPr/>
          <p:nvPr/>
        </p:nvCxnSpPr>
        <p:spPr bwMode="auto">
          <a:xfrm>
            <a:off x="7467600" y="3048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88"/>
          <p:cNvCxnSpPr/>
          <p:nvPr/>
        </p:nvCxnSpPr>
        <p:spPr bwMode="auto">
          <a:xfrm>
            <a:off x="74676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89"/>
          <p:cNvCxnSpPr/>
          <p:nvPr/>
        </p:nvCxnSpPr>
        <p:spPr bwMode="auto">
          <a:xfrm>
            <a:off x="78486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96"/>
          <p:cNvCxnSpPr/>
          <p:nvPr/>
        </p:nvCxnSpPr>
        <p:spPr bwMode="auto">
          <a:xfrm>
            <a:off x="4267200" y="40386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97"/>
          <p:cNvCxnSpPr/>
          <p:nvPr/>
        </p:nvCxnSpPr>
        <p:spPr bwMode="auto">
          <a:xfrm flipV="1">
            <a:off x="4648200" y="3886200"/>
            <a:ext cx="2286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98"/>
          <p:cNvCxnSpPr/>
          <p:nvPr/>
        </p:nvCxnSpPr>
        <p:spPr bwMode="auto">
          <a:xfrm>
            <a:off x="4876800" y="40386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99"/>
          <p:cNvCxnSpPr/>
          <p:nvPr/>
        </p:nvCxnSpPr>
        <p:spPr bwMode="auto">
          <a:xfrm>
            <a:off x="5105400" y="4038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100"/>
          <p:cNvCxnSpPr/>
          <p:nvPr/>
        </p:nvCxnSpPr>
        <p:spPr bwMode="auto">
          <a:xfrm>
            <a:off x="51054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hteck 44"/>
          <p:cNvSpPr/>
          <p:nvPr/>
        </p:nvSpPr>
        <p:spPr bwMode="auto">
          <a:xfrm>
            <a:off x="5257800" y="41910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6" name="Gerade Verbindung 102"/>
          <p:cNvCxnSpPr/>
          <p:nvPr/>
        </p:nvCxnSpPr>
        <p:spPr bwMode="auto">
          <a:xfrm>
            <a:off x="54864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103"/>
          <p:cNvCxnSpPr/>
          <p:nvPr/>
        </p:nvCxnSpPr>
        <p:spPr bwMode="auto">
          <a:xfrm>
            <a:off x="6248400" y="4038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104"/>
          <p:cNvCxnSpPr/>
          <p:nvPr/>
        </p:nvCxnSpPr>
        <p:spPr bwMode="auto">
          <a:xfrm>
            <a:off x="62484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105"/>
          <p:cNvCxnSpPr/>
          <p:nvPr/>
        </p:nvCxnSpPr>
        <p:spPr bwMode="auto">
          <a:xfrm>
            <a:off x="66294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106"/>
          <p:cNvCxnSpPr/>
          <p:nvPr/>
        </p:nvCxnSpPr>
        <p:spPr bwMode="auto">
          <a:xfrm>
            <a:off x="7467600" y="4038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107"/>
          <p:cNvCxnSpPr/>
          <p:nvPr/>
        </p:nvCxnSpPr>
        <p:spPr bwMode="auto">
          <a:xfrm>
            <a:off x="74676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108"/>
          <p:cNvCxnSpPr/>
          <p:nvPr/>
        </p:nvCxnSpPr>
        <p:spPr bwMode="auto">
          <a:xfrm>
            <a:off x="78486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hteck 52"/>
          <p:cNvSpPr/>
          <p:nvPr/>
        </p:nvSpPr>
        <p:spPr bwMode="auto">
          <a:xfrm>
            <a:off x="6400800" y="41910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7620000" y="41910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5486400" y="47244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6" name="Gerade Verbindung 113"/>
          <p:cNvCxnSpPr/>
          <p:nvPr/>
        </p:nvCxnSpPr>
        <p:spPr bwMode="auto">
          <a:xfrm>
            <a:off x="5638800" y="5029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4348"/>
          <p:cNvCxnSpPr/>
          <p:nvPr/>
        </p:nvCxnSpPr>
        <p:spPr bwMode="auto">
          <a:xfrm flipH="1">
            <a:off x="54102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16"/>
          <p:cNvCxnSpPr/>
          <p:nvPr/>
        </p:nvCxnSpPr>
        <p:spPr bwMode="auto">
          <a:xfrm>
            <a:off x="67818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Rechteck 58"/>
          <p:cNvSpPr/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0" name="Gerade Verbindung 118"/>
          <p:cNvCxnSpPr/>
          <p:nvPr/>
        </p:nvCxnSpPr>
        <p:spPr bwMode="auto">
          <a:xfrm>
            <a:off x="6781800" y="5029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19"/>
          <p:cNvCxnSpPr/>
          <p:nvPr/>
        </p:nvCxnSpPr>
        <p:spPr bwMode="auto">
          <a:xfrm flipH="1">
            <a:off x="65532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20"/>
          <p:cNvCxnSpPr/>
          <p:nvPr/>
        </p:nvCxnSpPr>
        <p:spPr bwMode="auto">
          <a:xfrm>
            <a:off x="80010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Rechteck 62"/>
          <p:cNvSpPr/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4" name="Gerade Verbindung 122"/>
          <p:cNvCxnSpPr/>
          <p:nvPr/>
        </p:nvCxnSpPr>
        <p:spPr bwMode="auto">
          <a:xfrm>
            <a:off x="8001000" y="5029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23"/>
          <p:cNvCxnSpPr/>
          <p:nvPr/>
        </p:nvCxnSpPr>
        <p:spPr bwMode="auto">
          <a:xfrm flipH="1">
            <a:off x="77724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Ellipse 65"/>
          <p:cNvSpPr/>
          <p:nvPr/>
        </p:nvSpPr>
        <p:spPr bwMode="auto">
          <a:xfrm>
            <a:off x="1066800" y="2438400"/>
            <a:ext cx="1143000" cy="1371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8" name="Gerade Verbindung mit Pfeil 67"/>
          <p:cNvCxnSpPr/>
          <p:nvPr/>
        </p:nvCxnSpPr>
        <p:spPr bwMode="auto">
          <a:xfrm flipV="1">
            <a:off x="1676400" y="3810000"/>
            <a:ext cx="0" cy="1676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feld 68"/>
          <p:cNvSpPr txBox="1"/>
          <p:nvPr/>
        </p:nvSpPr>
        <p:spPr>
          <a:xfrm>
            <a:off x="1667584" y="5257800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Fuse</a:t>
            </a:r>
            <a:endParaRPr lang="en-US" dirty="0"/>
          </a:p>
        </p:txBody>
      </p:sp>
      <p:sp>
        <p:nvSpPr>
          <p:cNvPr id="70" name="Rechteck 69"/>
          <p:cNvSpPr/>
          <p:nvPr/>
        </p:nvSpPr>
        <p:spPr bwMode="auto">
          <a:xfrm>
            <a:off x="6400800" y="32004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" name="Rechteck 70"/>
          <p:cNvSpPr/>
          <p:nvPr/>
        </p:nvSpPr>
        <p:spPr bwMode="auto">
          <a:xfrm>
            <a:off x="7620000" y="32004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Wolke 3"/>
          <p:cNvSpPr/>
          <p:nvPr/>
        </p:nvSpPr>
        <p:spPr bwMode="auto">
          <a:xfrm>
            <a:off x="5181600" y="2133600"/>
            <a:ext cx="381000" cy="3810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2" name="Gerader Verbinder 71"/>
          <p:cNvCxnSpPr/>
          <p:nvPr/>
        </p:nvCxnSpPr>
        <p:spPr bwMode="auto">
          <a:xfrm flipH="1">
            <a:off x="5257800" y="45720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r Verbinder 72"/>
          <p:cNvCxnSpPr/>
          <p:nvPr/>
        </p:nvCxnSpPr>
        <p:spPr bwMode="auto">
          <a:xfrm>
            <a:off x="5257800" y="45720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14348"/>
          <p:cNvCxnSpPr/>
          <p:nvPr/>
        </p:nvCxnSpPr>
        <p:spPr bwMode="auto">
          <a:xfrm flipH="1">
            <a:off x="50292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feld 74"/>
          <p:cNvSpPr txBox="1"/>
          <p:nvPr/>
        </p:nvSpPr>
        <p:spPr>
          <a:xfrm>
            <a:off x="4114800" y="1752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D9343-E757-473A-B365-895B83CA8D9D}" type="slidenum">
              <a:rPr lang="de-DE" altLang="de-DE" smtClean="0"/>
              <a:pPr>
                <a:defRPr/>
              </a:pPr>
              <a:t>68</a:t>
            </a:fld>
            <a:endParaRPr lang="de-DE" altLang="de-DE"/>
          </a:p>
        </p:txBody>
      </p:sp>
      <p:grpSp>
        <p:nvGrpSpPr>
          <p:cNvPr id="76" name="Gruppieren 75"/>
          <p:cNvGrpSpPr/>
          <p:nvPr/>
        </p:nvGrpSpPr>
        <p:grpSpPr>
          <a:xfrm>
            <a:off x="5029200" y="2057400"/>
            <a:ext cx="152400" cy="228600"/>
            <a:chOff x="5638800" y="2362200"/>
            <a:chExt cx="152400" cy="228600"/>
          </a:xfrm>
        </p:grpSpPr>
        <p:sp>
          <p:nvSpPr>
            <p:cNvPr id="77" name="Gleichschenkliges Dreieck 76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8" name="Gerade Verbindung 62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9"/>
            <p:cNvCxnSpPr>
              <a:stCxn id="77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8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1" name="Gruppieren 80"/>
          <p:cNvGrpSpPr/>
          <p:nvPr/>
        </p:nvGrpSpPr>
        <p:grpSpPr>
          <a:xfrm>
            <a:off x="6172200" y="2057400"/>
            <a:ext cx="152400" cy="228600"/>
            <a:chOff x="5638800" y="2362200"/>
            <a:chExt cx="152400" cy="228600"/>
          </a:xfrm>
        </p:grpSpPr>
        <p:sp>
          <p:nvSpPr>
            <p:cNvPr id="82" name="Gleichschenkliges Dreieck 81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3" name="Gerade Verbindung 90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91"/>
            <p:cNvCxnSpPr>
              <a:stCxn id="82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92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" name="Gruppieren 85"/>
          <p:cNvGrpSpPr/>
          <p:nvPr/>
        </p:nvGrpSpPr>
        <p:grpSpPr>
          <a:xfrm>
            <a:off x="7391400" y="2057400"/>
            <a:ext cx="152400" cy="228600"/>
            <a:chOff x="5638800" y="2362200"/>
            <a:chExt cx="152400" cy="228600"/>
          </a:xfrm>
        </p:grpSpPr>
        <p:sp>
          <p:nvSpPr>
            <p:cNvPr id="87" name="Gleichschenkliges Dreieck 86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8" name="Gerade Verbindung 95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109"/>
            <p:cNvCxnSpPr>
              <a:stCxn id="87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112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1" name="Gruppieren 90"/>
          <p:cNvGrpSpPr/>
          <p:nvPr/>
        </p:nvGrpSpPr>
        <p:grpSpPr>
          <a:xfrm>
            <a:off x="7391400" y="3048000"/>
            <a:ext cx="152400" cy="228600"/>
            <a:chOff x="5638800" y="2362200"/>
            <a:chExt cx="152400" cy="228600"/>
          </a:xfrm>
        </p:grpSpPr>
        <p:sp>
          <p:nvSpPr>
            <p:cNvPr id="92" name="Gleichschenkliges Dreieck 91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3" name="Gerade Verbindung 12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125"/>
            <p:cNvCxnSpPr>
              <a:stCxn id="92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12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uppieren 95"/>
          <p:cNvGrpSpPr/>
          <p:nvPr/>
        </p:nvGrpSpPr>
        <p:grpSpPr>
          <a:xfrm>
            <a:off x="6172200" y="3048000"/>
            <a:ext cx="152400" cy="228600"/>
            <a:chOff x="5638800" y="2362200"/>
            <a:chExt cx="152400" cy="228600"/>
          </a:xfrm>
        </p:grpSpPr>
        <p:sp>
          <p:nvSpPr>
            <p:cNvPr id="97" name="Gleichschenkliges Dreieck 96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8" name="Gerade Verbindung 12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130"/>
            <p:cNvCxnSpPr>
              <a:stCxn id="97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13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1" name="Gruppieren 100"/>
          <p:cNvGrpSpPr/>
          <p:nvPr/>
        </p:nvGrpSpPr>
        <p:grpSpPr>
          <a:xfrm>
            <a:off x="5029200" y="3048000"/>
            <a:ext cx="152400" cy="228600"/>
            <a:chOff x="5638800" y="2362200"/>
            <a:chExt cx="152400" cy="228600"/>
          </a:xfrm>
        </p:grpSpPr>
        <p:sp>
          <p:nvSpPr>
            <p:cNvPr id="102" name="Gleichschenkliges Dreieck 101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3" name="Gerade Verbindung 13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35"/>
            <p:cNvCxnSpPr>
              <a:stCxn id="102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3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6" name="Gruppieren 105"/>
          <p:cNvGrpSpPr/>
          <p:nvPr/>
        </p:nvGrpSpPr>
        <p:grpSpPr>
          <a:xfrm>
            <a:off x="5029200" y="4038600"/>
            <a:ext cx="152400" cy="228600"/>
            <a:chOff x="5638800" y="2362200"/>
            <a:chExt cx="152400" cy="228600"/>
          </a:xfrm>
        </p:grpSpPr>
        <p:sp>
          <p:nvSpPr>
            <p:cNvPr id="107" name="Gleichschenkliges Dreieck 106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8" name="Gerade Verbindung 13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40"/>
            <p:cNvCxnSpPr>
              <a:stCxn id="107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4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uppieren 110"/>
          <p:cNvGrpSpPr/>
          <p:nvPr/>
        </p:nvGrpSpPr>
        <p:grpSpPr>
          <a:xfrm>
            <a:off x="6172200" y="4038600"/>
            <a:ext cx="152400" cy="228600"/>
            <a:chOff x="5638800" y="2362200"/>
            <a:chExt cx="152400" cy="228600"/>
          </a:xfrm>
        </p:grpSpPr>
        <p:sp>
          <p:nvSpPr>
            <p:cNvPr id="112" name="Gleichschenkliges Dreieck 111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3" name="Gerade Verbindung 14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145"/>
            <p:cNvCxnSpPr>
              <a:stCxn id="112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4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6" name="Gruppieren 115"/>
          <p:cNvGrpSpPr/>
          <p:nvPr/>
        </p:nvGrpSpPr>
        <p:grpSpPr>
          <a:xfrm>
            <a:off x="7391400" y="4038600"/>
            <a:ext cx="152400" cy="228600"/>
            <a:chOff x="5638800" y="2362200"/>
            <a:chExt cx="152400" cy="228600"/>
          </a:xfrm>
        </p:grpSpPr>
        <p:sp>
          <p:nvSpPr>
            <p:cNvPr id="117" name="Gleichschenkliges Dreieck 116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8" name="Gerade Verbindung 14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Gerade Verbindung 150"/>
            <p:cNvCxnSpPr>
              <a:stCxn id="117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Gerade Verbindung 15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355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807095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Programmiert </a:t>
            </a:r>
            <a:r>
              <a:rPr lang="de-DE" dirty="0" smtClean="0"/>
              <a:t>vor Verwendung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Programmierung</a:t>
            </a:r>
          </a:p>
        </p:txBody>
      </p:sp>
      <p:pic>
        <p:nvPicPr>
          <p:cNvPr id="5" name="Picture 6" descr="Nic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2775"/>
            <a:ext cx="35052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228600" y="1219200"/>
            <a:ext cx="762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PROM</a:t>
            </a:r>
          </a:p>
        </p:txBody>
      </p:sp>
      <p:cxnSp>
        <p:nvCxnSpPr>
          <p:cNvPr id="10" name="Gerade Verbindung 6"/>
          <p:cNvCxnSpPr/>
          <p:nvPr/>
        </p:nvCxnSpPr>
        <p:spPr bwMode="auto">
          <a:xfrm>
            <a:off x="4191000" y="20574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1"/>
          <p:cNvCxnSpPr/>
          <p:nvPr/>
        </p:nvCxnSpPr>
        <p:spPr bwMode="auto">
          <a:xfrm>
            <a:off x="45720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50"/>
          <p:cNvCxnSpPr/>
          <p:nvPr/>
        </p:nvCxnSpPr>
        <p:spPr bwMode="auto">
          <a:xfrm>
            <a:off x="4800600" y="2057400"/>
            <a:ext cx="3810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5"/>
          <p:cNvCxnSpPr/>
          <p:nvPr/>
        </p:nvCxnSpPr>
        <p:spPr bwMode="auto">
          <a:xfrm>
            <a:off x="56388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53"/>
          <p:cNvCxnSpPr/>
          <p:nvPr/>
        </p:nvCxnSpPr>
        <p:spPr bwMode="auto">
          <a:xfrm>
            <a:off x="4267200" y="30480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54"/>
          <p:cNvCxnSpPr/>
          <p:nvPr/>
        </p:nvCxnSpPr>
        <p:spPr bwMode="auto">
          <a:xfrm flipV="1">
            <a:off x="4648200" y="2895600"/>
            <a:ext cx="2286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55"/>
          <p:cNvCxnSpPr/>
          <p:nvPr/>
        </p:nvCxnSpPr>
        <p:spPr bwMode="auto">
          <a:xfrm>
            <a:off x="4876800" y="30480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63"/>
          <p:cNvCxnSpPr/>
          <p:nvPr/>
        </p:nvCxnSpPr>
        <p:spPr bwMode="auto">
          <a:xfrm>
            <a:off x="5105400" y="205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64"/>
          <p:cNvCxnSpPr/>
          <p:nvPr/>
        </p:nvCxnSpPr>
        <p:spPr bwMode="auto">
          <a:xfrm>
            <a:off x="5105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66"/>
          <p:cNvCxnSpPr/>
          <p:nvPr/>
        </p:nvCxnSpPr>
        <p:spPr bwMode="auto">
          <a:xfrm>
            <a:off x="5486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67"/>
          <p:cNvCxnSpPr/>
          <p:nvPr/>
        </p:nvCxnSpPr>
        <p:spPr bwMode="auto">
          <a:xfrm>
            <a:off x="5105400" y="3048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68"/>
          <p:cNvCxnSpPr/>
          <p:nvPr/>
        </p:nvCxnSpPr>
        <p:spPr bwMode="auto">
          <a:xfrm>
            <a:off x="51054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hteck 21"/>
          <p:cNvSpPr/>
          <p:nvPr/>
        </p:nvSpPr>
        <p:spPr bwMode="auto">
          <a:xfrm>
            <a:off x="5257800" y="32004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" name="Gerade Verbindung 70"/>
          <p:cNvCxnSpPr/>
          <p:nvPr/>
        </p:nvCxnSpPr>
        <p:spPr bwMode="auto">
          <a:xfrm>
            <a:off x="54864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71"/>
          <p:cNvCxnSpPr/>
          <p:nvPr/>
        </p:nvCxnSpPr>
        <p:spPr bwMode="auto">
          <a:xfrm>
            <a:off x="67818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72"/>
          <p:cNvCxnSpPr/>
          <p:nvPr/>
        </p:nvCxnSpPr>
        <p:spPr bwMode="auto">
          <a:xfrm>
            <a:off x="6248400" y="205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73"/>
          <p:cNvCxnSpPr/>
          <p:nvPr/>
        </p:nvCxnSpPr>
        <p:spPr bwMode="auto">
          <a:xfrm>
            <a:off x="6248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hteck 26"/>
          <p:cNvSpPr/>
          <p:nvPr/>
        </p:nvSpPr>
        <p:spPr bwMode="auto">
          <a:xfrm>
            <a:off x="6400800" y="2209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Gerade Verbindung 75"/>
          <p:cNvCxnSpPr/>
          <p:nvPr/>
        </p:nvCxnSpPr>
        <p:spPr bwMode="auto">
          <a:xfrm>
            <a:off x="6629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76"/>
          <p:cNvCxnSpPr/>
          <p:nvPr/>
        </p:nvCxnSpPr>
        <p:spPr bwMode="auto">
          <a:xfrm>
            <a:off x="6248400" y="3048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77"/>
          <p:cNvCxnSpPr/>
          <p:nvPr/>
        </p:nvCxnSpPr>
        <p:spPr bwMode="auto">
          <a:xfrm>
            <a:off x="62484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79"/>
          <p:cNvCxnSpPr/>
          <p:nvPr/>
        </p:nvCxnSpPr>
        <p:spPr bwMode="auto">
          <a:xfrm>
            <a:off x="66294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82"/>
          <p:cNvCxnSpPr/>
          <p:nvPr/>
        </p:nvCxnSpPr>
        <p:spPr bwMode="auto">
          <a:xfrm>
            <a:off x="80010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83"/>
          <p:cNvCxnSpPr/>
          <p:nvPr/>
        </p:nvCxnSpPr>
        <p:spPr bwMode="auto">
          <a:xfrm>
            <a:off x="7467600" y="205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84"/>
          <p:cNvCxnSpPr/>
          <p:nvPr/>
        </p:nvCxnSpPr>
        <p:spPr bwMode="auto">
          <a:xfrm>
            <a:off x="74676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hteck 34"/>
          <p:cNvSpPr/>
          <p:nvPr/>
        </p:nvSpPr>
        <p:spPr bwMode="auto">
          <a:xfrm>
            <a:off x="7620000" y="2209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6" name="Gerade Verbindung 86"/>
          <p:cNvCxnSpPr/>
          <p:nvPr/>
        </p:nvCxnSpPr>
        <p:spPr bwMode="auto">
          <a:xfrm>
            <a:off x="78486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87"/>
          <p:cNvCxnSpPr/>
          <p:nvPr/>
        </p:nvCxnSpPr>
        <p:spPr bwMode="auto">
          <a:xfrm>
            <a:off x="7467600" y="3048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88"/>
          <p:cNvCxnSpPr/>
          <p:nvPr/>
        </p:nvCxnSpPr>
        <p:spPr bwMode="auto">
          <a:xfrm>
            <a:off x="74676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89"/>
          <p:cNvCxnSpPr/>
          <p:nvPr/>
        </p:nvCxnSpPr>
        <p:spPr bwMode="auto">
          <a:xfrm>
            <a:off x="78486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96"/>
          <p:cNvCxnSpPr/>
          <p:nvPr/>
        </p:nvCxnSpPr>
        <p:spPr bwMode="auto">
          <a:xfrm>
            <a:off x="4267200" y="40386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97"/>
          <p:cNvCxnSpPr/>
          <p:nvPr/>
        </p:nvCxnSpPr>
        <p:spPr bwMode="auto">
          <a:xfrm flipV="1">
            <a:off x="4648200" y="3886200"/>
            <a:ext cx="2286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98"/>
          <p:cNvCxnSpPr/>
          <p:nvPr/>
        </p:nvCxnSpPr>
        <p:spPr bwMode="auto">
          <a:xfrm>
            <a:off x="4876800" y="40386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99"/>
          <p:cNvCxnSpPr/>
          <p:nvPr/>
        </p:nvCxnSpPr>
        <p:spPr bwMode="auto">
          <a:xfrm>
            <a:off x="5105400" y="4038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100"/>
          <p:cNvCxnSpPr/>
          <p:nvPr/>
        </p:nvCxnSpPr>
        <p:spPr bwMode="auto">
          <a:xfrm>
            <a:off x="51054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hteck 44"/>
          <p:cNvSpPr/>
          <p:nvPr/>
        </p:nvSpPr>
        <p:spPr bwMode="auto">
          <a:xfrm>
            <a:off x="5257800" y="41910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6" name="Gerade Verbindung 102"/>
          <p:cNvCxnSpPr/>
          <p:nvPr/>
        </p:nvCxnSpPr>
        <p:spPr bwMode="auto">
          <a:xfrm>
            <a:off x="54864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103"/>
          <p:cNvCxnSpPr/>
          <p:nvPr/>
        </p:nvCxnSpPr>
        <p:spPr bwMode="auto">
          <a:xfrm>
            <a:off x="6248400" y="4038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104"/>
          <p:cNvCxnSpPr/>
          <p:nvPr/>
        </p:nvCxnSpPr>
        <p:spPr bwMode="auto">
          <a:xfrm>
            <a:off x="62484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105"/>
          <p:cNvCxnSpPr/>
          <p:nvPr/>
        </p:nvCxnSpPr>
        <p:spPr bwMode="auto">
          <a:xfrm>
            <a:off x="66294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106"/>
          <p:cNvCxnSpPr/>
          <p:nvPr/>
        </p:nvCxnSpPr>
        <p:spPr bwMode="auto">
          <a:xfrm>
            <a:off x="7467600" y="4038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107"/>
          <p:cNvCxnSpPr/>
          <p:nvPr/>
        </p:nvCxnSpPr>
        <p:spPr bwMode="auto">
          <a:xfrm>
            <a:off x="74676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108"/>
          <p:cNvCxnSpPr/>
          <p:nvPr/>
        </p:nvCxnSpPr>
        <p:spPr bwMode="auto">
          <a:xfrm>
            <a:off x="78486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hteck 52"/>
          <p:cNvSpPr/>
          <p:nvPr/>
        </p:nvSpPr>
        <p:spPr bwMode="auto">
          <a:xfrm>
            <a:off x="6400800" y="41910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7620000" y="41910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5486400" y="47244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6" name="Gerade Verbindung 113"/>
          <p:cNvCxnSpPr/>
          <p:nvPr/>
        </p:nvCxnSpPr>
        <p:spPr bwMode="auto">
          <a:xfrm>
            <a:off x="5638800" y="5029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4348"/>
          <p:cNvCxnSpPr/>
          <p:nvPr/>
        </p:nvCxnSpPr>
        <p:spPr bwMode="auto">
          <a:xfrm flipH="1">
            <a:off x="54102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16"/>
          <p:cNvCxnSpPr/>
          <p:nvPr/>
        </p:nvCxnSpPr>
        <p:spPr bwMode="auto">
          <a:xfrm>
            <a:off x="67818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Rechteck 58"/>
          <p:cNvSpPr/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0" name="Gerade Verbindung 118"/>
          <p:cNvCxnSpPr/>
          <p:nvPr/>
        </p:nvCxnSpPr>
        <p:spPr bwMode="auto">
          <a:xfrm>
            <a:off x="6781800" y="5029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19"/>
          <p:cNvCxnSpPr/>
          <p:nvPr/>
        </p:nvCxnSpPr>
        <p:spPr bwMode="auto">
          <a:xfrm flipH="1">
            <a:off x="65532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20"/>
          <p:cNvCxnSpPr/>
          <p:nvPr/>
        </p:nvCxnSpPr>
        <p:spPr bwMode="auto">
          <a:xfrm>
            <a:off x="80010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Rechteck 62"/>
          <p:cNvSpPr/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4" name="Gerade Verbindung 122"/>
          <p:cNvCxnSpPr/>
          <p:nvPr/>
        </p:nvCxnSpPr>
        <p:spPr bwMode="auto">
          <a:xfrm>
            <a:off x="8001000" y="5029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23"/>
          <p:cNvCxnSpPr/>
          <p:nvPr/>
        </p:nvCxnSpPr>
        <p:spPr bwMode="auto">
          <a:xfrm flipH="1">
            <a:off x="77724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Ellipse 65"/>
          <p:cNvSpPr/>
          <p:nvPr/>
        </p:nvSpPr>
        <p:spPr bwMode="auto">
          <a:xfrm>
            <a:off x="1066800" y="2438400"/>
            <a:ext cx="1143000" cy="1371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8" name="Gerade Verbindung mit Pfeil 67"/>
          <p:cNvCxnSpPr/>
          <p:nvPr/>
        </p:nvCxnSpPr>
        <p:spPr bwMode="auto">
          <a:xfrm flipV="1">
            <a:off x="1676400" y="3810000"/>
            <a:ext cx="0" cy="1676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feld 68"/>
          <p:cNvSpPr txBox="1"/>
          <p:nvPr/>
        </p:nvSpPr>
        <p:spPr>
          <a:xfrm>
            <a:off x="1667584" y="5257800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Fuse</a:t>
            </a:r>
            <a:endParaRPr lang="en-US" dirty="0"/>
          </a:p>
        </p:txBody>
      </p:sp>
      <p:sp>
        <p:nvSpPr>
          <p:cNvPr id="70" name="Rechteck 69"/>
          <p:cNvSpPr/>
          <p:nvPr/>
        </p:nvSpPr>
        <p:spPr bwMode="auto">
          <a:xfrm>
            <a:off x="6400800" y="32004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" name="Rechteck 70"/>
          <p:cNvSpPr/>
          <p:nvPr/>
        </p:nvSpPr>
        <p:spPr bwMode="auto">
          <a:xfrm>
            <a:off x="7620000" y="32004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2" name="Gerader Verbinder 71"/>
          <p:cNvCxnSpPr/>
          <p:nvPr/>
        </p:nvCxnSpPr>
        <p:spPr bwMode="auto">
          <a:xfrm flipH="1">
            <a:off x="5257800" y="45720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r Verbinder 72"/>
          <p:cNvCxnSpPr/>
          <p:nvPr/>
        </p:nvCxnSpPr>
        <p:spPr bwMode="auto">
          <a:xfrm>
            <a:off x="5257800" y="45720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14348"/>
          <p:cNvCxnSpPr/>
          <p:nvPr/>
        </p:nvCxnSpPr>
        <p:spPr bwMode="auto">
          <a:xfrm flipH="1">
            <a:off x="50292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feld 74"/>
          <p:cNvSpPr txBox="1"/>
          <p:nvPr/>
        </p:nvSpPr>
        <p:spPr>
          <a:xfrm>
            <a:off x="4114800" y="1752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D9343-E757-473A-B365-895B83CA8D9D}" type="slidenum">
              <a:rPr lang="de-DE" altLang="de-DE" smtClean="0"/>
              <a:pPr>
                <a:defRPr/>
              </a:pPr>
              <a:t>69</a:t>
            </a:fld>
            <a:endParaRPr lang="de-DE" altLang="de-DE"/>
          </a:p>
        </p:txBody>
      </p:sp>
      <p:grpSp>
        <p:nvGrpSpPr>
          <p:cNvPr id="76" name="Gruppieren 75"/>
          <p:cNvGrpSpPr/>
          <p:nvPr/>
        </p:nvGrpSpPr>
        <p:grpSpPr>
          <a:xfrm>
            <a:off x="5029200" y="2057400"/>
            <a:ext cx="152400" cy="228600"/>
            <a:chOff x="5638800" y="2362200"/>
            <a:chExt cx="152400" cy="228600"/>
          </a:xfrm>
        </p:grpSpPr>
        <p:sp>
          <p:nvSpPr>
            <p:cNvPr id="77" name="Gleichschenkliges Dreieck 76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8" name="Gerade Verbindung 62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9"/>
            <p:cNvCxnSpPr>
              <a:stCxn id="77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8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1" name="Gruppieren 80"/>
          <p:cNvGrpSpPr/>
          <p:nvPr/>
        </p:nvGrpSpPr>
        <p:grpSpPr>
          <a:xfrm>
            <a:off x="6172200" y="2057400"/>
            <a:ext cx="152400" cy="228600"/>
            <a:chOff x="5638800" y="2362200"/>
            <a:chExt cx="152400" cy="228600"/>
          </a:xfrm>
        </p:grpSpPr>
        <p:sp>
          <p:nvSpPr>
            <p:cNvPr id="82" name="Gleichschenkliges Dreieck 81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3" name="Gerade Verbindung 90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91"/>
            <p:cNvCxnSpPr>
              <a:stCxn id="82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92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" name="Gruppieren 85"/>
          <p:cNvGrpSpPr/>
          <p:nvPr/>
        </p:nvGrpSpPr>
        <p:grpSpPr>
          <a:xfrm>
            <a:off x="7391400" y="2057400"/>
            <a:ext cx="152400" cy="228600"/>
            <a:chOff x="5638800" y="2362200"/>
            <a:chExt cx="152400" cy="228600"/>
          </a:xfrm>
        </p:grpSpPr>
        <p:sp>
          <p:nvSpPr>
            <p:cNvPr id="87" name="Gleichschenkliges Dreieck 86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8" name="Gerade Verbindung 95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109"/>
            <p:cNvCxnSpPr>
              <a:stCxn id="87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112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1" name="Gruppieren 90"/>
          <p:cNvGrpSpPr/>
          <p:nvPr/>
        </p:nvGrpSpPr>
        <p:grpSpPr>
          <a:xfrm>
            <a:off x="7391400" y="3048000"/>
            <a:ext cx="152400" cy="228600"/>
            <a:chOff x="5638800" y="2362200"/>
            <a:chExt cx="152400" cy="228600"/>
          </a:xfrm>
        </p:grpSpPr>
        <p:sp>
          <p:nvSpPr>
            <p:cNvPr id="92" name="Gleichschenkliges Dreieck 91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3" name="Gerade Verbindung 12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125"/>
            <p:cNvCxnSpPr>
              <a:stCxn id="92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12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uppieren 95"/>
          <p:cNvGrpSpPr/>
          <p:nvPr/>
        </p:nvGrpSpPr>
        <p:grpSpPr>
          <a:xfrm>
            <a:off x="6172200" y="3048000"/>
            <a:ext cx="152400" cy="228600"/>
            <a:chOff x="5638800" y="2362200"/>
            <a:chExt cx="152400" cy="228600"/>
          </a:xfrm>
        </p:grpSpPr>
        <p:sp>
          <p:nvSpPr>
            <p:cNvPr id="97" name="Gleichschenkliges Dreieck 96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8" name="Gerade Verbindung 12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130"/>
            <p:cNvCxnSpPr>
              <a:stCxn id="97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13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1" name="Gruppieren 100"/>
          <p:cNvGrpSpPr/>
          <p:nvPr/>
        </p:nvGrpSpPr>
        <p:grpSpPr>
          <a:xfrm>
            <a:off x="5029200" y="3048000"/>
            <a:ext cx="152400" cy="228600"/>
            <a:chOff x="5638800" y="2362200"/>
            <a:chExt cx="152400" cy="228600"/>
          </a:xfrm>
        </p:grpSpPr>
        <p:sp>
          <p:nvSpPr>
            <p:cNvPr id="102" name="Gleichschenkliges Dreieck 101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3" name="Gerade Verbindung 13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35"/>
            <p:cNvCxnSpPr>
              <a:stCxn id="102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3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6" name="Gruppieren 105"/>
          <p:cNvGrpSpPr/>
          <p:nvPr/>
        </p:nvGrpSpPr>
        <p:grpSpPr>
          <a:xfrm>
            <a:off x="5029200" y="4038600"/>
            <a:ext cx="152400" cy="228600"/>
            <a:chOff x="5638800" y="2362200"/>
            <a:chExt cx="152400" cy="228600"/>
          </a:xfrm>
        </p:grpSpPr>
        <p:sp>
          <p:nvSpPr>
            <p:cNvPr id="107" name="Gleichschenkliges Dreieck 106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8" name="Gerade Verbindung 13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40"/>
            <p:cNvCxnSpPr>
              <a:stCxn id="107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4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uppieren 110"/>
          <p:cNvGrpSpPr/>
          <p:nvPr/>
        </p:nvGrpSpPr>
        <p:grpSpPr>
          <a:xfrm>
            <a:off x="6172200" y="4038600"/>
            <a:ext cx="152400" cy="228600"/>
            <a:chOff x="5638800" y="2362200"/>
            <a:chExt cx="152400" cy="228600"/>
          </a:xfrm>
        </p:grpSpPr>
        <p:sp>
          <p:nvSpPr>
            <p:cNvPr id="112" name="Gleichschenkliges Dreieck 111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3" name="Gerade Verbindung 14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145"/>
            <p:cNvCxnSpPr>
              <a:stCxn id="112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4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6" name="Gruppieren 115"/>
          <p:cNvGrpSpPr/>
          <p:nvPr/>
        </p:nvGrpSpPr>
        <p:grpSpPr>
          <a:xfrm>
            <a:off x="7391400" y="4038600"/>
            <a:ext cx="152400" cy="228600"/>
            <a:chOff x="5638800" y="2362200"/>
            <a:chExt cx="152400" cy="228600"/>
          </a:xfrm>
        </p:grpSpPr>
        <p:sp>
          <p:nvSpPr>
            <p:cNvPr id="117" name="Gleichschenkliges Dreieck 116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8" name="Gerade Verbindung 14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Gerade Verbindung 150"/>
            <p:cNvCxnSpPr>
              <a:stCxn id="117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Gerade Verbindung 15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074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SRAM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6248400" y="2819400"/>
            <a:ext cx="0" cy="2895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" name="Gruppieren 19"/>
          <p:cNvGrpSpPr/>
          <p:nvPr/>
        </p:nvGrpSpPr>
        <p:grpSpPr>
          <a:xfrm>
            <a:off x="4419600" y="2971800"/>
            <a:ext cx="1828800" cy="2590800"/>
            <a:chOff x="4419600" y="2971800"/>
            <a:chExt cx="1828800" cy="2590800"/>
          </a:xfrm>
        </p:grpSpPr>
        <p:cxnSp>
          <p:nvCxnSpPr>
            <p:cNvPr id="79" name="Gerade Verbindung 78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Gerade Verbindung 115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6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Gerade Verbindung 117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Gerade Verbindung 118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" name="Ellipse 3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0" name="Gerade Verbindung 119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Gerade Verbindung 7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" name="Gruppieren 9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121" name="Gerade Verbindung 120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Gerade Verbindung 122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Gerade Verbindung 123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Gerade Verbindung 124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Gerade Verbindung 126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Gerade Verbindung 127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8" name="Gerade Verbindung 17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9" name="Gruppieren 128"/>
          <p:cNvGrpSpPr/>
          <p:nvPr/>
        </p:nvGrpSpPr>
        <p:grpSpPr>
          <a:xfrm flipH="1">
            <a:off x="1981200" y="2971800"/>
            <a:ext cx="1828800" cy="2590800"/>
            <a:chOff x="4419600" y="2971800"/>
            <a:chExt cx="1828800" cy="2590800"/>
          </a:xfrm>
        </p:grpSpPr>
        <p:cxnSp>
          <p:nvCxnSpPr>
            <p:cNvPr id="130" name="Gerade Verbindung 129"/>
            <p:cNvCxnSpPr/>
            <p:nvPr/>
          </p:nvCxnSpPr>
          <p:spPr bwMode="auto">
            <a:xfrm>
              <a:off x="5029200" y="4343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30"/>
            <p:cNvCxnSpPr/>
            <p:nvPr/>
          </p:nvCxnSpPr>
          <p:spPr bwMode="auto">
            <a:xfrm>
              <a:off x="4800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>
              <a:off x="4800600" y="4724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/>
          </p:nvCxnSpPr>
          <p:spPr bwMode="auto">
            <a:xfrm>
              <a:off x="48006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Gerade Verbindung 133"/>
            <p:cNvCxnSpPr/>
            <p:nvPr/>
          </p:nvCxnSpPr>
          <p:spPr bwMode="auto">
            <a:xfrm>
              <a:off x="5029200" y="4343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Gerade Verbindung 134"/>
            <p:cNvCxnSpPr/>
            <p:nvPr/>
          </p:nvCxnSpPr>
          <p:spPr bwMode="auto">
            <a:xfrm>
              <a:off x="5029200" y="5181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/>
            <p:nvPr/>
          </p:nvCxnSpPr>
          <p:spPr bwMode="auto">
            <a:xfrm>
              <a:off x="47244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Gerade Verbindung 136"/>
            <p:cNvCxnSpPr/>
            <p:nvPr/>
          </p:nvCxnSpPr>
          <p:spPr bwMode="auto">
            <a:xfrm>
              <a:off x="4876800" y="5562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Gerade Verbindung 137"/>
            <p:cNvCxnSpPr/>
            <p:nvPr/>
          </p:nvCxnSpPr>
          <p:spPr bwMode="auto">
            <a:xfrm flipH="1">
              <a:off x="4419600" y="4953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Gerade Verbindung 138"/>
            <p:cNvCxnSpPr/>
            <p:nvPr/>
          </p:nvCxnSpPr>
          <p:spPr bwMode="auto">
            <a:xfrm>
              <a:off x="5029200" y="3124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Gerade Verbindung 139"/>
            <p:cNvCxnSpPr/>
            <p:nvPr/>
          </p:nvCxnSpPr>
          <p:spPr bwMode="auto">
            <a:xfrm>
              <a:off x="48006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Gerade Verbindung 140"/>
            <p:cNvCxnSpPr/>
            <p:nvPr/>
          </p:nvCxnSpPr>
          <p:spPr bwMode="auto">
            <a:xfrm>
              <a:off x="4800600" y="3505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Gerade Verbindung 141"/>
            <p:cNvCxnSpPr/>
            <p:nvPr/>
          </p:nvCxnSpPr>
          <p:spPr bwMode="auto">
            <a:xfrm>
              <a:off x="4800600" y="3962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Gerade Verbindung 142"/>
            <p:cNvCxnSpPr/>
            <p:nvPr/>
          </p:nvCxnSpPr>
          <p:spPr bwMode="auto">
            <a:xfrm>
              <a:off x="50292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" name="Gerade Verbindung 187"/>
            <p:cNvCxnSpPr/>
            <p:nvPr/>
          </p:nvCxnSpPr>
          <p:spPr bwMode="auto">
            <a:xfrm>
              <a:off x="5029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Gerade Verbindung 188"/>
            <p:cNvCxnSpPr/>
            <p:nvPr/>
          </p:nvCxnSpPr>
          <p:spPr bwMode="auto">
            <a:xfrm>
              <a:off x="4724400" y="3505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Gerade Verbindung 189"/>
            <p:cNvCxnSpPr/>
            <p:nvPr/>
          </p:nvCxnSpPr>
          <p:spPr bwMode="auto">
            <a:xfrm>
              <a:off x="50292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1" name="Gerade Verbindung 190"/>
            <p:cNvCxnSpPr/>
            <p:nvPr/>
          </p:nvCxnSpPr>
          <p:spPr bwMode="auto">
            <a:xfrm flipH="1">
              <a:off x="4419600" y="3733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2" name="Ellipse 191"/>
            <p:cNvSpPr/>
            <p:nvPr/>
          </p:nvSpPr>
          <p:spPr bwMode="auto">
            <a:xfrm>
              <a:off x="4572000" y="36576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93" name="Gerade Verbindung 192"/>
            <p:cNvCxnSpPr/>
            <p:nvPr/>
          </p:nvCxnSpPr>
          <p:spPr bwMode="auto">
            <a:xfrm>
              <a:off x="4876800" y="3124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Gerade Verbindung 193"/>
            <p:cNvCxnSpPr/>
            <p:nvPr/>
          </p:nvCxnSpPr>
          <p:spPr bwMode="auto">
            <a:xfrm>
              <a:off x="4419600" y="37338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95" name="Gruppieren 194"/>
            <p:cNvGrpSpPr/>
            <p:nvPr/>
          </p:nvGrpSpPr>
          <p:grpSpPr>
            <a:xfrm rot="5400000">
              <a:off x="5334000" y="3429000"/>
              <a:ext cx="609600" cy="1219200"/>
              <a:chOff x="3657600" y="3962400"/>
              <a:chExt cx="609600" cy="1219200"/>
            </a:xfrm>
          </p:grpSpPr>
          <p:cxnSp>
            <p:nvCxnSpPr>
              <p:cNvPr id="197" name="Gerade Verbindung 196"/>
              <p:cNvCxnSpPr/>
              <p:nvPr/>
            </p:nvCxnSpPr>
            <p:spPr bwMode="auto">
              <a:xfrm>
                <a:off x="40386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8" name="Gerade Verbindung 197"/>
              <p:cNvCxnSpPr/>
              <p:nvPr/>
            </p:nvCxnSpPr>
            <p:spPr bwMode="auto">
              <a:xfrm>
                <a:off x="4038600" y="43434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9" name="Gerade Verbindung 198"/>
              <p:cNvCxnSpPr/>
              <p:nvPr/>
            </p:nvCxnSpPr>
            <p:spPr bwMode="auto">
              <a:xfrm>
                <a:off x="4038600" y="4800600"/>
                <a:ext cx="228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0" name="Gerade Verbindung 199"/>
              <p:cNvCxnSpPr/>
              <p:nvPr/>
            </p:nvCxnSpPr>
            <p:spPr bwMode="auto">
              <a:xfrm>
                <a:off x="4267200" y="48006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1" name="Gerade Verbindung 200"/>
              <p:cNvCxnSpPr/>
              <p:nvPr/>
            </p:nvCxnSpPr>
            <p:spPr bwMode="auto">
              <a:xfrm>
                <a:off x="3962400" y="4343400"/>
                <a:ext cx="0" cy="457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2" name="Gerade Verbindung 201"/>
              <p:cNvCxnSpPr/>
              <p:nvPr/>
            </p:nvCxnSpPr>
            <p:spPr bwMode="auto">
              <a:xfrm>
                <a:off x="4267200" y="39624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3" name="Gerade Verbindung 202"/>
              <p:cNvCxnSpPr/>
              <p:nvPr/>
            </p:nvCxnSpPr>
            <p:spPr bwMode="auto">
              <a:xfrm flipH="1">
                <a:off x="3657600" y="4572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96" name="Gerade Verbindung 195"/>
            <p:cNvCxnSpPr/>
            <p:nvPr/>
          </p:nvCxnSpPr>
          <p:spPr bwMode="auto">
            <a:xfrm flipV="1">
              <a:off x="5638800" y="2971800"/>
              <a:ext cx="0" cy="76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4" name="Gerade Verbindung 203"/>
          <p:cNvCxnSpPr/>
          <p:nvPr/>
        </p:nvCxnSpPr>
        <p:spPr bwMode="auto">
          <a:xfrm>
            <a:off x="1981200" y="2819400"/>
            <a:ext cx="0" cy="2895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Gerade Verbindung 206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Textfeld 73"/>
          <p:cNvSpPr txBox="1"/>
          <p:nvPr/>
        </p:nvSpPr>
        <p:spPr>
          <a:xfrm>
            <a:off x="578457" y="2743200"/>
            <a:ext cx="1197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Read/write line</a:t>
            </a:r>
            <a:endParaRPr lang="en-US" dirty="0"/>
          </a:p>
        </p:txBody>
      </p:sp>
      <p:sp>
        <p:nvSpPr>
          <p:cNvPr id="75" name="Textfeld 74"/>
          <p:cNvSpPr txBox="1"/>
          <p:nvPr/>
        </p:nvSpPr>
        <p:spPr>
          <a:xfrm>
            <a:off x="1218456" y="5486400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line N</a:t>
            </a:r>
            <a:endParaRPr lang="en-US" dirty="0"/>
          </a:p>
        </p:txBody>
      </p:sp>
      <p:sp>
        <p:nvSpPr>
          <p:cNvPr id="76" name="Textfeld 75"/>
          <p:cNvSpPr txBox="1"/>
          <p:nvPr/>
        </p:nvSpPr>
        <p:spPr>
          <a:xfrm>
            <a:off x="6324600" y="5486400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line P</a:t>
            </a:r>
            <a:endParaRPr lang="en-US" dirty="0"/>
          </a:p>
        </p:txBody>
      </p:sp>
      <p:grpSp>
        <p:nvGrpSpPr>
          <p:cNvPr id="77" name="Gruppieren 76"/>
          <p:cNvGrpSpPr/>
          <p:nvPr/>
        </p:nvGrpSpPr>
        <p:grpSpPr>
          <a:xfrm>
            <a:off x="3048000" y="1530096"/>
            <a:ext cx="1981200" cy="1060704"/>
            <a:chOff x="762000" y="2819400"/>
            <a:chExt cx="1981200" cy="1060704"/>
          </a:xfrm>
        </p:grpSpPr>
        <p:cxnSp>
          <p:nvCxnSpPr>
            <p:cNvPr id="78" name="Gerade Verbindung 45"/>
            <p:cNvCxnSpPr/>
            <p:nvPr/>
          </p:nvCxnSpPr>
          <p:spPr bwMode="auto">
            <a:xfrm>
              <a:off x="2209800" y="33528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Ellipse 81"/>
            <p:cNvSpPr/>
            <p:nvPr/>
          </p:nvSpPr>
          <p:spPr bwMode="auto">
            <a:xfrm>
              <a:off x="2209800" y="3200400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7" name="Gleichschenkliges Dreieck 86"/>
            <p:cNvSpPr/>
            <p:nvPr/>
          </p:nvSpPr>
          <p:spPr bwMode="auto">
            <a:xfrm rot="5400000">
              <a:off x="1222248" y="2892552"/>
              <a:ext cx="1060704" cy="9144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8" name="Gerade Verbindung 49"/>
            <p:cNvCxnSpPr/>
            <p:nvPr/>
          </p:nvCxnSpPr>
          <p:spPr bwMode="auto">
            <a:xfrm>
              <a:off x="762000" y="33528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1" name="Gerade Verbindung 45"/>
          <p:cNvCxnSpPr/>
          <p:nvPr/>
        </p:nvCxnSpPr>
        <p:spPr bwMode="auto">
          <a:xfrm flipH="1">
            <a:off x="3048000" y="1219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Ellipse 92"/>
          <p:cNvSpPr/>
          <p:nvPr/>
        </p:nvSpPr>
        <p:spPr bwMode="auto">
          <a:xfrm flipH="1">
            <a:off x="3276600" y="1066800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5" name="Gerade Verbindung 49"/>
          <p:cNvCxnSpPr/>
          <p:nvPr/>
        </p:nvCxnSpPr>
        <p:spPr bwMode="auto">
          <a:xfrm flipH="1">
            <a:off x="4495800" y="1219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r Verbinder 5"/>
          <p:cNvCxnSpPr/>
          <p:nvPr/>
        </p:nvCxnSpPr>
        <p:spPr bwMode="auto">
          <a:xfrm flipV="1">
            <a:off x="5029200" y="12192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r Verbinder 95"/>
          <p:cNvCxnSpPr/>
          <p:nvPr/>
        </p:nvCxnSpPr>
        <p:spPr bwMode="auto">
          <a:xfrm flipV="1">
            <a:off x="3048000" y="12192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Gruppieren 150"/>
          <p:cNvGrpSpPr/>
          <p:nvPr/>
        </p:nvGrpSpPr>
        <p:grpSpPr>
          <a:xfrm rot="5400000">
            <a:off x="2133600" y="762000"/>
            <a:ext cx="609600" cy="1219200"/>
            <a:chOff x="3657600" y="3962400"/>
            <a:chExt cx="609600" cy="1219200"/>
          </a:xfrm>
        </p:grpSpPr>
        <p:cxnSp>
          <p:nvCxnSpPr>
            <p:cNvPr id="153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0" name="Gruppieren 159"/>
          <p:cNvGrpSpPr/>
          <p:nvPr/>
        </p:nvGrpSpPr>
        <p:grpSpPr>
          <a:xfrm rot="5400000">
            <a:off x="5334000" y="762000"/>
            <a:ext cx="609600" cy="1219200"/>
            <a:chOff x="3657600" y="3962400"/>
            <a:chExt cx="609600" cy="1219200"/>
          </a:xfrm>
        </p:grpSpPr>
        <p:cxnSp>
          <p:nvCxnSpPr>
            <p:cNvPr id="161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8" name="Textfeld 167"/>
          <p:cNvSpPr txBox="1"/>
          <p:nvPr/>
        </p:nvSpPr>
        <p:spPr>
          <a:xfrm>
            <a:off x="5105400" y="44196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169" name="Textfeld 168"/>
          <p:cNvSpPr txBox="1"/>
          <p:nvPr/>
        </p:nvSpPr>
        <p:spPr>
          <a:xfrm>
            <a:off x="2764097" y="44196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QN</a:t>
            </a:r>
            <a:endParaRPr lang="en-US" dirty="0"/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3048000" y="2819400"/>
            <a:ext cx="2133600" cy="3048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124200" y="5943600"/>
            <a:ext cx="3194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Diese 4 Transistoren speichern den Zustand</a:t>
            </a:r>
            <a:endParaRPr lang="de-DE" dirty="0"/>
          </a:p>
        </p:txBody>
      </p:sp>
      <p:sp>
        <p:nvSpPr>
          <p:cNvPr id="170" name="Textfeld 169"/>
          <p:cNvSpPr txBox="1"/>
          <p:nvPr/>
        </p:nvSpPr>
        <p:spPr>
          <a:xfrm>
            <a:off x="5029200" y="18288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171" name="Textfeld 170"/>
          <p:cNvSpPr txBox="1"/>
          <p:nvPr/>
        </p:nvSpPr>
        <p:spPr>
          <a:xfrm>
            <a:off x="2590800" y="18288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QN</a:t>
            </a:r>
            <a:endParaRPr lang="en-US" dirty="0"/>
          </a:p>
        </p:txBody>
      </p:sp>
      <p:cxnSp>
        <p:nvCxnSpPr>
          <p:cNvPr id="15" name="Gerader Verbinder 14"/>
          <p:cNvCxnSpPr/>
          <p:nvPr/>
        </p:nvCxnSpPr>
        <p:spPr bwMode="auto">
          <a:xfrm>
            <a:off x="6248400" y="14478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Gerader Verbinder 171"/>
          <p:cNvCxnSpPr/>
          <p:nvPr/>
        </p:nvCxnSpPr>
        <p:spPr bwMode="auto">
          <a:xfrm>
            <a:off x="1828800" y="14478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Textfeld 172"/>
          <p:cNvSpPr txBox="1"/>
          <p:nvPr/>
        </p:nvSpPr>
        <p:spPr>
          <a:xfrm>
            <a:off x="1371600" y="16002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BLN</a:t>
            </a:r>
            <a:endParaRPr lang="en-US" dirty="0"/>
          </a:p>
        </p:txBody>
      </p:sp>
      <p:sp>
        <p:nvSpPr>
          <p:cNvPr id="174" name="Textfeld 173"/>
          <p:cNvSpPr txBox="1"/>
          <p:nvPr/>
        </p:nvSpPr>
        <p:spPr>
          <a:xfrm>
            <a:off x="6286071" y="1628001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BLP</a:t>
            </a:r>
            <a:endParaRPr lang="en-US" dirty="0"/>
          </a:p>
        </p:txBody>
      </p:sp>
      <p:cxnSp>
        <p:nvCxnSpPr>
          <p:cNvPr id="19" name="Gerade Verbindung mit Pfeil 18"/>
          <p:cNvCxnSpPr/>
          <p:nvPr/>
        </p:nvCxnSpPr>
        <p:spPr bwMode="auto">
          <a:xfrm flipH="1" flipV="1">
            <a:off x="5334000" y="1981200"/>
            <a:ext cx="198120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Gerade Verbindung mit Pfeil 174"/>
          <p:cNvCxnSpPr/>
          <p:nvPr/>
        </p:nvCxnSpPr>
        <p:spPr bwMode="auto">
          <a:xfrm flipH="1" flipV="1">
            <a:off x="3124200" y="1981200"/>
            <a:ext cx="419100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feld 23"/>
          <p:cNvSpPr txBox="1"/>
          <p:nvPr/>
        </p:nvSpPr>
        <p:spPr>
          <a:xfrm>
            <a:off x="7186101" y="2286000"/>
            <a:ext cx="1385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„Differenzsignale“</a:t>
            </a:r>
            <a:endParaRPr lang="de-DE" dirty="0"/>
          </a:p>
        </p:txBody>
      </p:sp>
      <p:sp>
        <p:nvSpPr>
          <p:cNvPr id="126" name="Textfeld 125"/>
          <p:cNvSpPr txBox="1"/>
          <p:nvPr/>
        </p:nvSpPr>
        <p:spPr>
          <a:xfrm>
            <a:off x="5867400" y="39624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144" name="Textfeld 143"/>
          <p:cNvSpPr txBox="1"/>
          <p:nvPr/>
        </p:nvSpPr>
        <p:spPr>
          <a:xfrm>
            <a:off x="1981200" y="40386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45" name="Textfeld 144"/>
          <p:cNvSpPr txBox="1"/>
          <p:nvPr/>
        </p:nvSpPr>
        <p:spPr>
          <a:xfrm>
            <a:off x="5867400" y="14478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146" name="Textfeld 145"/>
          <p:cNvSpPr txBox="1"/>
          <p:nvPr/>
        </p:nvSpPr>
        <p:spPr>
          <a:xfrm>
            <a:off x="1905000" y="14478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cxnSp>
        <p:nvCxnSpPr>
          <p:cNvPr id="147" name="Gerade Verbindung 15"/>
          <p:cNvCxnSpPr/>
          <p:nvPr/>
        </p:nvCxnSpPr>
        <p:spPr bwMode="auto">
          <a:xfrm>
            <a:off x="2438400" y="1066800"/>
            <a:ext cx="403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Gleichschenkliges Dreieck 93"/>
          <p:cNvSpPr/>
          <p:nvPr/>
        </p:nvSpPr>
        <p:spPr bwMode="auto">
          <a:xfrm rot="16200000" flipH="1">
            <a:off x="3508248" y="758952"/>
            <a:ext cx="1060704" cy="91440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1371600" y="685800"/>
            <a:ext cx="5562600" cy="1905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807095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Programmiert </a:t>
            </a:r>
            <a:r>
              <a:rPr lang="de-DE" dirty="0" smtClean="0"/>
              <a:t>vor Verwendung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Programmierung</a:t>
            </a:r>
          </a:p>
        </p:txBody>
      </p:sp>
      <p:pic>
        <p:nvPicPr>
          <p:cNvPr id="5" name="Picture 6" descr="Nic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2775"/>
            <a:ext cx="35052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228600" y="1219200"/>
            <a:ext cx="762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PROM</a:t>
            </a:r>
          </a:p>
        </p:txBody>
      </p:sp>
      <p:cxnSp>
        <p:nvCxnSpPr>
          <p:cNvPr id="11" name="Gerade Verbindung 11"/>
          <p:cNvCxnSpPr/>
          <p:nvPr/>
        </p:nvCxnSpPr>
        <p:spPr bwMode="auto">
          <a:xfrm>
            <a:off x="4572000" y="2057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50"/>
          <p:cNvCxnSpPr/>
          <p:nvPr/>
        </p:nvCxnSpPr>
        <p:spPr bwMode="auto">
          <a:xfrm>
            <a:off x="4800600" y="2057400"/>
            <a:ext cx="3810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5"/>
          <p:cNvCxnSpPr/>
          <p:nvPr/>
        </p:nvCxnSpPr>
        <p:spPr bwMode="auto">
          <a:xfrm>
            <a:off x="56388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53"/>
          <p:cNvCxnSpPr/>
          <p:nvPr/>
        </p:nvCxnSpPr>
        <p:spPr bwMode="auto">
          <a:xfrm>
            <a:off x="4267200" y="30480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54"/>
          <p:cNvCxnSpPr/>
          <p:nvPr/>
        </p:nvCxnSpPr>
        <p:spPr bwMode="auto">
          <a:xfrm flipV="1">
            <a:off x="4648200" y="2895600"/>
            <a:ext cx="2286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55"/>
          <p:cNvCxnSpPr/>
          <p:nvPr/>
        </p:nvCxnSpPr>
        <p:spPr bwMode="auto">
          <a:xfrm>
            <a:off x="4876800" y="30480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63"/>
          <p:cNvCxnSpPr/>
          <p:nvPr/>
        </p:nvCxnSpPr>
        <p:spPr bwMode="auto">
          <a:xfrm>
            <a:off x="5105400" y="205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64"/>
          <p:cNvCxnSpPr/>
          <p:nvPr/>
        </p:nvCxnSpPr>
        <p:spPr bwMode="auto">
          <a:xfrm>
            <a:off x="5105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66"/>
          <p:cNvCxnSpPr/>
          <p:nvPr/>
        </p:nvCxnSpPr>
        <p:spPr bwMode="auto">
          <a:xfrm>
            <a:off x="5486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67"/>
          <p:cNvCxnSpPr/>
          <p:nvPr/>
        </p:nvCxnSpPr>
        <p:spPr bwMode="auto">
          <a:xfrm>
            <a:off x="5105400" y="3048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68"/>
          <p:cNvCxnSpPr/>
          <p:nvPr/>
        </p:nvCxnSpPr>
        <p:spPr bwMode="auto">
          <a:xfrm>
            <a:off x="51054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hteck 21"/>
          <p:cNvSpPr/>
          <p:nvPr/>
        </p:nvSpPr>
        <p:spPr bwMode="auto">
          <a:xfrm>
            <a:off x="5257800" y="32004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" name="Gerade Verbindung 70"/>
          <p:cNvCxnSpPr/>
          <p:nvPr/>
        </p:nvCxnSpPr>
        <p:spPr bwMode="auto">
          <a:xfrm>
            <a:off x="54864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71"/>
          <p:cNvCxnSpPr/>
          <p:nvPr/>
        </p:nvCxnSpPr>
        <p:spPr bwMode="auto">
          <a:xfrm>
            <a:off x="67818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72"/>
          <p:cNvCxnSpPr/>
          <p:nvPr/>
        </p:nvCxnSpPr>
        <p:spPr bwMode="auto">
          <a:xfrm>
            <a:off x="6248400" y="205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73"/>
          <p:cNvCxnSpPr/>
          <p:nvPr/>
        </p:nvCxnSpPr>
        <p:spPr bwMode="auto">
          <a:xfrm>
            <a:off x="6248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hteck 26"/>
          <p:cNvSpPr/>
          <p:nvPr/>
        </p:nvSpPr>
        <p:spPr bwMode="auto">
          <a:xfrm>
            <a:off x="6400800" y="2209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Gerade Verbindung 75"/>
          <p:cNvCxnSpPr/>
          <p:nvPr/>
        </p:nvCxnSpPr>
        <p:spPr bwMode="auto">
          <a:xfrm>
            <a:off x="66294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76"/>
          <p:cNvCxnSpPr/>
          <p:nvPr/>
        </p:nvCxnSpPr>
        <p:spPr bwMode="auto">
          <a:xfrm>
            <a:off x="6248400" y="3048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77"/>
          <p:cNvCxnSpPr/>
          <p:nvPr/>
        </p:nvCxnSpPr>
        <p:spPr bwMode="auto">
          <a:xfrm>
            <a:off x="62484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79"/>
          <p:cNvCxnSpPr/>
          <p:nvPr/>
        </p:nvCxnSpPr>
        <p:spPr bwMode="auto">
          <a:xfrm>
            <a:off x="66294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82"/>
          <p:cNvCxnSpPr/>
          <p:nvPr/>
        </p:nvCxnSpPr>
        <p:spPr bwMode="auto">
          <a:xfrm>
            <a:off x="80010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83"/>
          <p:cNvCxnSpPr/>
          <p:nvPr/>
        </p:nvCxnSpPr>
        <p:spPr bwMode="auto">
          <a:xfrm>
            <a:off x="7467600" y="205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84"/>
          <p:cNvCxnSpPr/>
          <p:nvPr/>
        </p:nvCxnSpPr>
        <p:spPr bwMode="auto">
          <a:xfrm>
            <a:off x="74676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hteck 34"/>
          <p:cNvSpPr/>
          <p:nvPr/>
        </p:nvSpPr>
        <p:spPr bwMode="auto">
          <a:xfrm>
            <a:off x="7620000" y="2209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6" name="Gerade Verbindung 86"/>
          <p:cNvCxnSpPr/>
          <p:nvPr/>
        </p:nvCxnSpPr>
        <p:spPr bwMode="auto">
          <a:xfrm>
            <a:off x="7848600" y="2286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87"/>
          <p:cNvCxnSpPr/>
          <p:nvPr/>
        </p:nvCxnSpPr>
        <p:spPr bwMode="auto">
          <a:xfrm>
            <a:off x="7467600" y="3048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88"/>
          <p:cNvCxnSpPr/>
          <p:nvPr/>
        </p:nvCxnSpPr>
        <p:spPr bwMode="auto">
          <a:xfrm>
            <a:off x="74676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89"/>
          <p:cNvCxnSpPr/>
          <p:nvPr/>
        </p:nvCxnSpPr>
        <p:spPr bwMode="auto">
          <a:xfrm>
            <a:off x="7848600" y="3276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96"/>
          <p:cNvCxnSpPr/>
          <p:nvPr/>
        </p:nvCxnSpPr>
        <p:spPr bwMode="auto">
          <a:xfrm>
            <a:off x="4267200" y="40386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97"/>
          <p:cNvCxnSpPr/>
          <p:nvPr/>
        </p:nvCxnSpPr>
        <p:spPr bwMode="auto">
          <a:xfrm flipV="1">
            <a:off x="4648200" y="3886200"/>
            <a:ext cx="2286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98"/>
          <p:cNvCxnSpPr/>
          <p:nvPr/>
        </p:nvCxnSpPr>
        <p:spPr bwMode="auto">
          <a:xfrm>
            <a:off x="4876800" y="40386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99"/>
          <p:cNvCxnSpPr/>
          <p:nvPr/>
        </p:nvCxnSpPr>
        <p:spPr bwMode="auto">
          <a:xfrm>
            <a:off x="5105400" y="4038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100"/>
          <p:cNvCxnSpPr/>
          <p:nvPr/>
        </p:nvCxnSpPr>
        <p:spPr bwMode="auto">
          <a:xfrm>
            <a:off x="51054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hteck 44"/>
          <p:cNvSpPr/>
          <p:nvPr/>
        </p:nvSpPr>
        <p:spPr bwMode="auto">
          <a:xfrm>
            <a:off x="5257800" y="41910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6" name="Gerade Verbindung 102"/>
          <p:cNvCxnSpPr/>
          <p:nvPr/>
        </p:nvCxnSpPr>
        <p:spPr bwMode="auto">
          <a:xfrm>
            <a:off x="54864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103"/>
          <p:cNvCxnSpPr/>
          <p:nvPr/>
        </p:nvCxnSpPr>
        <p:spPr bwMode="auto">
          <a:xfrm>
            <a:off x="6248400" y="4038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104"/>
          <p:cNvCxnSpPr/>
          <p:nvPr/>
        </p:nvCxnSpPr>
        <p:spPr bwMode="auto">
          <a:xfrm>
            <a:off x="62484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105"/>
          <p:cNvCxnSpPr/>
          <p:nvPr/>
        </p:nvCxnSpPr>
        <p:spPr bwMode="auto">
          <a:xfrm>
            <a:off x="66294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106"/>
          <p:cNvCxnSpPr/>
          <p:nvPr/>
        </p:nvCxnSpPr>
        <p:spPr bwMode="auto">
          <a:xfrm>
            <a:off x="7467600" y="4038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107"/>
          <p:cNvCxnSpPr/>
          <p:nvPr/>
        </p:nvCxnSpPr>
        <p:spPr bwMode="auto">
          <a:xfrm>
            <a:off x="74676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108"/>
          <p:cNvCxnSpPr/>
          <p:nvPr/>
        </p:nvCxnSpPr>
        <p:spPr bwMode="auto">
          <a:xfrm>
            <a:off x="7848600" y="4267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hteck 52"/>
          <p:cNvSpPr/>
          <p:nvPr/>
        </p:nvSpPr>
        <p:spPr bwMode="auto">
          <a:xfrm>
            <a:off x="6400800" y="41910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7620000" y="41910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5486400" y="47244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6" name="Gerade Verbindung 113"/>
          <p:cNvCxnSpPr/>
          <p:nvPr/>
        </p:nvCxnSpPr>
        <p:spPr bwMode="auto">
          <a:xfrm>
            <a:off x="5638800" y="5029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14348"/>
          <p:cNvCxnSpPr/>
          <p:nvPr/>
        </p:nvCxnSpPr>
        <p:spPr bwMode="auto">
          <a:xfrm flipH="1">
            <a:off x="54102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116"/>
          <p:cNvCxnSpPr/>
          <p:nvPr/>
        </p:nvCxnSpPr>
        <p:spPr bwMode="auto">
          <a:xfrm>
            <a:off x="67818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Rechteck 58"/>
          <p:cNvSpPr/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0" name="Gerade Verbindung 118"/>
          <p:cNvCxnSpPr/>
          <p:nvPr/>
        </p:nvCxnSpPr>
        <p:spPr bwMode="auto">
          <a:xfrm>
            <a:off x="6781800" y="5029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119"/>
          <p:cNvCxnSpPr/>
          <p:nvPr/>
        </p:nvCxnSpPr>
        <p:spPr bwMode="auto">
          <a:xfrm flipH="1">
            <a:off x="65532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120"/>
          <p:cNvCxnSpPr/>
          <p:nvPr/>
        </p:nvCxnSpPr>
        <p:spPr bwMode="auto">
          <a:xfrm>
            <a:off x="8001000" y="16002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Rechteck 62"/>
          <p:cNvSpPr/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4" name="Gerade Verbindung 122"/>
          <p:cNvCxnSpPr/>
          <p:nvPr/>
        </p:nvCxnSpPr>
        <p:spPr bwMode="auto">
          <a:xfrm>
            <a:off x="8001000" y="5029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123"/>
          <p:cNvCxnSpPr/>
          <p:nvPr/>
        </p:nvCxnSpPr>
        <p:spPr bwMode="auto">
          <a:xfrm flipH="1">
            <a:off x="7772400" y="5257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Ellipse 65"/>
          <p:cNvSpPr/>
          <p:nvPr/>
        </p:nvSpPr>
        <p:spPr bwMode="auto">
          <a:xfrm>
            <a:off x="1066800" y="2438400"/>
            <a:ext cx="1143000" cy="1371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8" name="Gerade Verbindung mit Pfeil 67"/>
          <p:cNvCxnSpPr/>
          <p:nvPr/>
        </p:nvCxnSpPr>
        <p:spPr bwMode="auto">
          <a:xfrm flipV="1">
            <a:off x="1676400" y="3810000"/>
            <a:ext cx="0" cy="1676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feld 68"/>
          <p:cNvSpPr txBox="1"/>
          <p:nvPr/>
        </p:nvSpPr>
        <p:spPr>
          <a:xfrm>
            <a:off x="1667584" y="5257800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Fuse</a:t>
            </a:r>
            <a:endParaRPr lang="en-US" dirty="0"/>
          </a:p>
        </p:txBody>
      </p:sp>
      <p:sp>
        <p:nvSpPr>
          <p:cNvPr id="70" name="Rechteck 69"/>
          <p:cNvSpPr/>
          <p:nvPr/>
        </p:nvSpPr>
        <p:spPr bwMode="auto">
          <a:xfrm>
            <a:off x="6400800" y="32004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" name="Rechteck 70"/>
          <p:cNvSpPr/>
          <p:nvPr/>
        </p:nvSpPr>
        <p:spPr bwMode="auto">
          <a:xfrm>
            <a:off x="7620000" y="32004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5" name="Gerade Verbindung 53"/>
          <p:cNvCxnSpPr/>
          <p:nvPr/>
        </p:nvCxnSpPr>
        <p:spPr bwMode="auto">
          <a:xfrm>
            <a:off x="4191000" y="20574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D9343-E757-473A-B365-895B83CA8D9D}" type="slidenum">
              <a:rPr lang="de-DE" altLang="de-DE" smtClean="0"/>
              <a:pPr>
                <a:defRPr/>
              </a:pPr>
              <a:t>70</a:t>
            </a:fld>
            <a:endParaRPr lang="de-DE" altLang="de-DE"/>
          </a:p>
        </p:txBody>
      </p:sp>
      <p:grpSp>
        <p:nvGrpSpPr>
          <p:cNvPr id="72" name="Gruppieren 71"/>
          <p:cNvGrpSpPr/>
          <p:nvPr/>
        </p:nvGrpSpPr>
        <p:grpSpPr>
          <a:xfrm>
            <a:off x="5029200" y="2057400"/>
            <a:ext cx="152400" cy="228600"/>
            <a:chOff x="5638800" y="2362200"/>
            <a:chExt cx="152400" cy="228600"/>
          </a:xfrm>
        </p:grpSpPr>
        <p:sp>
          <p:nvSpPr>
            <p:cNvPr id="73" name="Gleichschenkliges Dreieck 72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4" name="Gerade Verbindung 62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9"/>
            <p:cNvCxnSpPr>
              <a:stCxn id="73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8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8" name="Gruppieren 77"/>
          <p:cNvGrpSpPr/>
          <p:nvPr/>
        </p:nvGrpSpPr>
        <p:grpSpPr>
          <a:xfrm>
            <a:off x="6172200" y="2057400"/>
            <a:ext cx="152400" cy="228600"/>
            <a:chOff x="5638800" y="2362200"/>
            <a:chExt cx="152400" cy="228600"/>
          </a:xfrm>
        </p:grpSpPr>
        <p:sp>
          <p:nvSpPr>
            <p:cNvPr id="79" name="Gleichschenkliges Dreieck 78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0" name="Gerade Verbindung 90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91"/>
            <p:cNvCxnSpPr>
              <a:stCxn id="79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92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3" name="Gruppieren 82"/>
          <p:cNvGrpSpPr/>
          <p:nvPr/>
        </p:nvGrpSpPr>
        <p:grpSpPr>
          <a:xfrm>
            <a:off x="7391400" y="2057400"/>
            <a:ext cx="152400" cy="228600"/>
            <a:chOff x="5638800" y="2362200"/>
            <a:chExt cx="152400" cy="228600"/>
          </a:xfrm>
        </p:grpSpPr>
        <p:sp>
          <p:nvSpPr>
            <p:cNvPr id="84" name="Gleichschenkliges Dreieck 83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5" name="Gerade Verbindung 95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109"/>
            <p:cNvCxnSpPr>
              <a:stCxn id="84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112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8" name="Gruppieren 87"/>
          <p:cNvGrpSpPr/>
          <p:nvPr/>
        </p:nvGrpSpPr>
        <p:grpSpPr>
          <a:xfrm>
            <a:off x="7391400" y="3048000"/>
            <a:ext cx="152400" cy="228600"/>
            <a:chOff x="5638800" y="2362200"/>
            <a:chExt cx="152400" cy="228600"/>
          </a:xfrm>
        </p:grpSpPr>
        <p:sp>
          <p:nvSpPr>
            <p:cNvPr id="89" name="Gleichschenkliges Dreieck 88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0" name="Gerade Verbindung 12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125"/>
            <p:cNvCxnSpPr>
              <a:stCxn id="89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12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uppieren 92"/>
          <p:cNvGrpSpPr/>
          <p:nvPr/>
        </p:nvGrpSpPr>
        <p:grpSpPr>
          <a:xfrm>
            <a:off x="6172200" y="3048000"/>
            <a:ext cx="152400" cy="228600"/>
            <a:chOff x="5638800" y="2362200"/>
            <a:chExt cx="152400" cy="228600"/>
          </a:xfrm>
        </p:grpSpPr>
        <p:sp>
          <p:nvSpPr>
            <p:cNvPr id="94" name="Gleichschenkliges Dreieck 93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5" name="Gerade Verbindung 12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130"/>
            <p:cNvCxnSpPr>
              <a:stCxn id="94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13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8" name="Gruppieren 97"/>
          <p:cNvGrpSpPr/>
          <p:nvPr/>
        </p:nvGrpSpPr>
        <p:grpSpPr>
          <a:xfrm>
            <a:off x="5029200" y="3048000"/>
            <a:ext cx="152400" cy="228600"/>
            <a:chOff x="5638800" y="2362200"/>
            <a:chExt cx="152400" cy="228600"/>
          </a:xfrm>
        </p:grpSpPr>
        <p:sp>
          <p:nvSpPr>
            <p:cNvPr id="99" name="Gleichschenkliges Dreieck 98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0" name="Gerade Verbindung 13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35"/>
            <p:cNvCxnSpPr>
              <a:stCxn id="99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3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uppieren 102"/>
          <p:cNvGrpSpPr/>
          <p:nvPr/>
        </p:nvGrpSpPr>
        <p:grpSpPr>
          <a:xfrm>
            <a:off x="5029200" y="4038600"/>
            <a:ext cx="152400" cy="228600"/>
            <a:chOff x="5638800" y="2362200"/>
            <a:chExt cx="152400" cy="228600"/>
          </a:xfrm>
        </p:grpSpPr>
        <p:sp>
          <p:nvSpPr>
            <p:cNvPr id="104" name="Gleichschenkliges Dreieck 103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5" name="Gerade Verbindung 13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40"/>
            <p:cNvCxnSpPr>
              <a:stCxn id="104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4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uppieren 107"/>
          <p:cNvGrpSpPr/>
          <p:nvPr/>
        </p:nvGrpSpPr>
        <p:grpSpPr>
          <a:xfrm>
            <a:off x="6172200" y="4038600"/>
            <a:ext cx="152400" cy="228600"/>
            <a:chOff x="5638800" y="2362200"/>
            <a:chExt cx="152400" cy="228600"/>
          </a:xfrm>
        </p:grpSpPr>
        <p:sp>
          <p:nvSpPr>
            <p:cNvPr id="109" name="Gleichschenkliges Dreieck 108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0" name="Gerade Verbindung 14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45"/>
            <p:cNvCxnSpPr>
              <a:stCxn id="109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4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3" name="Gruppieren 112"/>
          <p:cNvGrpSpPr/>
          <p:nvPr/>
        </p:nvGrpSpPr>
        <p:grpSpPr>
          <a:xfrm>
            <a:off x="7391400" y="4038600"/>
            <a:ext cx="152400" cy="228600"/>
            <a:chOff x="5638800" y="2362200"/>
            <a:chExt cx="152400" cy="228600"/>
          </a:xfrm>
        </p:grpSpPr>
        <p:sp>
          <p:nvSpPr>
            <p:cNvPr id="114" name="Gleichschenkliges Dreieck 113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5" name="Gerade Verbindung 14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Gerade Verbindung 150"/>
            <p:cNvCxnSpPr>
              <a:stCxn id="114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5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980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Lesen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2" name="Gerade Verbindung 11"/>
          <p:cNvCxnSpPr/>
          <p:nvPr/>
        </p:nvCxnSpPr>
        <p:spPr bwMode="auto">
          <a:xfrm>
            <a:off x="1371600" y="1981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50"/>
          <p:cNvCxnSpPr/>
          <p:nvPr/>
        </p:nvCxnSpPr>
        <p:spPr bwMode="auto">
          <a:xfrm>
            <a:off x="1600200" y="1981200"/>
            <a:ext cx="3810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24384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54"/>
          <p:cNvCxnSpPr/>
          <p:nvPr/>
        </p:nvCxnSpPr>
        <p:spPr bwMode="auto">
          <a:xfrm>
            <a:off x="1447800" y="2971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55"/>
          <p:cNvCxnSpPr/>
          <p:nvPr/>
        </p:nvCxnSpPr>
        <p:spPr bwMode="auto">
          <a:xfrm>
            <a:off x="1676400" y="29718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1905000" y="2209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>
            <a:off x="2286000" y="2209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68"/>
          <p:cNvCxnSpPr/>
          <p:nvPr/>
        </p:nvCxnSpPr>
        <p:spPr bwMode="auto">
          <a:xfrm>
            <a:off x="19050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Rechteck 69"/>
          <p:cNvSpPr/>
          <p:nvPr/>
        </p:nvSpPr>
        <p:spPr bwMode="auto">
          <a:xfrm>
            <a:off x="2057400" y="31242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1" name="Gerade Verbindung 70"/>
          <p:cNvCxnSpPr/>
          <p:nvPr/>
        </p:nvCxnSpPr>
        <p:spPr bwMode="auto">
          <a:xfrm>
            <a:off x="22860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>
            <a:off x="35814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73"/>
          <p:cNvCxnSpPr/>
          <p:nvPr/>
        </p:nvCxnSpPr>
        <p:spPr bwMode="auto">
          <a:xfrm>
            <a:off x="3048000" y="2209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hteck 74"/>
          <p:cNvSpPr/>
          <p:nvPr/>
        </p:nvSpPr>
        <p:spPr bwMode="auto">
          <a:xfrm>
            <a:off x="3200400" y="21336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6" name="Gerade Verbindung 75"/>
          <p:cNvCxnSpPr/>
          <p:nvPr/>
        </p:nvCxnSpPr>
        <p:spPr bwMode="auto">
          <a:xfrm>
            <a:off x="3429000" y="2209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30480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34290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/>
          <p:nvPr/>
        </p:nvCxnSpPr>
        <p:spPr bwMode="auto">
          <a:xfrm>
            <a:off x="48006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4267200" y="2209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Rechteck 85"/>
          <p:cNvSpPr/>
          <p:nvPr/>
        </p:nvSpPr>
        <p:spPr bwMode="auto">
          <a:xfrm>
            <a:off x="4419600" y="21336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7" name="Gerade Verbindung 86"/>
          <p:cNvCxnSpPr/>
          <p:nvPr/>
        </p:nvCxn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2672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46482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Gerade Verbindung 97"/>
          <p:cNvCxnSpPr/>
          <p:nvPr/>
        </p:nvCxnSpPr>
        <p:spPr bwMode="auto">
          <a:xfrm>
            <a:off x="14478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1676400" y="39624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Gerade Verbindung 100"/>
          <p:cNvCxnSpPr/>
          <p:nvPr/>
        </p:nvCxnSpPr>
        <p:spPr bwMode="auto">
          <a:xfrm>
            <a:off x="1905000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Rechteck 101"/>
          <p:cNvSpPr/>
          <p:nvPr/>
        </p:nvSpPr>
        <p:spPr bwMode="auto">
          <a:xfrm>
            <a:off x="2057400" y="4114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3" name="Gerade Verbindung 102"/>
          <p:cNvCxnSpPr/>
          <p:nvPr/>
        </p:nvCxnSpPr>
        <p:spPr bwMode="auto">
          <a:xfrm>
            <a:off x="2286000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>
            <a:off x="3048000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 Verbindung 105"/>
          <p:cNvCxnSpPr/>
          <p:nvPr/>
        </p:nvCxnSpPr>
        <p:spPr bwMode="auto">
          <a:xfrm>
            <a:off x="3429000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4267200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Gerade Verbindung 108"/>
          <p:cNvCxnSpPr/>
          <p:nvPr/>
        </p:nvCxnSpPr>
        <p:spPr bwMode="auto">
          <a:xfrm>
            <a:off x="4648200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Rechteck 110"/>
          <p:cNvSpPr/>
          <p:nvPr/>
        </p:nvSpPr>
        <p:spPr bwMode="auto">
          <a:xfrm>
            <a:off x="3200400" y="4114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2" name="Rechteck 111"/>
          <p:cNvSpPr/>
          <p:nvPr/>
        </p:nvSpPr>
        <p:spPr bwMode="auto">
          <a:xfrm>
            <a:off x="4419600" y="4114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347" name="Rechteck 14346"/>
          <p:cNvSpPr/>
          <p:nvPr/>
        </p:nvSpPr>
        <p:spPr bwMode="auto">
          <a:xfrm>
            <a:off x="2286000" y="4648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4" name="Gerade Verbindung 113"/>
          <p:cNvCxnSpPr/>
          <p:nvPr/>
        </p:nvCxnSpPr>
        <p:spPr bwMode="auto">
          <a:xfrm>
            <a:off x="2438400" y="495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Gerade Verbindung 14348"/>
          <p:cNvCxnSpPr/>
          <p:nvPr/>
        </p:nvCxnSpPr>
        <p:spPr bwMode="auto">
          <a:xfrm flipH="1">
            <a:off x="2209800" y="5181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>
            <a:off x="35814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Rechteck 117"/>
          <p:cNvSpPr/>
          <p:nvPr/>
        </p:nvSpPr>
        <p:spPr bwMode="auto">
          <a:xfrm>
            <a:off x="3429000" y="4648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9" name="Gerade Verbindung 118"/>
          <p:cNvCxnSpPr/>
          <p:nvPr/>
        </p:nvCxnSpPr>
        <p:spPr bwMode="auto">
          <a:xfrm>
            <a:off x="3581400" y="495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 flipH="1">
            <a:off x="3352800" y="5181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120"/>
          <p:cNvCxnSpPr/>
          <p:nvPr/>
        </p:nvCxnSpPr>
        <p:spPr bwMode="auto">
          <a:xfrm>
            <a:off x="48006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Rechteck 121"/>
          <p:cNvSpPr/>
          <p:nvPr/>
        </p:nvSpPr>
        <p:spPr bwMode="auto">
          <a:xfrm>
            <a:off x="4648200" y="4648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3" name="Gerade Verbindung 122"/>
          <p:cNvCxnSpPr/>
          <p:nvPr/>
        </p:nvCxnSpPr>
        <p:spPr bwMode="auto">
          <a:xfrm>
            <a:off x="4800600" y="495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 flipH="1">
            <a:off x="4572000" y="5181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uppieren 14"/>
          <p:cNvGrpSpPr/>
          <p:nvPr/>
        </p:nvGrpSpPr>
        <p:grpSpPr>
          <a:xfrm>
            <a:off x="1828800" y="1981200"/>
            <a:ext cx="152400" cy="228600"/>
            <a:chOff x="5638800" y="2362200"/>
            <a:chExt cx="152400" cy="228600"/>
          </a:xfrm>
        </p:grpSpPr>
        <p:sp>
          <p:nvSpPr>
            <p:cNvPr id="2" name="Gleichschenkliges Dreieck 1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3" name="Gerade Verbindung 62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rade Verbindung 9"/>
            <p:cNvCxnSpPr>
              <a:stCxn id="2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1" name="Gruppieren 80"/>
          <p:cNvGrpSpPr/>
          <p:nvPr/>
        </p:nvGrpSpPr>
        <p:grpSpPr>
          <a:xfrm>
            <a:off x="2971800" y="1981200"/>
            <a:ext cx="152400" cy="228600"/>
            <a:chOff x="5638800" y="2362200"/>
            <a:chExt cx="152400" cy="228600"/>
          </a:xfrm>
        </p:grpSpPr>
        <p:sp>
          <p:nvSpPr>
            <p:cNvPr id="82" name="Gleichschenkliges Dreieck 81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1" name="Gerade Verbindung 90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>
              <a:stCxn id="82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4" name="Gruppieren 93"/>
          <p:cNvGrpSpPr/>
          <p:nvPr/>
        </p:nvGrpSpPr>
        <p:grpSpPr>
          <a:xfrm>
            <a:off x="4191000" y="1981200"/>
            <a:ext cx="152400" cy="228600"/>
            <a:chOff x="5638800" y="2362200"/>
            <a:chExt cx="152400" cy="228600"/>
          </a:xfrm>
        </p:grpSpPr>
        <p:sp>
          <p:nvSpPr>
            <p:cNvPr id="95" name="Gleichschenkliges Dreieck 94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6" name="Gerade Verbindung 95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>
              <a:stCxn id="95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5" name="Gruppieren 114"/>
          <p:cNvGrpSpPr/>
          <p:nvPr/>
        </p:nvGrpSpPr>
        <p:grpSpPr>
          <a:xfrm>
            <a:off x="4191000" y="2971800"/>
            <a:ext cx="152400" cy="228600"/>
            <a:chOff x="5638800" y="2362200"/>
            <a:chExt cx="152400" cy="228600"/>
          </a:xfrm>
        </p:grpSpPr>
        <p:sp>
          <p:nvSpPr>
            <p:cNvPr id="116" name="Gleichschenkliges Dreieck 115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5" name="Gerade Verbindung 12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>
              <a:stCxn id="116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8" name="Gruppieren 127"/>
          <p:cNvGrpSpPr/>
          <p:nvPr/>
        </p:nvGrpSpPr>
        <p:grpSpPr>
          <a:xfrm>
            <a:off x="2971800" y="2971800"/>
            <a:ext cx="152400" cy="228600"/>
            <a:chOff x="5638800" y="2362200"/>
            <a:chExt cx="152400" cy="228600"/>
          </a:xfrm>
        </p:grpSpPr>
        <p:sp>
          <p:nvSpPr>
            <p:cNvPr id="129" name="Gleichschenkliges Dreieck 128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0" name="Gerade Verbindung 12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30"/>
            <p:cNvCxnSpPr>
              <a:stCxn id="129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" name="Gruppieren 132"/>
          <p:cNvGrpSpPr/>
          <p:nvPr/>
        </p:nvGrpSpPr>
        <p:grpSpPr>
          <a:xfrm>
            <a:off x="1828800" y="2971800"/>
            <a:ext cx="152400" cy="228600"/>
            <a:chOff x="5638800" y="2362200"/>
            <a:chExt cx="152400" cy="228600"/>
          </a:xfrm>
        </p:grpSpPr>
        <p:sp>
          <p:nvSpPr>
            <p:cNvPr id="134" name="Gleichschenkliges Dreieck 133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5" name="Gerade Verbindung 13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>
              <a:stCxn id="134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Gerade Verbindung 13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8" name="Gruppieren 137"/>
          <p:cNvGrpSpPr/>
          <p:nvPr/>
        </p:nvGrpSpPr>
        <p:grpSpPr>
          <a:xfrm>
            <a:off x="1828800" y="3962400"/>
            <a:ext cx="152400" cy="228600"/>
            <a:chOff x="5638800" y="2362200"/>
            <a:chExt cx="152400" cy="228600"/>
          </a:xfrm>
        </p:grpSpPr>
        <p:sp>
          <p:nvSpPr>
            <p:cNvPr id="139" name="Gleichschenkliges Dreieck 138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0" name="Gerade Verbindung 13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Gerade Verbindung 140"/>
            <p:cNvCxnSpPr>
              <a:stCxn id="139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Gerade Verbindung 14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3" name="Gruppieren 142"/>
          <p:cNvGrpSpPr/>
          <p:nvPr/>
        </p:nvGrpSpPr>
        <p:grpSpPr>
          <a:xfrm>
            <a:off x="2971800" y="3962400"/>
            <a:ext cx="152400" cy="228600"/>
            <a:chOff x="5638800" y="2362200"/>
            <a:chExt cx="152400" cy="228600"/>
          </a:xfrm>
        </p:grpSpPr>
        <p:sp>
          <p:nvSpPr>
            <p:cNvPr id="144" name="Gleichschenkliges Dreieck 143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5" name="Gerade Verbindung 14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>
              <a:stCxn id="144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8" name="Gruppieren 147"/>
          <p:cNvGrpSpPr/>
          <p:nvPr/>
        </p:nvGrpSpPr>
        <p:grpSpPr>
          <a:xfrm>
            <a:off x="4191000" y="3962400"/>
            <a:ext cx="152400" cy="228600"/>
            <a:chOff x="5638800" y="2362200"/>
            <a:chExt cx="152400" cy="228600"/>
          </a:xfrm>
        </p:grpSpPr>
        <p:sp>
          <p:nvSpPr>
            <p:cNvPr id="149" name="Gleichschenkliges Dreieck 148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4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>
              <a:stCxn id="149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71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77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Lesen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2" name="Gerade Verbindung 11"/>
          <p:cNvCxnSpPr/>
          <p:nvPr/>
        </p:nvCxnSpPr>
        <p:spPr bwMode="auto">
          <a:xfrm>
            <a:off x="1371600" y="1981200"/>
            <a:ext cx="228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50"/>
          <p:cNvCxnSpPr/>
          <p:nvPr/>
        </p:nvCxnSpPr>
        <p:spPr bwMode="auto">
          <a:xfrm>
            <a:off x="1600200" y="1981200"/>
            <a:ext cx="3810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24384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54"/>
          <p:cNvCxnSpPr/>
          <p:nvPr/>
        </p:nvCxnSpPr>
        <p:spPr bwMode="auto">
          <a:xfrm>
            <a:off x="1447800" y="2971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55"/>
          <p:cNvCxnSpPr/>
          <p:nvPr/>
        </p:nvCxnSpPr>
        <p:spPr bwMode="auto">
          <a:xfrm>
            <a:off x="1676400" y="29718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1905000" y="2209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>
            <a:off x="2286000" y="2209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68"/>
          <p:cNvCxnSpPr/>
          <p:nvPr/>
        </p:nvCxnSpPr>
        <p:spPr bwMode="auto">
          <a:xfrm>
            <a:off x="19050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Rechteck 69"/>
          <p:cNvSpPr/>
          <p:nvPr/>
        </p:nvSpPr>
        <p:spPr bwMode="auto">
          <a:xfrm>
            <a:off x="2057400" y="31242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1" name="Gerade Verbindung 70"/>
          <p:cNvCxnSpPr/>
          <p:nvPr/>
        </p:nvCxnSpPr>
        <p:spPr bwMode="auto">
          <a:xfrm>
            <a:off x="22860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>
            <a:off x="35814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73"/>
          <p:cNvCxnSpPr/>
          <p:nvPr/>
        </p:nvCxnSpPr>
        <p:spPr bwMode="auto">
          <a:xfrm>
            <a:off x="3048000" y="2209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hteck 74"/>
          <p:cNvSpPr/>
          <p:nvPr/>
        </p:nvSpPr>
        <p:spPr bwMode="auto">
          <a:xfrm>
            <a:off x="3200400" y="21336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6" name="Gerade Verbindung 75"/>
          <p:cNvCxnSpPr/>
          <p:nvPr/>
        </p:nvCxnSpPr>
        <p:spPr bwMode="auto">
          <a:xfrm>
            <a:off x="3429000" y="2209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30480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34290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/>
          <p:nvPr/>
        </p:nvCxnSpPr>
        <p:spPr bwMode="auto">
          <a:xfrm>
            <a:off x="48006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4267200" y="2209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Rechteck 85"/>
          <p:cNvSpPr/>
          <p:nvPr/>
        </p:nvSpPr>
        <p:spPr bwMode="auto">
          <a:xfrm>
            <a:off x="4419600" y="21336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7" name="Gerade Verbindung 86"/>
          <p:cNvCxnSpPr/>
          <p:nvPr/>
        </p:nvCxn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2672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46482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Gerade Verbindung 97"/>
          <p:cNvCxnSpPr/>
          <p:nvPr/>
        </p:nvCxnSpPr>
        <p:spPr bwMode="auto">
          <a:xfrm>
            <a:off x="14478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1676400" y="39624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Gerade Verbindung 100"/>
          <p:cNvCxnSpPr/>
          <p:nvPr/>
        </p:nvCxnSpPr>
        <p:spPr bwMode="auto">
          <a:xfrm>
            <a:off x="1905000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Rechteck 101"/>
          <p:cNvSpPr/>
          <p:nvPr/>
        </p:nvSpPr>
        <p:spPr bwMode="auto">
          <a:xfrm>
            <a:off x="2057400" y="4114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3" name="Gerade Verbindung 102"/>
          <p:cNvCxnSpPr/>
          <p:nvPr/>
        </p:nvCxnSpPr>
        <p:spPr bwMode="auto">
          <a:xfrm>
            <a:off x="2286000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>
            <a:off x="3048000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 Verbindung 105"/>
          <p:cNvCxnSpPr/>
          <p:nvPr/>
        </p:nvCxnSpPr>
        <p:spPr bwMode="auto">
          <a:xfrm>
            <a:off x="3429000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4267200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Gerade Verbindung 108"/>
          <p:cNvCxnSpPr/>
          <p:nvPr/>
        </p:nvCxnSpPr>
        <p:spPr bwMode="auto">
          <a:xfrm>
            <a:off x="4648200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Rechteck 110"/>
          <p:cNvSpPr/>
          <p:nvPr/>
        </p:nvSpPr>
        <p:spPr bwMode="auto">
          <a:xfrm>
            <a:off x="3200400" y="4114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2" name="Rechteck 111"/>
          <p:cNvSpPr/>
          <p:nvPr/>
        </p:nvSpPr>
        <p:spPr bwMode="auto">
          <a:xfrm>
            <a:off x="4419600" y="4114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347" name="Rechteck 14346"/>
          <p:cNvSpPr/>
          <p:nvPr/>
        </p:nvSpPr>
        <p:spPr bwMode="auto">
          <a:xfrm>
            <a:off x="2286000" y="4648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4" name="Gerade Verbindung 113"/>
          <p:cNvCxnSpPr/>
          <p:nvPr/>
        </p:nvCxnSpPr>
        <p:spPr bwMode="auto">
          <a:xfrm>
            <a:off x="2438400" y="495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Gerade Verbindung 14348"/>
          <p:cNvCxnSpPr/>
          <p:nvPr/>
        </p:nvCxnSpPr>
        <p:spPr bwMode="auto">
          <a:xfrm flipH="1">
            <a:off x="2209800" y="5181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>
            <a:off x="35814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Rechteck 117"/>
          <p:cNvSpPr/>
          <p:nvPr/>
        </p:nvSpPr>
        <p:spPr bwMode="auto">
          <a:xfrm>
            <a:off x="3429000" y="4648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9" name="Gerade Verbindung 118"/>
          <p:cNvCxnSpPr/>
          <p:nvPr/>
        </p:nvCxnSpPr>
        <p:spPr bwMode="auto">
          <a:xfrm>
            <a:off x="3581400" y="495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 flipH="1">
            <a:off x="3352800" y="5181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120"/>
          <p:cNvCxnSpPr/>
          <p:nvPr/>
        </p:nvCxnSpPr>
        <p:spPr bwMode="auto">
          <a:xfrm>
            <a:off x="48006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Rechteck 121"/>
          <p:cNvSpPr/>
          <p:nvPr/>
        </p:nvSpPr>
        <p:spPr bwMode="auto">
          <a:xfrm>
            <a:off x="4648200" y="4648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3" name="Gerade Verbindung 122"/>
          <p:cNvCxnSpPr/>
          <p:nvPr/>
        </p:nvCxnSpPr>
        <p:spPr bwMode="auto">
          <a:xfrm>
            <a:off x="4800600" y="495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 flipH="1">
            <a:off x="4572000" y="5181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uppieren 14"/>
          <p:cNvGrpSpPr/>
          <p:nvPr/>
        </p:nvGrpSpPr>
        <p:grpSpPr>
          <a:xfrm>
            <a:off x="1828800" y="1981200"/>
            <a:ext cx="152400" cy="228600"/>
            <a:chOff x="5638800" y="2362200"/>
            <a:chExt cx="152400" cy="228600"/>
          </a:xfrm>
        </p:grpSpPr>
        <p:sp>
          <p:nvSpPr>
            <p:cNvPr id="2" name="Gleichschenkliges Dreieck 1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3" name="Gerade Verbindung 62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rade Verbindung 9"/>
            <p:cNvCxnSpPr>
              <a:stCxn id="2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1" name="Gruppieren 80"/>
          <p:cNvGrpSpPr/>
          <p:nvPr/>
        </p:nvGrpSpPr>
        <p:grpSpPr>
          <a:xfrm>
            <a:off x="2971800" y="1981200"/>
            <a:ext cx="152400" cy="228600"/>
            <a:chOff x="5638800" y="2362200"/>
            <a:chExt cx="152400" cy="228600"/>
          </a:xfrm>
        </p:grpSpPr>
        <p:sp>
          <p:nvSpPr>
            <p:cNvPr id="82" name="Gleichschenkliges Dreieck 81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1" name="Gerade Verbindung 90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>
              <a:stCxn id="82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4" name="Gruppieren 93"/>
          <p:cNvGrpSpPr/>
          <p:nvPr/>
        </p:nvGrpSpPr>
        <p:grpSpPr>
          <a:xfrm>
            <a:off x="4191000" y="1981200"/>
            <a:ext cx="152400" cy="228600"/>
            <a:chOff x="5638800" y="2362200"/>
            <a:chExt cx="152400" cy="228600"/>
          </a:xfrm>
        </p:grpSpPr>
        <p:sp>
          <p:nvSpPr>
            <p:cNvPr id="95" name="Gleichschenkliges Dreieck 94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6" name="Gerade Verbindung 95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>
              <a:stCxn id="95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5" name="Gruppieren 114"/>
          <p:cNvGrpSpPr/>
          <p:nvPr/>
        </p:nvGrpSpPr>
        <p:grpSpPr>
          <a:xfrm>
            <a:off x="4191000" y="2971800"/>
            <a:ext cx="152400" cy="228600"/>
            <a:chOff x="5638800" y="2362200"/>
            <a:chExt cx="152400" cy="228600"/>
          </a:xfrm>
        </p:grpSpPr>
        <p:sp>
          <p:nvSpPr>
            <p:cNvPr id="116" name="Gleichschenkliges Dreieck 115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5" name="Gerade Verbindung 12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>
              <a:stCxn id="116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8" name="Gruppieren 127"/>
          <p:cNvGrpSpPr/>
          <p:nvPr/>
        </p:nvGrpSpPr>
        <p:grpSpPr>
          <a:xfrm>
            <a:off x="2971800" y="2971800"/>
            <a:ext cx="152400" cy="228600"/>
            <a:chOff x="5638800" y="2362200"/>
            <a:chExt cx="152400" cy="228600"/>
          </a:xfrm>
        </p:grpSpPr>
        <p:sp>
          <p:nvSpPr>
            <p:cNvPr id="129" name="Gleichschenkliges Dreieck 128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0" name="Gerade Verbindung 12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30"/>
            <p:cNvCxnSpPr>
              <a:stCxn id="129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" name="Gruppieren 132"/>
          <p:cNvGrpSpPr/>
          <p:nvPr/>
        </p:nvGrpSpPr>
        <p:grpSpPr>
          <a:xfrm>
            <a:off x="1828800" y="2971800"/>
            <a:ext cx="152400" cy="228600"/>
            <a:chOff x="5638800" y="2362200"/>
            <a:chExt cx="152400" cy="228600"/>
          </a:xfrm>
        </p:grpSpPr>
        <p:sp>
          <p:nvSpPr>
            <p:cNvPr id="134" name="Gleichschenkliges Dreieck 133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5" name="Gerade Verbindung 13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>
              <a:stCxn id="134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Gerade Verbindung 13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8" name="Gruppieren 137"/>
          <p:cNvGrpSpPr/>
          <p:nvPr/>
        </p:nvGrpSpPr>
        <p:grpSpPr>
          <a:xfrm>
            <a:off x="1828800" y="3962400"/>
            <a:ext cx="152400" cy="228600"/>
            <a:chOff x="5638800" y="2362200"/>
            <a:chExt cx="152400" cy="228600"/>
          </a:xfrm>
        </p:grpSpPr>
        <p:sp>
          <p:nvSpPr>
            <p:cNvPr id="139" name="Gleichschenkliges Dreieck 138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0" name="Gerade Verbindung 13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Gerade Verbindung 140"/>
            <p:cNvCxnSpPr>
              <a:stCxn id="139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Gerade Verbindung 14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3" name="Gruppieren 142"/>
          <p:cNvGrpSpPr/>
          <p:nvPr/>
        </p:nvGrpSpPr>
        <p:grpSpPr>
          <a:xfrm>
            <a:off x="2971800" y="3962400"/>
            <a:ext cx="152400" cy="228600"/>
            <a:chOff x="5638800" y="2362200"/>
            <a:chExt cx="152400" cy="228600"/>
          </a:xfrm>
        </p:grpSpPr>
        <p:sp>
          <p:nvSpPr>
            <p:cNvPr id="144" name="Gleichschenkliges Dreieck 143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5" name="Gerade Verbindung 14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>
              <a:stCxn id="144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8" name="Gruppieren 147"/>
          <p:cNvGrpSpPr/>
          <p:nvPr/>
        </p:nvGrpSpPr>
        <p:grpSpPr>
          <a:xfrm>
            <a:off x="4191000" y="3962400"/>
            <a:ext cx="152400" cy="228600"/>
            <a:chOff x="5638800" y="2362200"/>
            <a:chExt cx="152400" cy="228600"/>
          </a:xfrm>
        </p:grpSpPr>
        <p:sp>
          <p:nvSpPr>
            <p:cNvPr id="149" name="Gleichschenkliges Dreieck 148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4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>
              <a:stCxn id="149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72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970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Lesen</a:t>
            </a:r>
            <a:endParaRPr lang="en-US" dirty="0"/>
          </a:p>
        </p:txBody>
      </p:sp>
      <p:cxnSp>
        <p:nvCxnSpPr>
          <p:cNvPr id="12" name="Gerade Verbindung 11"/>
          <p:cNvCxnSpPr/>
          <p:nvPr/>
        </p:nvCxnSpPr>
        <p:spPr bwMode="auto">
          <a:xfrm>
            <a:off x="1371600" y="1981200"/>
            <a:ext cx="228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50"/>
          <p:cNvCxnSpPr/>
          <p:nvPr/>
        </p:nvCxnSpPr>
        <p:spPr bwMode="auto">
          <a:xfrm>
            <a:off x="1600200" y="1981200"/>
            <a:ext cx="3810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24384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54"/>
          <p:cNvCxnSpPr/>
          <p:nvPr/>
        </p:nvCxnSpPr>
        <p:spPr bwMode="auto">
          <a:xfrm>
            <a:off x="1447800" y="2971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55"/>
          <p:cNvCxnSpPr/>
          <p:nvPr/>
        </p:nvCxnSpPr>
        <p:spPr bwMode="auto">
          <a:xfrm>
            <a:off x="1676400" y="29718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1905000" y="2209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>
            <a:off x="2286000" y="2209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68"/>
          <p:cNvCxnSpPr/>
          <p:nvPr/>
        </p:nvCxnSpPr>
        <p:spPr bwMode="auto">
          <a:xfrm>
            <a:off x="19050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Rechteck 69"/>
          <p:cNvSpPr/>
          <p:nvPr/>
        </p:nvSpPr>
        <p:spPr bwMode="auto">
          <a:xfrm>
            <a:off x="2057400" y="31242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1" name="Gerade Verbindung 70"/>
          <p:cNvCxnSpPr/>
          <p:nvPr/>
        </p:nvCxnSpPr>
        <p:spPr bwMode="auto">
          <a:xfrm>
            <a:off x="22860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>
            <a:off x="35814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73"/>
          <p:cNvCxnSpPr/>
          <p:nvPr/>
        </p:nvCxnSpPr>
        <p:spPr bwMode="auto">
          <a:xfrm>
            <a:off x="3048000" y="2209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hteck 74"/>
          <p:cNvSpPr/>
          <p:nvPr/>
        </p:nvSpPr>
        <p:spPr bwMode="auto">
          <a:xfrm>
            <a:off x="3200400" y="21336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6" name="Gerade Verbindung 75"/>
          <p:cNvCxnSpPr/>
          <p:nvPr/>
        </p:nvCxnSpPr>
        <p:spPr bwMode="auto">
          <a:xfrm>
            <a:off x="3429000" y="2209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30480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34290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/>
          <p:nvPr/>
        </p:nvCxnSpPr>
        <p:spPr bwMode="auto">
          <a:xfrm>
            <a:off x="48006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4267200" y="2209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Rechteck 85"/>
          <p:cNvSpPr/>
          <p:nvPr/>
        </p:nvSpPr>
        <p:spPr bwMode="auto">
          <a:xfrm>
            <a:off x="4419600" y="21336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7" name="Gerade Verbindung 86"/>
          <p:cNvCxnSpPr/>
          <p:nvPr/>
        </p:nvCxn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2672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46482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Gerade Verbindung 97"/>
          <p:cNvCxnSpPr/>
          <p:nvPr/>
        </p:nvCxnSpPr>
        <p:spPr bwMode="auto">
          <a:xfrm>
            <a:off x="14478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1676400" y="39624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Gerade Verbindung 100"/>
          <p:cNvCxnSpPr/>
          <p:nvPr/>
        </p:nvCxnSpPr>
        <p:spPr bwMode="auto">
          <a:xfrm>
            <a:off x="1905000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Rechteck 101"/>
          <p:cNvSpPr/>
          <p:nvPr/>
        </p:nvSpPr>
        <p:spPr bwMode="auto">
          <a:xfrm>
            <a:off x="2057400" y="4114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3" name="Gerade Verbindung 102"/>
          <p:cNvCxnSpPr/>
          <p:nvPr/>
        </p:nvCxnSpPr>
        <p:spPr bwMode="auto">
          <a:xfrm>
            <a:off x="2286000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>
            <a:off x="3048000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 Verbindung 105"/>
          <p:cNvCxnSpPr/>
          <p:nvPr/>
        </p:nvCxnSpPr>
        <p:spPr bwMode="auto">
          <a:xfrm>
            <a:off x="3429000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4267200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Gerade Verbindung 108"/>
          <p:cNvCxnSpPr/>
          <p:nvPr/>
        </p:nvCxnSpPr>
        <p:spPr bwMode="auto">
          <a:xfrm>
            <a:off x="4648200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Rechteck 110"/>
          <p:cNvSpPr/>
          <p:nvPr/>
        </p:nvSpPr>
        <p:spPr bwMode="auto">
          <a:xfrm>
            <a:off x="3200400" y="4114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2" name="Rechteck 111"/>
          <p:cNvSpPr/>
          <p:nvPr/>
        </p:nvSpPr>
        <p:spPr bwMode="auto">
          <a:xfrm>
            <a:off x="4419600" y="4114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347" name="Rechteck 14346"/>
          <p:cNvSpPr/>
          <p:nvPr/>
        </p:nvSpPr>
        <p:spPr bwMode="auto">
          <a:xfrm>
            <a:off x="2286000" y="4648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4" name="Gerade Verbindung 113"/>
          <p:cNvCxnSpPr/>
          <p:nvPr/>
        </p:nvCxnSpPr>
        <p:spPr bwMode="auto">
          <a:xfrm>
            <a:off x="2438400" y="495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Gerade Verbindung 14348"/>
          <p:cNvCxnSpPr/>
          <p:nvPr/>
        </p:nvCxnSpPr>
        <p:spPr bwMode="auto">
          <a:xfrm flipH="1">
            <a:off x="2209800" y="5181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>
            <a:off x="3581400" y="1524000"/>
            <a:ext cx="0" cy="3124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Rechteck 117"/>
          <p:cNvSpPr/>
          <p:nvPr/>
        </p:nvSpPr>
        <p:spPr bwMode="auto">
          <a:xfrm>
            <a:off x="3429000" y="4648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9" name="Gerade Verbindung 118"/>
          <p:cNvCxnSpPr/>
          <p:nvPr/>
        </p:nvCxnSpPr>
        <p:spPr bwMode="auto">
          <a:xfrm>
            <a:off x="3581400" y="495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 flipH="1">
            <a:off x="3352800" y="5181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120"/>
          <p:cNvCxnSpPr/>
          <p:nvPr/>
        </p:nvCxnSpPr>
        <p:spPr bwMode="auto">
          <a:xfrm>
            <a:off x="4800600" y="1524000"/>
            <a:ext cx="0" cy="3124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Rechteck 121"/>
          <p:cNvSpPr/>
          <p:nvPr/>
        </p:nvSpPr>
        <p:spPr bwMode="auto">
          <a:xfrm>
            <a:off x="4648200" y="4648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3" name="Gerade Verbindung 122"/>
          <p:cNvCxnSpPr/>
          <p:nvPr/>
        </p:nvCxnSpPr>
        <p:spPr bwMode="auto">
          <a:xfrm>
            <a:off x="4800600" y="495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 flipH="1">
            <a:off x="4572000" y="5181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uppieren 14"/>
          <p:cNvGrpSpPr/>
          <p:nvPr/>
        </p:nvGrpSpPr>
        <p:grpSpPr>
          <a:xfrm>
            <a:off x="1828800" y="1981200"/>
            <a:ext cx="152400" cy="228600"/>
            <a:chOff x="5638800" y="2362200"/>
            <a:chExt cx="152400" cy="228600"/>
          </a:xfrm>
        </p:grpSpPr>
        <p:sp>
          <p:nvSpPr>
            <p:cNvPr id="2" name="Gleichschenkliges Dreieck 1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3" name="Gerade Verbindung 62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rade Verbindung 9"/>
            <p:cNvCxnSpPr>
              <a:stCxn id="2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1" name="Gruppieren 80"/>
          <p:cNvGrpSpPr/>
          <p:nvPr/>
        </p:nvGrpSpPr>
        <p:grpSpPr>
          <a:xfrm>
            <a:off x="2971800" y="1981200"/>
            <a:ext cx="152400" cy="228600"/>
            <a:chOff x="5638800" y="2362200"/>
            <a:chExt cx="152400" cy="228600"/>
          </a:xfrm>
        </p:grpSpPr>
        <p:sp>
          <p:nvSpPr>
            <p:cNvPr id="82" name="Gleichschenkliges Dreieck 81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1" name="Gerade Verbindung 90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>
              <a:stCxn id="82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4" name="Gruppieren 93"/>
          <p:cNvGrpSpPr/>
          <p:nvPr/>
        </p:nvGrpSpPr>
        <p:grpSpPr>
          <a:xfrm>
            <a:off x="4191000" y="1981200"/>
            <a:ext cx="152400" cy="228600"/>
            <a:chOff x="5638800" y="2362200"/>
            <a:chExt cx="152400" cy="228600"/>
          </a:xfrm>
        </p:grpSpPr>
        <p:sp>
          <p:nvSpPr>
            <p:cNvPr id="95" name="Gleichschenkliges Dreieck 94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6" name="Gerade Verbindung 95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>
              <a:stCxn id="95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5" name="Gruppieren 114"/>
          <p:cNvGrpSpPr/>
          <p:nvPr/>
        </p:nvGrpSpPr>
        <p:grpSpPr>
          <a:xfrm>
            <a:off x="4191000" y="2971800"/>
            <a:ext cx="152400" cy="228600"/>
            <a:chOff x="5638800" y="2362200"/>
            <a:chExt cx="152400" cy="228600"/>
          </a:xfrm>
        </p:grpSpPr>
        <p:sp>
          <p:nvSpPr>
            <p:cNvPr id="116" name="Gleichschenkliges Dreieck 115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5" name="Gerade Verbindung 12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>
              <a:stCxn id="116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8" name="Gruppieren 127"/>
          <p:cNvGrpSpPr/>
          <p:nvPr/>
        </p:nvGrpSpPr>
        <p:grpSpPr>
          <a:xfrm>
            <a:off x="2971800" y="2971800"/>
            <a:ext cx="152400" cy="228600"/>
            <a:chOff x="5638800" y="2362200"/>
            <a:chExt cx="152400" cy="228600"/>
          </a:xfrm>
        </p:grpSpPr>
        <p:sp>
          <p:nvSpPr>
            <p:cNvPr id="129" name="Gleichschenkliges Dreieck 128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0" name="Gerade Verbindung 12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30"/>
            <p:cNvCxnSpPr>
              <a:stCxn id="129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" name="Gruppieren 132"/>
          <p:cNvGrpSpPr/>
          <p:nvPr/>
        </p:nvGrpSpPr>
        <p:grpSpPr>
          <a:xfrm>
            <a:off x="1828800" y="2971800"/>
            <a:ext cx="152400" cy="228600"/>
            <a:chOff x="5638800" y="2362200"/>
            <a:chExt cx="152400" cy="228600"/>
          </a:xfrm>
        </p:grpSpPr>
        <p:sp>
          <p:nvSpPr>
            <p:cNvPr id="134" name="Gleichschenkliges Dreieck 133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5" name="Gerade Verbindung 13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>
              <a:stCxn id="134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Gerade Verbindung 13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8" name="Gruppieren 137"/>
          <p:cNvGrpSpPr/>
          <p:nvPr/>
        </p:nvGrpSpPr>
        <p:grpSpPr>
          <a:xfrm>
            <a:off x="1828800" y="3962400"/>
            <a:ext cx="152400" cy="228600"/>
            <a:chOff x="5638800" y="2362200"/>
            <a:chExt cx="152400" cy="228600"/>
          </a:xfrm>
        </p:grpSpPr>
        <p:sp>
          <p:nvSpPr>
            <p:cNvPr id="139" name="Gleichschenkliges Dreieck 138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0" name="Gerade Verbindung 13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Gerade Verbindung 140"/>
            <p:cNvCxnSpPr>
              <a:stCxn id="139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Gerade Verbindung 14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3" name="Gruppieren 142"/>
          <p:cNvGrpSpPr/>
          <p:nvPr/>
        </p:nvGrpSpPr>
        <p:grpSpPr>
          <a:xfrm>
            <a:off x="2971800" y="3962400"/>
            <a:ext cx="152400" cy="228600"/>
            <a:chOff x="5638800" y="2362200"/>
            <a:chExt cx="152400" cy="228600"/>
          </a:xfrm>
        </p:grpSpPr>
        <p:sp>
          <p:nvSpPr>
            <p:cNvPr id="144" name="Gleichschenkliges Dreieck 143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5" name="Gerade Verbindung 14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>
              <a:stCxn id="144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8" name="Gruppieren 147"/>
          <p:cNvGrpSpPr/>
          <p:nvPr/>
        </p:nvGrpSpPr>
        <p:grpSpPr>
          <a:xfrm>
            <a:off x="4191000" y="3962400"/>
            <a:ext cx="152400" cy="228600"/>
            <a:chOff x="5638800" y="2362200"/>
            <a:chExt cx="152400" cy="228600"/>
          </a:xfrm>
        </p:grpSpPr>
        <p:sp>
          <p:nvSpPr>
            <p:cNvPr id="149" name="Gleichschenkliges Dreieck 148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4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>
              <a:stCxn id="149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73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27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Lesen</a:t>
            </a:r>
            <a:endParaRPr lang="en-US" dirty="0"/>
          </a:p>
        </p:txBody>
      </p:sp>
      <p:cxnSp>
        <p:nvCxnSpPr>
          <p:cNvPr id="12" name="Gerade Verbindung 11"/>
          <p:cNvCxnSpPr/>
          <p:nvPr/>
        </p:nvCxnSpPr>
        <p:spPr bwMode="auto">
          <a:xfrm>
            <a:off x="1371600" y="1981200"/>
            <a:ext cx="228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50"/>
          <p:cNvCxnSpPr/>
          <p:nvPr/>
        </p:nvCxnSpPr>
        <p:spPr bwMode="auto">
          <a:xfrm>
            <a:off x="1600200" y="1981200"/>
            <a:ext cx="3810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24384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54"/>
          <p:cNvCxnSpPr/>
          <p:nvPr/>
        </p:nvCxnSpPr>
        <p:spPr bwMode="auto">
          <a:xfrm>
            <a:off x="1447800" y="2971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55"/>
          <p:cNvCxnSpPr/>
          <p:nvPr/>
        </p:nvCxnSpPr>
        <p:spPr bwMode="auto">
          <a:xfrm>
            <a:off x="1676400" y="29718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1905000" y="2209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>
            <a:off x="2286000" y="2209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68"/>
          <p:cNvCxnSpPr/>
          <p:nvPr/>
        </p:nvCxnSpPr>
        <p:spPr bwMode="auto">
          <a:xfrm>
            <a:off x="19050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Rechteck 69"/>
          <p:cNvSpPr/>
          <p:nvPr/>
        </p:nvSpPr>
        <p:spPr bwMode="auto">
          <a:xfrm>
            <a:off x="2057400" y="31242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1" name="Gerade Verbindung 70"/>
          <p:cNvCxnSpPr/>
          <p:nvPr/>
        </p:nvCxnSpPr>
        <p:spPr bwMode="auto">
          <a:xfrm>
            <a:off x="22860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>
            <a:off x="35814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73"/>
          <p:cNvCxnSpPr/>
          <p:nvPr/>
        </p:nvCxnSpPr>
        <p:spPr bwMode="auto">
          <a:xfrm>
            <a:off x="3048000" y="2209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hteck 74"/>
          <p:cNvSpPr/>
          <p:nvPr/>
        </p:nvSpPr>
        <p:spPr bwMode="auto">
          <a:xfrm>
            <a:off x="3200400" y="21336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6" name="Gerade Verbindung 75"/>
          <p:cNvCxnSpPr/>
          <p:nvPr/>
        </p:nvCxnSpPr>
        <p:spPr bwMode="auto">
          <a:xfrm>
            <a:off x="3429000" y="2209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30480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34290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/>
          <p:nvPr/>
        </p:nvCxnSpPr>
        <p:spPr bwMode="auto">
          <a:xfrm>
            <a:off x="48006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4267200" y="2209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Rechteck 85"/>
          <p:cNvSpPr/>
          <p:nvPr/>
        </p:nvSpPr>
        <p:spPr bwMode="auto">
          <a:xfrm>
            <a:off x="4419600" y="21336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7" name="Gerade Verbindung 86"/>
          <p:cNvCxnSpPr/>
          <p:nvPr/>
        </p:nvCxn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2672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46482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Gerade Verbindung 97"/>
          <p:cNvCxnSpPr/>
          <p:nvPr/>
        </p:nvCxnSpPr>
        <p:spPr bwMode="auto">
          <a:xfrm>
            <a:off x="14478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1676400" y="39624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Gerade Verbindung 100"/>
          <p:cNvCxnSpPr/>
          <p:nvPr/>
        </p:nvCxnSpPr>
        <p:spPr bwMode="auto">
          <a:xfrm>
            <a:off x="1905000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Rechteck 101"/>
          <p:cNvSpPr/>
          <p:nvPr/>
        </p:nvSpPr>
        <p:spPr bwMode="auto">
          <a:xfrm>
            <a:off x="2057400" y="4114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3" name="Gerade Verbindung 102"/>
          <p:cNvCxnSpPr/>
          <p:nvPr/>
        </p:nvCxnSpPr>
        <p:spPr bwMode="auto">
          <a:xfrm>
            <a:off x="2286000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>
            <a:off x="3048000" y="41910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 Verbindung 105"/>
          <p:cNvCxnSpPr/>
          <p:nvPr/>
        </p:nvCxnSpPr>
        <p:spPr bwMode="auto">
          <a:xfrm>
            <a:off x="3429000" y="41910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4267200" y="41910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Gerade Verbindung 108"/>
          <p:cNvCxnSpPr/>
          <p:nvPr/>
        </p:nvCxnSpPr>
        <p:spPr bwMode="auto">
          <a:xfrm>
            <a:off x="4648200" y="41910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Rechteck 110"/>
          <p:cNvSpPr/>
          <p:nvPr/>
        </p:nvSpPr>
        <p:spPr bwMode="auto">
          <a:xfrm>
            <a:off x="3200400" y="4114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2" name="Rechteck 111"/>
          <p:cNvSpPr/>
          <p:nvPr/>
        </p:nvSpPr>
        <p:spPr bwMode="auto">
          <a:xfrm>
            <a:off x="4419600" y="4114800"/>
            <a:ext cx="228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347" name="Rechteck 14346"/>
          <p:cNvSpPr/>
          <p:nvPr/>
        </p:nvSpPr>
        <p:spPr bwMode="auto">
          <a:xfrm>
            <a:off x="2286000" y="4648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4" name="Gerade Verbindung 113"/>
          <p:cNvCxnSpPr/>
          <p:nvPr/>
        </p:nvCxnSpPr>
        <p:spPr bwMode="auto">
          <a:xfrm>
            <a:off x="2438400" y="495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Gerade Verbindung 14348"/>
          <p:cNvCxnSpPr/>
          <p:nvPr/>
        </p:nvCxnSpPr>
        <p:spPr bwMode="auto">
          <a:xfrm flipH="1">
            <a:off x="2209800" y="5181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>
            <a:off x="3581400" y="1524000"/>
            <a:ext cx="0" cy="3124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Rechteck 117"/>
          <p:cNvSpPr/>
          <p:nvPr/>
        </p:nvSpPr>
        <p:spPr bwMode="auto">
          <a:xfrm>
            <a:off x="3429000" y="4648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9" name="Gerade Verbindung 118"/>
          <p:cNvCxnSpPr/>
          <p:nvPr/>
        </p:nvCxnSpPr>
        <p:spPr bwMode="auto">
          <a:xfrm>
            <a:off x="3581400" y="495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 flipH="1">
            <a:off x="3352800" y="5181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120"/>
          <p:cNvCxnSpPr/>
          <p:nvPr/>
        </p:nvCxnSpPr>
        <p:spPr bwMode="auto">
          <a:xfrm>
            <a:off x="4800600" y="1524000"/>
            <a:ext cx="0" cy="3124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Rechteck 121"/>
          <p:cNvSpPr/>
          <p:nvPr/>
        </p:nvSpPr>
        <p:spPr bwMode="auto">
          <a:xfrm>
            <a:off x="4648200" y="4648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3" name="Gerade Verbindung 122"/>
          <p:cNvCxnSpPr/>
          <p:nvPr/>
        </p:nvCxnSpPr>
        <p:spPr bwMode="auto">
          <a:xfrm>
            <a:off x="4800600" y="495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 flipH="1">
            <a:off x="4572000" y="5181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uppieren 14"/>
          <p:cNvGrpSpPr/>
          <p:nvPr/>
        </p:nvGrpSpPr>
        <p:grpSpPr>
          <a:xfrm>
            <a:off x="1828800" y="1981200"/>
            <a:ext cx="152400" cy="228600"/>
            <a:chOff x="5638800" y="2362200"/>
            <a:chExt cx="152400" cy="228600"/>
          </a:xfrm>
        </p:grpSpPr>
        <p:sp>
          <p:nvSpPr>
            <p:cNvPr id="2" name="Gleichschenkliges Dreieck 1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3" name="Gerade Verbindung 62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rade Verbindung 9"/>
            <p:cNvCxnSpPr>
              <a:stCxn id="2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1" name="Gruppieren 80"/>
          <p:cNvGrpSpPr/>
          <p:nvPr/>
        </p:nvGrpSpPr>
        <p:grpSpPr>
          <a:xfrm>
            <a:off x="2971800" y="1981200"/>
            <a:ext cx="152400" cy="228600"/>
            <a:chOff x="5638800" y="2362200"/>
            <a:chExt cx="152400" cy="228600"/>
          </a:xfrm>
        </p:grpSpPr>
        <p:sp>
          <p:nvSpPr>
            <p:cNvPr id="82" name="Gleichschenkliges Dreieck 81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1" name="Gerade Verbindung 90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>
              <a:stCxn id="82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4" name="Gruppieren 93"/>
          <p:cNvGrpSpPr/>
          <p:nvPr/>
        </p:nvGrpSpPr>
        <p:grpSpPr>
          <a:xfrm>
            <a:off x="4191000" y="1981200"/>
            <a:ext cx="152400" cy="228600"/>
            <a:chOff x="5638800" y="2362200"/>
            <a:chExt cx="152400" cy="228600"/>
          </a:xfrm>
        </p:grpSpPr>
        <p:sp>
          <p:nvSpPr>
            <p:cNvPr id="95" name="Gleichschenkliges Dreieck 94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6" name="Gerade Verbindung 95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>
              <a:stCxn id="95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5" name="Gruppieren 114"/>
          <p:cNvGrpSpPr/>
          <p:nvPr/>
        </p:nvGrpSpPr>
        <p:grpSpPr>
          <a:xfrm>
            <a:off x="4191000" y="2971800"/>
            <a:ext cx="152400" cy="228600"/>
            <a:chOff x="5638800" y="2362200"/>
            <a:chExt cx="152400" cy="228600"/>
          </a:xfrm>
        </p:grpSpPr>
        <p:sp>
          <p:nvSpPr>
            <p:cNvPr id="116" name="Gleichschenkliges Dreieck 115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5" name="Gerade Verbindung 12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>
              <a:stCxn id="116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8" name="Gruppieren 127"/>
          <p:cNvGrpSpPr/>
          <p:nvPr/>
        </p:nvGrpSpPr>
        <p:grpSpPr>
          <a:xfrm>
            <a:off x="2971800" y="2971800"/>
            <a:ext cx="152400" cy="228600"/>
            <a:chOff x="5638800" y="2362200"/>
            <a:chExt cx="152400" cy="228600"/>
          </a:xfrm>
        </p:grpSpPr>
        <p:sp>
          <p:nvSpPr>
            <p:cNvPr id="129" name="Gleichschenkliges Dreieck 128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0" name="Gerade Verbindung 12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30"/>
            <p:cNvCxnSpPr>
              <a:stCxn id="129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" name="Gruppieren 132"/>
          <p:cNvGrpSpPr/>
          <p:nvPr/>
        </p:nvGrpSpPr>
        <p:grpSpPr>
          <a:xfrm>
            <a:off x="1828800" y="2971800"/>
            <a:ext cx="152400" cy="228600"/>
            <a:chOff x="5638800" y="2362200"/>
            <a:chExt cx="152400" cy="228600"/>
          </a:xfrm>
        </p:grpSpPr>
        <p:sp>
          <p:nvSpPr>
            <p:cNvPr id="134" name="Gleichschenkliges Dreieck 133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5" name="Gerade Verbindung 13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>
              <a:stCxn id="134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Gerade Verbindung 13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8" name="Gruppieren 137"/>
          <p:cNvGrpSpPr/>
          <p:nvPr/>
        </p:nvGrpSpPr>
        <p:grpSpPr>
          <a:xfrm>
            <a:off x="1828800" y="3962400"/>
            <a:ext cx="152400" cy="228600"/>
            <a:chOff x="5638800" y="2362200"/>
            <a:chExt cx="152400" cy="228600"/>
          </a:xfrm>
        </p:grpSpPr>
        <p:sp>
          <p:nvSpPr>
            <p:cNvPr id="139" name="Gleichschenkliges Dreieck 138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0" name="Gerade Verbindung 13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Gerade Verbindung 140"/>
            <p:cNvCxnSpPr>
              <a:stCxn id="139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Gerade Verbindung 14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3" name="Gruppieren 142"/>
          <p:cNvGrpSpPr/>
          <p:nvPr/>
        </p:nvGrpSpPr>
        <p:grpSpPr>
          <a:xfrm>
            <a:off x="2971800" y="3962400"/>
            <a:ext cx="152400" cy="228600"/>
            <a:chOff x="5638800" y="2362200"/>
            <a:chExt cx="152400" cy="228600"/>
          </a:xfrm>
        </p:grpSpPr>
        <p:sp>
          <p:nvSpPr>
            <p:cNvPr id="144" name="Gleichschenkliges Dreieck 143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5" name="Gerade Verbindung 144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>
              <a:stCxn id="144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8" name="Gruppieren 147"/>
          <p:cNvGrpSpPr/>
          <p:nvPr/>
        </p:nvGrpSpPr>
        <p:grpSpPr>
          <a:xfrm>
            <a:off x="4191000" y="3962400"/>
            <a:ext cx="152400" cy="228600"/>
            <a:chOff x="5638800" y="2362200"/>
            <a:chExt cx="152400" cy="228600"/>
          </a:xfrm>
        </p:grpSpPr>
        <p:sp>
          <p:nvSpPr>
            <p:cNvPr id="149" name="Gleichschenkliges Dreieck 148"/>
            <p:cNvSpPr/>
            <p:nvPr/>
          </p:nvSpPr>
          <p:spPr bwMode="auto">
            <a:xfrm flipV="1">
              <a:off x="5638800" y="2438400"/>
              <a:ext cx="152400" cy="762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0" name="Gerade Verbindung 149"/>
            <p:cNvCxnSpPr/>
            <p:nvPr/>
          </p:nvCxnSpPr>
          <p:spPr bwMode="auto">
            <a:xfrm>
              <a:off x="5638800" y="2514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>
              <a:stCxn id="149" idx="0"/>
            </p:cNvCxnSpPr>
            <p:nvPr/>
          </p:nvCxnSpPr>
          <p:spPr bwMode="auto">
            <a:xfrm>
              <a:off x="5715000" y="2514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5715000" y="2362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74</a:t>
            </a:fld>
            <a:endParaRPr lang="de-DE" altLang="de-DE"/>
          </a:p>
        </p:txBody>
      </p:sp>
      <p:sp>
        <p:nvSpPr>
          <p:cNvPr id="5" name="Textfeld 4"/>
          <p:cNvSpPr txBox="1"/>
          <p:nvPr/>
        </p:nvSpPr>
        <p:spPr>
          <a:xfrm>
            <a:off x="2438400" y="4343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97" name="Textfeld 96"/>
          <p:cNvSpPr txBox="1"/>
          <p:nvPr/>
        </p:nvSpPr>
        <p:spPr>
          <a:xfrm>
            <a:off x="3581400" y="4343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00" name="Textfeld 99"/>
          <p:cNvSpPr txBox="1"/>
          <p:nvPr/>
        </p:nvSpPr>
        <p:spPr>
          <a:xfrm>
            <a:off x="4800600" y="4343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133600" y="13716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b0</a:t>
            </a:r>
            <a:endParaRPr lang="de-DE" dirty="0"/>
          </a:p>
        </p:txBody>
      </p:sp>
      <p:sp>
        <p:nvSpPr>
          <p:cNvPr id="104" name="Textfeld 103"/>
          <p:cNvSpPr txBox="1"/>
          <p:nvPr/>
        </p:nvSpPr>
        <p:spPr>
          <a:xfrm>
            <a:off x="3276600" y="13716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b1</a:t>
            </a:r>
            <a:endParaRPr lang="de-DE" dirty="0"/>
          </a:p>
        </p:txBody>
      </p:sp>
      <p:sp>
        <p:nvSpPr>
          <p:cNvPr id="107" name="Textfeld 106"/>
          <p:cNvSpPr txBox="1"/>
          <p:nvPr/>
        </p:nvSpPr>
        <p:spPr>
          <a:xfrm>
            <a:off x="4419600" y="13716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b2</a:t>
            </a:r>
            <a:endParaRPr lang="de-DE" dirty="0"/>
          </a:p>
        </p:txBody>
      </p:sp>
      <p:sp>
        <p:nvSpPr>
          <p:cNvPr id="153" name="Textfeld 152"/>
          <p:cNvSpPr txBox="1"/>
          <p:nvPr/>
        </p:nvSpPr>
        <p:spPr>
          <a:xfrm>
            <a:off x="2362200" y="49530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154" name="Textfeld 153"/>
          <p:cNvSpPr txBox="1"/>
          <p:nvPr/>
        </p:nvSpPr>
        <p:spPr>
          <a:xfrm>
            <a:off x="3505200" y="49530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155" name="Textfeld 154"/>
          <p:cNvSpPr txBox="1"/>
          <p:nvPr/>
        </p:nvSpPr>
        <p:spPr>
          <a:xfrm>
            <a:off x="4724400" y="49530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156" name="Textfeld 155"/>
          <p:cNvSpPr txBox="1"/>
          <p:nvPr/>
        </p:nvSpPr>
        <p:spPr>
          <a:xfrm>
            <a:off x="3969729" y="2362200"/>
            <a:ext cx="585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Rfuse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078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EPROM, EEPROM und FLASH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316913" y="6453188"/>
            <a:ext cx="792162" cy="215900"/>
          </a:xfrm>
        </p:spPr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75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80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Lesen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 smtClean="0"/>
              <a:t>Transistor (ODER-</a:t>
            </a:r>
            <a:r>
              <a:rPr lang="en-US" dirty="0" err="1" smtClean="0"/>
              <a:t>Schaltung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2" name="Gerade Verbindung 11"/>
          <p:cNvCxnSpPr/>
          <p:nvPr/>
        </p:nvCxnSpPr>
        <p:spPr bwMode="auto">
          <a:xfrm>
            <a:off x="1371600" y="1981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50"/>
          <p:cNvCxnSpPr/>
          <p:nvPr/>
        </p:nvCxnSpPr>
        <p:spPr bwMode="auto">
          <a:xfrm>
            <a:off x="1600200" y="1981200"/>
            <a:ext cx="3810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2438400" y="1524000"/>
            <a:ext cx="0" cy="3124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54"/>
          <p:cNvCxnSpPr/>
          <p:nvPr/>
        </p:nvCxnSpPr>
        <p:spPr bwMode="auto">
          <a:xfrm>
            <a:off x="1447800" y="2971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55"/>
          <p:cNvCxnSpPr/>
          <p:nvPr/>
        </p:nvCxnSpPr>
        <p:spPr bwMode="auto">
          <a:xfrm>
            <a:off x="1676400" y="29718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>
            <a:off x="35814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/>
          <p:nvPr/>
        </p:nvCxnSpPr>
        <p:spPr bwMode="auto">
          <a:xfrm>
            <a:off x="48006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Gerade Verbindung 97"/>
          <p:cNvCxnSpPr/>
          <p:nvPr/>
        </p:nvCxnSpPr>
        <p:spPr bwMode="auto">
          <a:xfrm>
            <a:off x="14478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1676400" y="39624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7" name="Rechteck 14346"/>
          <p:cNvSpPr/>
          <p:nvPr/>
        </p:nvSpPr>
        <p:spPr bwMode="auto">
          <a:xfrm>
            <a:off x="2286000" y="4648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4" name="Gerade Verbindung 113"/>
          <p:cNvCxnSpPr/>
          <p:nvPr/>
        </p:nvCxnSpPr>
        <p:spPr bwMode="auto">
          <a:xfrm>
            <a:off x="2438400" y="495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Gerade Verbindung 14348"/>
          <p:cNvCxnSpPr/>
          <p:nvPr/>
        </p:nvCxnSpPr>
        <p:spPr bwMode="auto">
          <a:xfrm flipH="1">
            <a:off x="2209800" y="5181600"/>
            <a:ext cx="457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>
            <a:off x="3581400" y="1524000"/>
            <a:ext cx="0" cy="3124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Rechteck 117"/>
          <p:cNvSpPr/>
          <p:nvPr/>
        </p:nvSpPr>
        <p:spPr bwMode="auto">
          <a:xfrm>
            <a:off x="3429000" y="4648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9" name="Gerade Verbindung 118"/>
          <p:cNvCxnSpPr/>
          <p:nvPr/>
        </p:nvCxnSpPr>
        <p:spPr bwMode="auto">
          <a:xfrm>
            <a:off x="3581400" y="495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 flipH="1">
            <a:off x="3352800" y="5181600"/>
            <a:ext cx="457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120"/>
          <p:cNvCxnSpPr/>
          <p:nvPr/>
        </p:nvCxnSpPr>
        <p:spPr bwMode="auto">
          <a:xfrm>
            <a:off x="4800600" y="1524000"/>
            <a:ext cx="0" cy="3124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Rechteck 121"/>
          <p:cNvSpPr/>
          <p:nvPr/>
        </p:nvSpPr>
        <p:spPr bwMode="auto">
          <a:xfrm>
            <a:off x="4648200" y="4648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3" name="Gerade Verbindung 122"/>
          <p:cNvCxnSpPr/>
          <p:nvPr/>
        </p:nvCxnSpPr>
        <p:spPr bwMode="auto">
          <a:xfrm>
            <a:off x="4800600" y="495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 flipH="1">
            <a:off x="4572000" y="5181600"/>
            <a:ext cx="457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>
            <a:off x="2057400" y="1828800"/>
            <a:ext cx="381000" cy="381000"/>
            <a:chOff x="2057400" y="1828800"/>
            <a:chExt cx="381000" cy="381000"/>
          </a:xfrm>
        </p:grpSpPr>
        <p:cxnSp>
          <p:nvCxnSpPr>
            <p:cNvPr id="9" name="Gerade Verbindung 8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Gerade Verbindung 4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Gerade Verbindung 7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0" name="Gruppieren 99"/>
          <p:cNvGrpSpPr/>
          <p:nvPr/>
        </p:nvGrpSpPr>
        <p:grpSpPr>
          <a:xfrm>
            <a:off x="3200400" y="1828800"/>
            <a:ext cx="381000" cy="381000"/>
            <a:chOff x="2057400" y="1828800"/>
            <a:chExt cx="381000" cy="381000"/>
          </a:xfrm>
        </p:grpSpPr>
        <p:cxnSp>
          <p:nvCxnSpPr>
            <p:cNvPr id="101" name="Gerade Verbindung 100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9" name="Gruppieren 108"/>
          <p:cNvGrpSpPr/>
          <p:nvPr/>
        </p:nvGrpSpPr>
        <p:grpSpPr>
          <a:xfrm>
            <a:off x="4419600" y="1828800"/>
            <a:ext cx="381000" cy="381000"/>
            <a:chOff x="2057400" y="1828800"/>
            <a:chExt cx="381000" cy="381000"/>
          </a:xfrm>
        </p:grpSpPr>
        <p:cxnSp>
          <p:nvCxnSpPr>
            <p:cNvPr id="110" name="Gerade Verbindung 109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Gerade Verbindung 115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7" name="Gruppieren 126"/>
          <p:cNvGrpSpPr/>
          <p:nvPr/>
        </p:nvGrpSpPr>
        <p:grpSpPr>
          <a:xfrm>
            <a:off x="2057400" y="2819400"/>
            <a:ext cx="381000" cy="381000"/>
            <a:chOff x="2057400" y="1828800"/>
            <a:chExt cx="381000" cy="381000"/>
          </a:xfrm>
        </p:grpSpPr>
        <p:cxnSp>
          <p:nvCxnSpPr>
            <p:cNvPr id="128" name="Gerade Verbindung 127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29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30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Gerade Verbindung 133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Gerade Verbindung 134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6" name="Gruppieren 135"/>
          <p:cNvGrpSpPr/>
          <p:nvPr/>
        </p:nvGrpSpPr>
        <p:grpSpPr>
          <a:xfrm>
            <a:off x="3200400" y="2819400"/>
            <a:ext cx="381000" cy="381000"/>
            <a:chOff x="2057400" y="1828800"/>
            <a:chExt cx="381000" cy="381000"/>
          </a:xfrm>
        </p:grpSpPr>
        <p:cxnSp>
          <p:nvCxnSpPr>
            <p:cNvPr id="137" name="Gerade Verbindung 136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Gerade Verbindung 137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Gerade Verbindung 138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Gerade Verbindung 139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Gerade Verbindung 140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Gerade Verbindung 141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Gerade Verbindung 142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143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5" name="Gruppieren 144"/>
          <p:cNvGrpSpPr/>
          <p:nvPr/>
        </p:nvGrpSpPr>
        <p:grpSpPr>
          <a:xfrm>
            <a:off x="4419600" y="2819400"/>
            <a:ext cx="381000" cy="381000"/>
            <a:chOff x="2057400" y="1828800"/>
            <a:chExt cx="381000" cy="381000"/>
          </a:xfrm>
        </p:grpSpPr>
        <p:cxnSp>
          <p:nvCxnSpPr>
            <p:cNvPr id="146" name="Gerade Verbindung 145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Gruppieren 153"/>
          <p:cNvGrpSpPr/>
          <p:nvPr/>
        </p:nvGrpSpPr>
        <p:grpSpPr>
          <a:xfrm>
            <a:off x="2057400" y="3810000"/>
            <a:ext cx="381000" cy="381000"/>
            <a:chOff x="2057400" y="1828800"/>
            <a:chExt cx="381000" cy="381000"/>
          </a:xfrm>
        </p:grpSpPr>
        <p:cxnSp>
          <p:nvCxnSpPr>
            <p:cNvPr id="155" name="Gerade Verbindung 154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" name="Gerade Verbindung 157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Gerade Verbindung 158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3" name="Gruppieren 162"/>
          <p:cNvGrpSpPr/>
          <p:nvPr/>
        </p:nvGrpSpPr>
        <p:grpSpPr>
          <a:xfrm>
            <a:off x="3200400" y="3810000"/>
            <a:ext cx="381000" cy="381000"/>
            <a:chOff x="2057400" y="1828800"/>
            <a:chExt cx="381000" cy="381000"/>
          </a:xfrm>
        </p:grpSpPr>
        <p:cxnSp>
          <p:nvCxnSpPr>
            <p:cNvPr id="164" name="Gerade Verbindung 163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64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Gerade Verbindung 169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1" name="Gerade Verbindung 170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2" name="Gruppieren 171"/>
          <p:cNvGrpSpPr/>
          <p:nvPr/>
        </p:nvGrpSpPr>
        <p:grpSpPr>
          <a:xfrm>
            <a:off x="4419600" y="3810000"/>
            <a:ext cx="381000" cy="381000"/>
            <a:chOff x="2057400" y="1828800"/>
            <a:chExt cx="381000" cy="381000"/>
          </a:xfrm>
        </p:grpSpPr>
        <p:cxnSp>
          <p:nvCxnSpPr>
            <p:cNvPr id="173" name="Gerade Verbindung 172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" name="Gerade Verbindung 173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1" name="Gerade Verbindung 180"/>
          <p:cNvCxnSpPr/>
          <p:nvPr/>
        </p:nvCxnSpPr>
        <p:spPr bwMode="auto">
          <a:xfrm>
            <a:off x="3200400" y="2895600"/>
            <a:ext cx="0" cy="152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2" name="Gerade Verbindung 181"/>
          <p:cNvCxnSpPr/>
          <p:nvPr/>
        </p:nvCxnSpPr>
        <p:spPr bwMode="auto">
          <a:xfrm>
            <a:off x="4419600" y="2895600"/>
            <a:ext cx="0" cy="152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Gerade Verbindung 180"/>
          <p:cNvCxnSpPr/>
          <p:nvPr/>
        </p:nvCxnSpPr>
        <p:spPr bwMode="auto">
          <a:xfrm>
            <a:off x="2057400" y="1905000"/>
            <a:ext cx="0" cy="152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mit Pfeil 6"/>
          <p:cNvCxnSpPr/>
          <p:nvPr/>
        </p:nvCxnSpPr>
        <p:spPr bwMode="auto">
          <a:xfrm flipV="1">
            <a:off x="1066800" y="2057400"/>
            <a:ext cx="914400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31595" y="2514600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Vth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hoch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76</a:t>
            </a:fld>
            <a:endParaRPr lang="de-DE" altLang="de-DE"/>
          </a:p>
        </p:txBody>
      </p:sp>
      <p:sp>
        <p:nvSpPr>
          <p:cNvPr id="4" name="Textfeld 3"/>
          <p:cNvSpPr txBox="1"/>
          <p:nvPr/>
        </p:nvSpPr>
        <p:spPr>
          <a:xfrm>
            <a:off x="2133600" y="51816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184" name="Textfeld 183"/>
          <p:cNvSpPr txBox="1"/>
          <p:nvPr/>
        </p:nvSpPr>
        <p:spPr>
          <a:xfrm>
            <a:off x="3276600" y="51816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185" name="Textfeld 184"/>
          <p:cNvSpPr txBox="1"/>
          <p:nvPr/>
        </p:nvSpPr>
        <p:spPr>
          <a:xfrm>
            <a:off x="4495800" y="51816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1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Lesen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 smtClean="0"/>
              <a:t>Transistor </a:t>
            </a:r>
            <a:r>
              <a:rPr lang="en-US" dirty="0"/>
              <a:t>(ODER-</a:t>
            </a:r>
            <a:r>
              <a:rPr lang="en-US" dirty="0" err="1"/>
              <a:t>Schaltung</a:t>
            </a:r>
            <a:r>
              <a:rPr lang="en-US" dirty="0"/>
              <a:t>)</a:t>
            </a:r>
          </a:p>
        </p:txBody>
      </p:sp>
      <p:cxnSp>
        <p:nvCxnSpPr>
          <p:cNvPr id="12" name="Gerade Verbindung 11"/>
          <p:cNvCxnSpPr/>
          <p:nvPr/>
        </p:nvCxnSpPr>
        <p:spPr bwMode="auto">
          <a:xfrm>
            <a:off x="1371600" y="1981200"/>
            <a:ext cx="228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50"/>
          <p:cNvCxnSpPr/>
          <p:nvPr/>
        </p:nvCxnSpPr>
        <p:spPr bwMode="auto">
          <a:xfrm>
            <a:off x="1600200" y="1981200"/>
            <a:ext cx="3810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24384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54"/>
          <p:cNvCxnSpPr/>
          <p:nvPr/>
        </p:nvCxnSpPr>
        <p:spPr bwMode="auto">
          <a:xfrm>
            <a:off x="1447800" y="2971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55"/>
          <p:cNvCxnSpPr/>
          <p:nvPr/>
        </p:nvCxnSpPr>
        <p:spPr bwMode="auto">
          <a:xfrm>
            <a:off x="1676400" y="29718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>
            <a:off x="35814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/>
          <p:nvPr/>
        </p:nvCxnSpPr>
        <p:spPr bwMode="auto">
          <a:xfrm>
            <a:off x="48006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Gerade Verbindung 97"/>
          <p:cNvCxnSpPr/>
          <p:nvPr/>
        </p:nvCxnSpPr>
        <p:spPr bwMode="auto">
          <a:xfrm>
            <a:off x="14478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1676400" y="39624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7" name="Rechteck 14346"/>
          <p:cNvSpPr/>
          <p:nvPr/>
        </p:nvSpPr>
        <p:spPr bwMode="auto">
          <a:xfrm>
            <a:off x="2286000" y="4648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4" name="Gerade Verbindung 113"/>
          <p:cNvCxnSpPr/>
          <p:nvPr/>
        </p:nvCxnSpPr>
        <p:spPr bwMode="auto">
          <a:xfrm>
            <a:off x="2438400" y="495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Gerade Verbindung 14348"/>
          <p:cNvCxnSpPr/>
          <p:nvPr/>
        </p:nvCxnSpPr>
        <p:spPr bwMode="auto">
          <a:xfrm flipH="1">
            <a:off x="2209800" y="5181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>
            <a:off x="35814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Rechteck 117"/>
          <p:cNvSpPr/>
          <p:nvPr/>
        </p:nvSpPr>
        <p:spPr bwMode="auto">
          <a:xfrm>
            <a:off x="3429000" y="4648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9" name="Gerade Verbindung 118"/>
          <p:cNvCxnSpPr/>
          <p:nvPr/>
        </p:nvCxnSpPr>
        <p:spPr bwMode="auto">
          <a:xfrm>
            <a:off x="3581400" y="495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 flipH="1">
            <a:off x="3352800" y="5181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120"/>
          <p:cNvCxnSpPr/>
          <p:nvPr/>
        </p:nvCxnSpPr>
        <p:spPr bwMode="auto">
          <a:xfrm>
            <a:off x="48006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Rechteck 121"/>
          <p:cNvSpPr/>
          <p:nvPr/>
        </p:nvSpPr>
        <p:spPr bwMode="auto">
          <a:xfrm>
            <a:off x="4648200" y="4648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3" name="Gerade Verbindung 122"/>
          <p:cNvCxnSpPr/>
          <p:nvPr/>
        </p:nvCxnSpPr>
        <p:spPr bwMode="auto">
          <a:xfrm>
            <a:off x="4800600" y="495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 flipH="1">
            <a:off x="4572000" y="5181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>
            <a:off x="2057400" y="1828800"/>
            <a:ext cx="381000" cy="381000"/>
            <a:chOff x="2057400" y="1828800"/>
            <a:chExt cx="381000" cy="381000"/>
          </a:xfrm>
        </p:grpSpPr>
        <p:cxnSp>
          <p:nvCxnSpPr>
            <p:cNvPr id="9" name="Gerade Verbindung 8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Gerade Verbindung 4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Gerade Verbindung 7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0" name="Gruppieren 99"/>
          <p:cNvGrpSpPr/>
          <p:nvPr/>
        </p:nvGrpSpPr>
        <p:grpSpPr>
          <a:xfrm>
            <a:off x="3200400" y="1828800"/>
            <a:ext cx="381000" cy="381000"/>
            <a:chOff x="2057400" y="1828800"/>
            <a:chExt cx="381000" cy="381000"/>
          </a:xfrm>
        </p:grpSpPr>
        <p:cxnSp>
          <p:nvCxnSpPr>
            <p:cNvPr id="101" name="Gerade Verbindung 100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9" name="Gruppieren 108"/>
          <p:cNvGrpSpPr/>
          <p:nvPr/>
        </p:nvGrpSpPr>
        <p:grpSpPr>
          <a:xfrm>
            <a:off x="4419600" y="1828800"/>
            <a:ext cx="381000" cy="381000"/>
            <a:chOff x="2057400" y="1828800"/>
            <a:chExt cx="381000" cy="381000"/>
          </a:xfrm>
        </p:grpSpPr>
        <p:cxnSp>
          <p:nvCxnSpPr>
            <p:cNvPr id="110" name="Gerade Verbindung 109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Gerade Verbindung 115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7" name="Gruppieren 126"/>
          <p:cNvGrpSpPr/>
          <p:nvPr/>
        </p:nvGrpSpPr>
        <p:grpSpPr>
          <a:xfrm>
            <a:off x="2057400" y="2819400"/>
            <a:ext cx="381000" cy="381000"/>
            <a:chOff x="2057400" y="1828800"/>
            <a:chExt cx="381000" cy="381000"/>
          </a:xfrm>
        </p:grpSpPr>
        <p:cxnSp>
          <p:nvCxnSpPr>
            <p:cNvPr id="128" name="Gerade Verbindung 127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29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30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Gerade Verbindung 133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Gerade Verbindung 134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6" name="Gruppieren 135"/>
          <p:cNvGrpSpPr/>
          <p:nvPr/>
        </p:nvGrpSpPr>
        <p:grpSpPr>
          <a:xfrm>
            <a:off x="3200400" y="2819400"/>
            <a:ext cx="381000" cy="381000"/>
            <a:chOff x="2057400" y="1828800"/>
            <a:chExt cx="381000" cy="381000"/>
          </a:xfrm>
        </p:grpSpPr>
        <p:cxnSp>
          <p:nvCxnSpPr>
            <p:cNvPr id="137" name="Gerade Verbindung 136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Gerade Verbindung 137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Gerade Verbindung 138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Gerade Verbindung 139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Gerade Verbindung 140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Gerade Verbindung 141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Gerade Verbindung 142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143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5" name="Gruppieren 144"/>
          <p:cNvGrpSpPr/>
          <p:nvPr/>
        </p:nvGrpSpPr>
        <p:grpSpPr>
          <a:xfrm>
            <a:off x="4419600" y="2819400"/>
            <a:ext cx="381000" cy="381000"/>
            <a:chOff x="2057400" y="1828800"/>
            <a:chExt cx="381000" cy="381000"/>
          </a:xfrm>
        </p:grpSpPr>
        <p:cxnSp>
          <p:nvCxnSpPr>
            <p:cNvPr id="146" name="Gerade Verbindung 145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Gruppieren 153"/>
          <p:cNvGrpSpPr/>
          <p:nvPr/>
        </p:nvGrpSpPr>
        <p:grpSpPr>
          <a:xfrm>
            <a:off x="2057400" y="3810000"/>
            <a:ext cx="381000" cy="381000"/>
            <a:chOff x="2057400" y="1828800"/>
            <a:chExt cx="381000" cy="381000"/>
          </a:xfrm>
        </p:grpSpPr>
        <p:cxnSp>
          <p:nvCxnSpPr>
            <p:cNvPr id="155" name="Gerade Verbindung 154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" name="Gerade Verbindung 157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Gerade Verbindung 158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3" name="Gruppieren 162"/>
          <p:cNvGrpSpPr/>
          <p:nvPr/>
        </p:nvGrpSpPr>
        <p:grpSpPr>
          <a:xfrm>
            <a:off x="3200400" y="3810000"/>
            <a:ext cx="381000" cy="381000"/>
            <a:chOff x="2057400" y="1828800"/>
            <a:chExt cx="381000" cy="381000"/>
          </a:xfrm>
        </p:grpSpPr>
        <p:cxnSp>
          <p:nvCxnSpPr>
            <p:cNvPr id="164" name="Gerade Verbindung 163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64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Gerade Verbindung 169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1" name="Gerade Verbindung 170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2" name="Gruppieren 171"/>
          <p:cNvGrpSpPr/>
          <p:nvPr/>
        </p:nvGrpSpPr>
        <p:grpSpPr>
          <a:xfrm>
            <a:off x="4419600" y="3810000"/>
            <a:ext cx="381000" cy="381000"/>
            <a:chOff x="2057400" y="1828800"/>
            <a:chExt cx="381000" cy="381000"/>
          </a:xfrm>
        </p:grpSpPr>
        <p:cxnSp>
          <p:nvCxnSpPr>
            <p:cNvPr id="173" name="Gerade Verbindung 172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" name="Gerade Verbindung 173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" name="Gerade Verbindung 3"/>
          <p:cNvCxnSpPr/>
          <p:nvPr/>
        </p:nvCxnSpPr>
        <p:spPr bwMode="auto">
          <a:xfrm>
            <a:off x="2057400" y="1905000"/>
            <a:ext cx="0" cy="152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Gerade Verbindung 180"/>
          <p:cNvCxnSpPr/>
          <p:nvPr/>
        </p:nvCxnSpPr>
        <p:spPr bwMode="auto">
          <a:xfrm>
            <a:off x="3200400" y="2895600"/>
            <a:ext cx="0" cy="152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2" name="Gerade Verbindung 181"/>
          <p:cNvCxnSpPr/>
          <p:nvPr/>
        </p:nvCxnSpPr>
        <p:spPr bwMode="auto">
          <a:xfrm>
            <a:off x="4419600" y="2895600"/>
            <a:ext cx="0" cy="152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Gerade Verbindung 182"/>
          <p:cNvCxnSpPr/>
          <p:nvPr/>
        </p:nvCxnSpPr>
        <p:spPr bwMode="auto">
          <a:xfrm flipH="1">
            <a:off x="2209800" y="5181600"/>
            <a:ext cx="457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Gerade Verbindung 183"/>
          <p:cNvCxnSpPr/>
          <p:nvPr/>
        </p:nvCxnSpPr>
        <p:spPr bwMode="auto">
          <a:xfrm flipH="1">
            <a:off x="3352800" y="5181600"/>
            <a:ext cx="457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" name="Gerade Verbindung 184"/>
          <p:cNvCxnSpPr/>
          <p:nvPr/>
        </p:nvCxnSpPr>
        <p:spPr bwMode="auto">
          <a:xfrm flipH="1">
            <a:off x="4572000" y="5181600"/>
            <a:ext cx="457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Gerade Verbindung 185"/>
          <p:cNvCxnSpPr/>
          <p:nvPr/>
        </p:nvCxnSpPr>
        <p:spPr bwMode="auto">
          <a:xfrm>
            <a:off x="2438400" y="1524000"/>
            <a:ext cx="0" cy="3124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Gerade Verbindung 186"/>
          <p:cNvCxnSpPr/>
          <p:nvPr/>
        </p:nvCxnSpPr>
        <p:spPr bwMode="auto">
          <a:xfrm>
            <a:off x="3581400" y="1524000"/>
            <a:ext cx="0" cy="3124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>
            <a:off x="4800600" y="1524000"/>
            <a:ext cx="0" cy="3124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77</a:t>
            </a:fld>
            <a:endParaRPr lang="de-DE" altLang="de-DE"/>
          </a:p>
        </p:txBody>
      </p:sp>
      <p:sp>
        <p:nvSpPr>
          <p:cNvPr id="189" name="Textfeld 188"/>
          <p:cNvSpPr txBox="1"/>
          <p:nvPr/>
        </p:nvSpPr>
        <p:spPr>
          <a:xfrm>
            <a:off x="2133600" y="51816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190" name="Textfeld 189"/>
          <p:cNvSpPr txBox="1"/>
          <p:nvPr/>
        </p:nvSpPr>
        <p:spPr>
          <a:xfrm>
            <a:off x="3276600" y="51816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191" name="Textfeld 190"/>
          <p:cNvSpPr txBox="1"/>
          <p:nvPr/>
        </p:nvSpPr>
        <p:spPr>
          <a:xfrm>
            <a:off x="4495800" y="51816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39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Lesen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2" name="Gerade Verbindung 11"/>
          <p:cNvCxnSpPr/>
          <p:nvPr/>
        </p:nvCxnSpPr>
        <p:spPr bwMode="auto">
          <a:xfrm>
            <a:off x="1371600" y="1981200"/>
            <a:ext cx="228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50"/>
          <p:cNvCxnSpPr/>
          <p:nvPr/>
        </p:nvCxnSpPr>
        <p:spPr bwMode="auto">
          <a:xfrm>
            <a:off x="1600200" y="1981200"/>
            <a:ext cx="3810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24384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54"/>
          <p:cNvCxnSpPr/>
          <p:nvPr/>
        </p:nvCxnSpPr>
        <p:spPr bwMode="auto">
          <a:xfrm>
            <a:off x="1447800" y="2971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55"/>
          <p:cNvCxnSpPr/>
          <p:nvPr/>
        </p:nvCxnSpPr>
        <p:spPr bwMode="auto">
          <a:xfrm>
            <a:off x="1676400" y="29718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>
            <a:off x="35814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/>
          <p:nvPr/>
        </p:nvCxnSpPr>
        <p:spPr bwMode="auto">
          <a:xfrm>
            <a:off x="48006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Gerade Verbindung 97"/>
          <p:cNvCxnSpPr/>
          <p:nvPr/>
        </p:nvCxnSpPr>
        <p:spPr bwMode="auto">
          <a:xfrm>
            <a:off x="14478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1676400" y="39624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7" name="Rechteck 14346"/>
          <p:cNvSpPr/>
          <p:nvPr/>
        </p:nvSpPr>
        <p:spPr bwMode="auto">
          <a:xfrm>
            <a:off x="2286000" y="4648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4" name="Gerade Verbindung 113"/>
          <p:cNvCxnSpPr/>
          <p:nvPr/>
        </p:nvCxnSpPr>
        <p:spPr bwMode="auto">
          <a:xfrm>
            <a:off x="2438400" y="495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Gerade Verbindung 14348"/>
          <p:cNvCxnSpPr/>
          <p:nvPr/>
        </p:nvCxnSpPr>
        <p:spPr bwMode="auto">
          <a:xfrm flipH="1">
            <a:off x="2209800" y="5181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>
            <a:off x="35814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Rechteck 117"/>
          <p:cNvSpPr/>
          <p:nvPr/>
        </p:nvSpPr>
        <p:spPr bwMode="auto">
          <a:xfrm>
            <a:off x="3429000" y="4648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9" name="Gerade Verbindung 118"/>
          <p:cNvCxnSpPr/>
          <p:nvPr/>
        </p:nvCxnSpPr>
        <p:spPr bwMode="auto">
          <a:xfrm>
            <a:off x="3581400" y="495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 flipH="1">
            <a:off x="3352800" y="5181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120"/>
          <p:cNvCxnSpPr/>
          <p:nvPr/>
        </p:nvCxnSpPr>
        <p:spPr bwMode="auto">
          <a:xfrm>
            <a:off x="48006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Rechteck 121"/>
          <p:cNvSpPr/>
          <p:nvPr/>
        </p:nvSpPr>
        <p:spPr bwMode="auto">
          <a:xfrm>
            <a:off x="4648200" y="4648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3" name="Gerade Verbindung 122"/>
          <p:cNvCxnSpPr/>
          <p:nvPr/>
        </p:nvCxnSpPr>
        <p:spPr bwMode="auto">
          <a:xfrm>
            <a:off x="4800600" y="495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 flipH="1">
            <a:off x="4572000" y="5181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>
            <a:off x="2057400" y="1828800"/>
            <a:ext cx="381000" cy="381000"/>
            <a:chOff x="2057400" y="1828800"/>
            <a:chExt cx="381000" cy="381000"/>
          </a:xfrm>
        </p:grpSpPr>
        <p:cxnSp>
          <p:nvCxnSpPr>
            <p:cNvPr id="9" name="Gerade Verbindung 8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Gerade Verbindung 4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Gerade Verbindung 7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0" name="Gruppieren 99"/>
          <p:cNvGrpSpPr/>
          <p:nvPr/>
        </p:nvGrpSpPr>
        <p:grpSpPr>
          <a:xfrm>
            <a:off x="3200400" y="1828800"/>
            <a:ext cx="381000" cy="381000"/>
            <a:chOff x="2057400" y="1828800"/>
            <a:chExt cx="381000" cy="381000"/>
          </a:xfrm>
        </p:grpSpPr>
        <p:cxnSp>
          <p:nvCxnSpPr>
            <p:cNvPr id="101" name="Gerade Verbindung 100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9" name="Gruppieren 108"/>
          <p:cNvGrpSpPr/>
          <p:nvPr/>
        </p:nvGrpSpPr>
        <p:grpSpPr>
          <a:xfrm>
            <a:off x="4419600" y="1828800"/>
            <a:ext cx="381000" cy="381000"/>
            <a:chOff x="2057400" y="1828800"/>
            <a:chExt cx="381000" cy="381000"/>
          </a:xfrm>
        </p:grpSpPr>
        <p:cxnSp>
          <p:nvCxnSpPr>
            <p:cNvPr id="110" name="Gerade Verbindung 109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Gerade Verbindung 115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7" name="Gruppieren 126"/>
          <p:cNvGrpSpPr/>
          <p:nvPr/>
        </p:nvGrpSpPr>
        <p:grpSpPr>
          <a:xfrm>
            <a:off x="2057400" y="2819400"/>
            <a:ext cx="381000" cy="381000"/>
            <a:chOff x="2057400" y="1828800"/>
            <a:chExt cx="381000" cy="381000"/>
          </a:xfrm>
        </p:grpSpPr>
        <p:cxnSp>
          <p:nvCxnSpPr>
            <p:cNvPr id="128" name="Gerade Verbindung 127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29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130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Gerade Verbindung 133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Gerade Verbindung 134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6" name="Gruppieren 135"/>
          <p:cNvGrpSpPr/>
          <p:nvPr/>
        </p:nvGrpSpPr>
        <p:grpSpPr>
          <a:xfrm>
            <a:off x="3200400" y="2819400"/>
            <a:ext cx="381000" cy="381000"/>
            <a:chOff x="2057400" y="1828800"/>
            <a:chExt cx="381000" cy="381000"/>
          </a:xfrm>
        </p:grpSpPr>
        <p:cxnSp>
          <p:nvCxnSpPr>
            <p:cNvPr id="137" name="Gerade Verbindung 136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Gerade Verbindung 137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Gerade Verbindung 138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Gerade Verbindung 139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Gerade Verbindung 140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Gerade Verbindung 141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Gerade Verbindung 142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143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5" name="Gruppieren 144"/>
          <p:cNvGrpSpPr/>
          <p:nvPr/>
        </p:nvGrpSpPr>
        <p:grpSpPr>
          <a:xfrm>
            <a:off x="4419600" y="2819400"/>
            <a:ext cx="381000" cy="381000"/>
            <a:chOff x="2057400" y="1828800"/>
            <a:chExt cx="381000" cy="381000"/>
          </a:xfrm>
        </p:grpSpPr>
        <p:cxnSp>
          <p:nvCxnSpPr>
            <p:cNvPr id="146" name="Gerade Verbindung 145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Gruppieren 153"/>
          <p:cNvGrpSpPr/>
          <p:nvPr/>
        </p:nvGrpSpPr>
        <p:grpSpPr>
          <a:xfrm>
            <a:off x="2057400" y="3810000"/>
            <a:ext cx="381000" cy="381000"/>
            <a:chOff x="2057400" y="1828800"/>
            <a:chExt cx="381000" cy="381000"/>
          </a:xfrm>
        </p:grpSpPr>
        <p:cxnSp>
          <p:nvCxnSpPr>
            <p:cNvPr id="155" name="Gerade Verbindung 154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" name="Gerade Verbindung 157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Gerade Verbindung 158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3" name="Gruppieren 162"/>
          <p:cNvGrpSpPr/>
          <p:nvPr/>
        </p:nvGrpSpPr>
        <p:grpSpPr>
          <a:xfrm>
            <a:off x="3200400" y="3810000"/>
            <a:ext cx="381000" cy="381000"/>
            <a:chOff x="2057400" y="1828800"/>
            <a:chExt cx="381000" cy="381000"/>
          </a:xfrm>
        </p:grpSpPr>
        <p:cxnSp>
          <p:nvCxnSpPr>
            <p:cNvPr id="164" name="Gerade Verbindung 163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64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Gerade Verbindung 169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1" name="Gerade Verbindung 170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2" name="Gruppieren 171"/>
          <p:cNvGrpSpPr/>
          <p:nvPr/>
        </p:nvGrpSpPr>
        <p:grpSpPr>
          <a:xfrm>
            <a:off x="4419600" y="3810000"/>
            <a:ext cx="381000" cy="381000"/>
            <a:chOff x="2057400" y="1828800"/>
            <a:chExt cx="381000" cy="381000"/>
          </a:xfrm>
        </p:grpSpPr>
        <p:cxnSp>
          <p:nvCxnSpPr>
            <p:cNvPr id="173" name="Gerade Verbindung 172"/>
            <p:cNvCxnSpPr/>
            <p:nvPr/>
          </p:nvCxnSpPr>
          <p:spPr bwMode="auto">
            <a:xfrm>
              <a:off x="20574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" name="Gerade Verbindung 173"/>
            <p:cNvCxnSpPr/>
            <p:nvPr/>
          </p:nvCxnSpPr>
          <p:spPr bwMode="auto">
            <a:xfrm>
              <a:off x="2209800" y="2057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2209800" y="182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2209800" y="1828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 flipH="1">
              <a:off x="2133600" y="20574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 flipH="1">
              <a:off x="2133600" y="1905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2133600" y="1905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2133600" y="22098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" name="Gerade Verbindung 3"/>
          <p:cNvCxnSpPr/>
          <p:nvPr/>
        </p:nvCxnSpPr>
        <p:spPr bwMode="auto">
          <a:xfrm>
            <a:off x="2057400" y="1905000"/>
            <a:ext cx="0" cy="152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Gerade Verbindung 180"/>
          <p:cNvCxnSpPr/>
          <p:nvPr/>
        </p:nvCxnSpPr>
        <p:spPr bwMode="auto">
          <a:xfrm>
            <a:off x="3200400" y="2895600"/>
            <a:ext cx="0" cy="152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2" name="Gerade Verbindung 181"/>
          <p:cNvCxnSpPr/>
          <p:nvPr/>
        </p:nvCxnSpPr>
        <p:spPr bwMode="auto">
          <a:xfrm>
            <a:off x="4419600" y="2895600"/>
            <a:ext cx="0" cy="152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Gerade Verbindung 182"/>
          <p:cNvCxnSpPr/>
          <p:nvPr/>
        </p:nvCxnSpPr>
        <p:spPr bwMode="auto">
          <a:xfrm flipH="1">
            <a:off x="2209800" y="5181600"/>
            <a:ext cx="457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Gerade Verbindung 183"/>
          <p:cNvCxnSpPr/>
          <p:nvPr/>
        </p:nvCxnSpPr>
        <p:spPr bwMode="auto">
          <a:xfrm flipH="1">
            <a:off x="3352800" y="5181600"/>
            <a:ext cx="457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" name="Gerade Verbindung 184"/>
          <p:cNvCxnSpPr/>
          <p:nvPr/>
        </p:nvCxnSpPr>
        <p:spPr bwMode="auto">
          <a:xfrm flipH="1">
            <a:off x="4572000" y="5181600"/>
            <a:ext cx="457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Gerade Verbindung 185"/>
          <p:cNvCxnSpPr/>
          <p:nvPr/>
        </p:nvCxnSpPr>
        <p:spPr bwMode="auto">
          <a:xfrm>
            <a:off x="2438400" y="1524000"/>
            <a:ext cx="0" cy="3124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Gerade Verbindung 186"/>
          <p:cNvCxnSpPr/>
          <p:nvPr/>
        </p:nvCxnSpPr>
        <p:spPr bwMode="auto">
          <a:xfrm>
            <a:off x="35814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>
            <a:off x="4800600" y="1524000"/>
            <a:ext cx="0" cy="3124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reihandform 6"/>
          <p:cNvSpPr/>
          <p:nvPr/>
        </p:nvSpPr>
        <p:spPr bwMode="auto">
          <a:xfrm>
            <a:off x="3006404" y="1625900"/>
            <a:ext cx="755971" cy="650575"/>
          </a:xfrm>
          <a:custGeom>
            <a:avLst/>
            <a:gdLst>
              <a:gd name="connsiteX0" fmla="*/ 755971 w 755971"/>
              <a:gd name="connsiteY0" fmla="*/ 50500 h 650575"/>
              <a:gd name="connsiteX1" fmla="*/ 70171 w 755971"/>
              <a:gd name="connsiteY1" fmla="*/ 60025 h 650575"/>
              <a:gd name="connsiteX2" fmla="*/ 22546 w 755971"/>
              <a:gd name="connsiteY2" fmla="*/ 650575 h 65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971" h="650575">
                <a:moveTo>
                  <a:pt x="755971" y="50500"/>
                </a:moveTo>
                <a:cubicBezTo>
                  <a:pt x="474189" y="5256"/>
                  <a:pt x="192408" y="-39987"/>
                  <a:pt x="70171" y="60025"/>
                </a:cubicBezTo>
                <a:cubicBezTo>
                  <a:pt x="-52066" y="160037"/>
                  <a:pt x="22546" y="650575"/>
                  <a:pt x="22546" y="65057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9" name="Freihandform 188"/>
          <p:cNvSpPr/>
          <p:nvPr/>
        </p:nvSpPr>
        <p:spPr bwMode="auto">
          <a:xfrm>
            <a:off x="4267200" y="1600200"/>
            <a:ext cx="755971" cy="650575"/>
          </a:xfrm>
          <a:custGeom>
            <a:avLst/>
            <a:gdLst>
              <a:gd name="connsiteX0" fmla="*/ 755971 w 755971"/>
              <a:gd name="connsiteY0" fmla="*/ 50500 h 650575"/>
              <a:gd name="connsiteX1" fmla="*/ 70171 w 755971"/>
              <a:gd name="connsiteY1" fmla="*/ 60025 h 650575"/>
              <a:gd name="connsiteX2" fmla="*/ 22546 w 755971"/>
              <a:gd name="connsiteY2" fmla="*/ 650575 h 65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971" h="650575">
                <a:moveTo>
                  <a:pt x="755971" y="50500"/>
                </a:moveTo>
                <a:cubicBezTo>
                  <a:pt x="474189" y="5256"/>
                  <a:pt x="192408" y="-39987"/>
                  <a:pt x="70171" y="60025"/>
                </a:cubicBezTo>
                <a:cubicBezTo>
                  <a:pt x="-52066" y="160037"/>
                  <a:pt x="22546" y="650575"/>
                  <a:pt x="22546" y="65057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78</a:t>
            </a:fld>
            <a:endParaRPr lang="de-DE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2133600" y="4343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90" name="Textfeld 189"/>
          <p:cNvSpPr txBox="1"/>
          <p:nvPr/>
        </p:nvSpPr>
        <p:spPr>
          <a:xfrm>
            <a:off x="3352800" y="4343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91" name="Textfeld 190"/>
          <p:cNvSpPr txBox="1"/>
          <p:nvPr/>
        </p:nvSpPr>
        <p:spPr>
          <a:xfrm>
            <a:off x="4572000" y="4343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981200" y="48006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192" name="Textfeld 191"/>
          <p:cNvSpPr txBox="1"/>
          <p:nvPr/>
        </p:nvSpPr>
        <p:spPr>
          <a:xfrm>
            <a:off x="3124200" y="48006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193" name="Textfeld 192"/>
          <p:cNvSpPr txBox="1"/>
          <p:nvPr/>
        </p:nvSpPr>
        <p:spPr>
          <a:xfrm>
            <a:off x="4343400" y="48006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194" name="Textfeld 193"/>
          <p:cNvSpPr txBox="1"/>
          <p:nvPr/>
        </p:nvSpPr>
        <p:spPr>
          <a:xfrm>
            <a:off x="2133600" y="51816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195" name="Textfeld 194"/>
          <p:cNvSpPr txBox="1"/>
          <p:nvPr/>
        </p:nvSpPr>
        <p:spPr>
          <a:xfrm>
            <a:off x="3276600" y="51816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196" name="Textfeld 195"/>
          <p:cNvSpPr txBox="1"/>
          <p:nvPr/>
        </p:nvSpPr>
        <p:spPr>
          <a:xfrm>
            <a:off x="4495800" y="51816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29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 bwMode="auto">
          <a:xfrm>
            <a:off x="838200" y="3733800"/>
            <a:ext cx="3810000" cy="609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Durch die gespeicherte Ladung wird die Schwellspannung des Transistors zu höheren Werten verschoben. Das Auslesen erfolgt bei niedrigen Spannungen. Ist U</a:t>
            </a:r>
            <a:r>
              <a:rPr lang="de-DE" baseline="-25000" dirty="0"/>
              <a:t>th</a:t>
            </a:r>
            <a:r>
              <a:rPr lang="de-DE" dirty="0"/>
              <a:t> verschoben, schaltet der Transistor nicht ein.</a:t>
            </a:r>
          </a:p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79</a:t>
            </a:fld>
            <a:endParaRPr lang="de-DE" altLang="de-DE"/>
          </a:p>
        </p:txBody>
      </p:sp>
      <p:sp>
        <p:nvSpPr>
          <p:cNvPr id="4" name="Rechteck 3"/>
          <p:cNvSpPr/>
          <p:nvPr/>
        </p:nvSpPr>
        <p:spPr bwMode="auto">
          <a:xfrm>
            <a:off x="1752600" y="3200400"/>
            <a:ext cx="1905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143000" y="3733800"/>
            <a:ext cx="3124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/>
          <p:cNvSpPr/>
          <p:nvPr/>
        </p:nvSpPr>
        <p:spPr bwMode="auto">
          <a:xfrm>
            <a:off x="3657600" y="3733800"/>
            <a:ext cx="609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143000" y="3733800"/>
            <a:ext cx="609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1752600" y="3733800"/>
            <a:ext cx="1905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 bwMode="auto">
          <a:xfrm>
            <a:off x="6248400" y="3810000"/>
            <a:ext cx="1676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 flipV="1">
            <a:off x="6248400" y="2209800"/>
            <a:ext cx="0" cy="1600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hteck 16"/>
          <p:cNvSpPr/>
          <p:nvPr/>
        </p:nvSpPr>
        <p:spPr bwMode="auto">
          <a:xfrm>
            <a:off x="1752600" y="3733800"/>
            <a:ext cx="19050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Bogen 20"/>
          <p:cNvSpPr/>
          <p:nvPr/>
        </p:nvSpPr>
        <p:spPr bwMode="auto">
          <a:xfrm flipV="1">
            <a:off x="61722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434681" y="3810000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Vgs</a:t>
            </a:r>
            <a:endParaRPr lang="de-DE" sz="800" dirty="0"/>
          </a:p>
        </p:txBody>
      </p:sp>
      <p:sp>
        <p:nvSpPr>
          <p:cNvPr id="26" name="Textfeld 25"/>
          <p:cNvSpPr txBox="1"/>
          <p:nvPr/>
        </p:nvSpPr>
        <p:spPr>
          <a:xfrm>
            <a:off x="5854519" y="2362200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Ids</a:t>
            </a:r>
            <a:endParaRPr lang="de-DE" sz="800" dirty="0"/>
          </a:p>
        </p:txBody>
      </p:sp>
      <p:sp>
        <p:nvSpPr>
          <p:cNvPr id="32" name="Rechteck 31"/>
          <p:cNvSpPr/>
          <p:nvPr/>
        </p:nvSpPr>
        <p:spPr bwMode="auto">
          <a:xfrm>
            <a:off x="1752600" y="3429000"/>
            <a:ext cx="1905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676400" y="3429000"/>
            <a:ext cx="1981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- - - - - - - - - - - - </a:t>
            </a:r>
            <a:r>
              <a:rPr lang="de-DE" sz="800" dirty="0"/>
              <a:t>- - - - - - - - - - - </a:t>
            </a:r>
            <a:r>
              <a:rPr lang="de-DE" sz="800" dirty="0" smtClean="0"/>
              <a:t>- - - - </a:t>
            </a:r>
            <a:endParaRPr lang="de-DE" sz="800" dirty="0"/>
          </a:p>
        </p:txBody>
      </p:sp>
      <p:cxnSp>
        <p:nvCxnSpPr>
          <p:cNvPr id="14339" name="Gerade Verbindung 14338"/>
          <p:cNvCxnSpPr/>
          <p:nvPr/>
        </p:nvCxnSpPr>
        <p:spPr bwMode="auto">
          <a:xfrm>
            <a:off x="3733800" y="3581400"/>
            <a:ext cx="1600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/>
        </p:nvCxnSpPr>
        <p:spPr bwMode="auto">
          <a:xfrm>
            <a:off x="3733800" y="3733800"/>
            <a:ext cx="1600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1" name="Gerade Verbindung mit Pfeil 14340"/>
          <p:cNvCxnSpPr/>
          <p:nvPr/>
        </p:nvCxnSpPr>
        <p:spPr bwMode="auto">
          <a:xfrm>
            <a:off x="4495800" y="3581400"/>
            <a:ext cx="0" cy="152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feld 41"/>
          <p:cNvSpPr txBox="1"/>
          <p:nvPr/>
        </p:nvSpPr>
        <p:spPr>
          <a:xfrm>
            <a:off x="6514728" y="2362200"/>
            <a:ext cx="2533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V0 = VG – VFG = Q/Cox – Q/CFG</a:t>
            </a:r>
            <a:endParaRPr lang="de-DE" dirty="0"/>
          </a:p>
        </p:txBody>
      </p:sp>
      <p:cxnSp>
        <p:nvCxnSpPr>
          <p:cNvPr id="14343" name="Gerade Verbindung 14342"/>
          <p:cNvCxnSpPr/>
          <p:nvPr/>
        </p:nvCxnSpPr>
        <p:spPr bwMode="auto">
          <a:xfrm>
            <a:off x="6705600" y="5486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5" name="Gerade Verbindung 14344"/>
          <p:cNvCxnSpPr/>
          <p:nvPr/>
        </p:nvCxnSpPr>
        <p:spPr bwMode="auto">
          <a:xfrm>
            <a:off x="7010400" y="5257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46"/>
          <p:cNvCxnSpPr/>
          <p:nvPr/>
        </p:nvCxnSpPr>
        <p:spPr bwMode="auto">
          <a:xfrm>
            <a:off x="7086600" y="5257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47"/>
          <p:cNvCxnSpPr/>
          <p:nvPr/>
        </p:nvCxnSpPr>
        <p:spPr bwMode="auto">
          <a:xfrm>
            <a:off x="7086600" y="5257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48"/>
          <p:cNvCxnSpPr/>
          <p:nvPr/>
        </p:nvCxnSpPr>
        <p:spPr bwMode="auto">
          <a:xfrm>
            <a:off x="7086600" y="5715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49"/>
          <p:cNvCxnSpPr/>
          <p:nvPr/>
        </p:nvCxnSpPr>
        <p:spPr bwMode="auto">
          <a:xfrm>
            <a:off x="7315200" y="4876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51"/>
          <p:cNvCxnSpPr/>
          <p:nvPr/>
        </p:nvCxnSpPr>
        <p:spPr bwMode="auto">
          <a:xfrm>
            <a:off x="73152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54"/>
          <p:cNvCxnSpPr/>
          <p:nvPr/>
        </p:nvCxnSpPr>
        <p:spPr bwMode="auto">
          <a:xfrm>
            <a:off x="5334000" y="5486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55"/>
          <p:cNvCxnSpPr/>
          <p:nvPr/>
        </p:nvCxnSpPr>
        <p:spPr bwMode="auto">
          <a:xfrm>
            <a:off x="5638800" y="5257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56"/>
          <p:cNvCxnSpPr/>
          <p:nvPr/>
        </p:nvCxnSpPr>
        <p:spPr bwMode="auto">
          <a:xfrm>
            <a:off x="5715000" y="5257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57"/>
          <p:cNvCxnSpPr/>
          <p:nvPr/>
        </p:nvCxnSpPr>
        <p:spPr bwMode="auto">
          <a:xfrm>
            <a:off x="5715000" y="5257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58"/>
          <p:cNvCxnSpPr/>
          <p:nvPr/>
        </p:nvCxnSpPr>
        <p:spPr bwMode="auto">
          <a:xfrm>
            <a:off x="5715000" y="5715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59"/>
          <p:cNvCxnSpPr/>
          <p:nvPr/>
        </p:nvCxnSpPr>
        <p:spPr bwMode="auto">
          <a:xfrm>
            <a:off x="5943600" y="4876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60"/>
          <p:cNvCxnSpPr/>
          <p:nvPr/>
        </p:nvCxnSpPr>
        <p:spPr bwMode="auto">
          <a:xfrm>
            <a:off x="59436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uppieren 10"/>
          <p:cNvGrpSpPr/>
          <p:nvPr/>
        </p:nvGrpSpPr>
        <p:grpSpPr>
          <a:xfrm>
            <a:off x="6629400" y="5257800"/>
            <a:ext cx="76200" cy="457200"/>
            <a:chOff x="6629400" y="5257800"/>
            <a:chExt cx="76200" cy="457200"/>
          </a:xfrm>
        </p:grpSpPr>
        <p:cxnSp>
          <p:nvCxnSpPr>
            <p:cNvPr id="62" name="Gerade Verbindung 61"/>
            <p:cNvCxnSpPr/>
            <p:nvPr/>
          </p:nvCxnSpPr>
          <p:spPr bwMode="auto">
            <a:xfrm>
              <a:off x="6705600" y="5257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/>
          </p:nvCxnSpPr>
          <p:spPr bwMode="auto">
            <a:xfrm>
              <a:off x="6629400" y="53340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5" name="Gerade Verbindung 64"/>
          <p:cNvCxnSpPr/>
          <p:nvPr/>
        </p:nvCxnSpPr>
        <p:spPr bwMode="auto">
          <a:xfrm>
            <a:off x="6324600" y="5486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Bogen 65"/>
          <p:cNvSpPr/>
          <p:nvPr/>
        </p:nvSpPr>
        <p:spPr bwMode="auto">
          <a:xfrm flipV="1">
            <a:off x="6553200" y="1600200"/>
            <a:ext cx="685800" cy="2209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7" name="Gerade Verbindung mit Pfeil 66"/>
          <p:cNvCxnSpPr/>
          <p:nvPr/>
        </p:nvCxnSpPr>
        <p:spPr bwMode="auto">
          <a:xfrm>
            <a:off x="6858000" y="29718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feld 68"/>
          <p:cNvSpPr txBox="1"/>
          <p:nvPr/>
        </p:nvSpPr>
        <p:spPr>
          <a:xfrm>
            <a:off x="6934200" y="2743200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V0</a:t>
            </a:r>
            <a:endParaRPr lang="de-DE" sz="800" dirty="0"/>
          </a:p>
        </p:txBody>
      </p:sp>
      <p:cxnSp>
        <p:nvCxnSpPr>
          <p:cNvPr id="14352" name="Gerade Verbindung 14351"/>
          <p:cNvCxnSpPr/>
          <p:nvPr/>
        </p:nvCxnSpPr>
        <p:spPr bwMode="auto">
          <a:xfrm flipV="1">
            <a:off x="6781800" y="30480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7" name="Ellipse 14356"/>
          <p:cNvSpPr/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7" name="Ellipse 76"/>
          <p:cNvSpPr/>
          <p:nvPr/>
        </p:nvSpPr>
        <p:spPr bwMode="auto">
          <a:xfrm>
            <a:off x="6705600" y="3733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" name="Picture 2" descr="https://www.usenix.org/legacy/events/sec01/full_papers/gutmann/gutmann_html/remanence_files/image0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26765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mit Pfeil 7"/>
          <p:cNvCxnSpPr/>
          <p:nvPr/>
        </p:nvCxnSpPr>
        <p:spPr bwMode="auto">
          <a:xfrm>
            <a:off x="609600" y="35052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304800" y="3276600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Floating </a:t>
            </a:r>
            <a:r>
              <a:rPr lang="de-DE" dirty="0" err="1" smtClean="0"/>
              <a:t>gate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2257717" y="2971800"/>
            <a:ext cx="51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Gate</a:t>
            </a:r>
            <a:endParaRPr lang="de-DE" dirty="0"/>
          </a:p>
        </p:txBody>
      </p:sp>
      <p:cxnSp>
        <p:nvCxnSpPr>
          <p:cNvPr id="64" name="Gerade Verbindung 14342"/>
          <p:cNvCxnSpPr/>
          <p:nvPr/>
        </p:nvCxnSpPr>
        <p:spPr bwMode="auto">
          <a:xfrm>
            <a:off x="8077200" y="5486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14344"/>
          <p:cNvCxnSpPr/>
          <p:nvPr/>
        </p:nvCxnSpPr>
        <p:spPr bwMode="auto">
          <a:xfrm>
            <a:off x="8382000" y="5257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46"/>
          <p:cNvCxnSpPr/>
          <p:nvPr/>
        </p:nvCxnSpPr>
        <p:spPr bwMode="auto">
          <a:xfrm>
            <a:off x="8458200" y="5257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47"/>
          <p:cNvCxnSpPr/>
          <p:nvPr/>
        </p:nvCxnSpPr>
        <p:spPr bwMode="auto">
          <a:xfrm>
            <a:off x="8458200" y="5257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48"/>
          <p:cNvCxnSpPr/>
          <p:nvPr/>
        </p:nvCxnSpPr>
        <p:spPr bwMode="auto">
          <a:xfrm>
            <a:off x="8458200" y="5715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49"/>
          <p:cNvCxnSpPr/>
          <p:nvPr/>
        </p:nvCxnSpPr>
        <p:spPr bwMode="auto">
          <a:xfrm>
            <a:off x="8686800" y="4876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51"/>
          <p:cNvCxnSpPr/>
          <p:nvPr/>
        </p:nvCxnSpPr>
        <p:spPr bwMode="auto">
          <a:xfrm>
            <a:off x="86868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" name="Gruppieren 74"/>
          <p:cNvGrpSpPr/>
          <p:nvPr/>
        </p:nvGrpSpPr>
        <p:grpSpPr>
          <a:xfrm flipH="1">
            <a:off x="8001000" y="5257800"/>
            <a:ext cx="76200" cy="457200"/>
            <a:chOff x="6629400" y="5257800"/>
            <a:chExt cx="76200" cy="457200"/>
          </a:xfrm>
        </p:grpSpPr>
        <p:cxnSp>
          <p:nvCxnSpPr>
            <p:cNvPr id="76" name="Gerade Verbindung 61"/>
            <p:cNvCxnSpPr/>
            <p:nvPr/>
          </p:nvCxnSpPr>
          <p:spPr bwMode="auto">
            <a:xfrm>
              <a:off x="6705600" y="52578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62"/>
            <p:cNvCxnSpPr/>
            <p:nvPr/>
          </p:nvCxnSpPr>
          <p:spPr bwMode="auto">
            <a:xfrm>
              <a:off x="6629400" y="53340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9" name="Gerade Verbindung 64"/>
          <p:cNvCxnSpPr/>
          <p:nvPr/>
        </p:nvCxnSpPr>
        <p:spPr bwMode="auto">
          <a:xfrm>
            <a:off x="7696200" y="5486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Textfeld 79"/>
          <p:cNvSpPr txBox="1"/>
          <p:nvPr/>
        </p:nvSpPr>
        <p:spPr>
          <a:xfrm>
            <a:off x="3276600" y="5257800"/>
            <a:ext cx="2238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Floating </a:t>
            </a:r>
            <a:r>
              <a:rPr lang="de-DE" dirty="0" err="1" smtClean="0"/>
              <a:t>gate</a:t>
            </a:r>
            <a:r>
              <a:rPr lang="de-DE" dirty="0" smtClean="0"/>
              <a:t> nicht aufgeladen</a:t>
            </a:r>
            <a:endParaRPr lang="de-DE" dirty="0"/>
          </a:p>
        </p:txBody>
      </p:sp>
      <p:sp>
        <p:nvSpPr>
          <p:cNvPr id="81" name="Textfeld 80"/>
          <p:cNvSpPr txBox="1"/>
          <p:nvPr/>
        </p:nvSpPr>
        <p:spPr>
          <a:xfrm>
            <a:off x="5401444" y="4419600"/>
            <a:ext cx="2408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Floating </a:t>
            </a:r>
            <a:r>
              <a:rPr lang="de-DE" dirty="0" err="1" smtClean="0"/>
              <a:t>gate</a:t>
            </a:r>
            <a:r>
              <a:rPr lang="de-DE" dirty="0" smtClean="0"/>
              <a:t> negativ aufgeladen</a:t>
            </a:r>
            <a:endParaRPr lang="de-DE" dirty="0"/>
          </a:p>
        </p:txBody>
      </p:sp>
      <p:sp>
        <p:nvSpPr>
          <p:cNvPr id="82" name="Textfeld 81"/>
          <p:cNvSpPr txBox="1"/>
          <p:nvPr/>
        </p:nvSpPr>
        <p:spPr>
          <a:xfrm>
            <a:off x="6687967" y="6248400"/>
            <a:ext cx="2383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Floating </a:t>
            </a:r>
            <a:r>
              <a:rPr lang="de-DE" dirty="0"/>
              <a:t>G</a:t>
            </a:r>
            <a:r>
              <a:rPr lang="de-DE" dirty="0" smtClean="0"/>
              <a:t>ate positiv aufgeladen</a:t>
            </a:r>
            <a:endParaRPr lang="de-DE" dirty="0"/>
          </a:p>
        </p:txBody>
      </p:sp>
      <p:cxnSp>
        <p:nvCxnSpPr>
          <p:cNvPr id="23" name="Gerade Verbindung mit Pfeil 22"/>
          <p:cNvCxnSpPr/>
          <p:nvPr/>
        </p:nvCxnSpPr>
        <p:spPr bwMode="auto">
          <a:xfrm>
            <a:off x="6705600" y="48768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mit Pfeil 26"/>
          <p:cNvCxnSpPr/>
          <p:nvPr/>
        </p:nvCxnSpPr>
        <p:spPr bwMode="auto">
          <a:xfrm flipV="1">
            <a:off x="8077200" y="57912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feld 82"/>
          <p:cNvSpPr txBox="1"/>
          <p:nvPr/>
        </p:nvSpPr>
        <p:spPr>
          <a:xfrm>
            <a:off x="1676400" y="3657600"/>
            <a:ext cx="20826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++++++++++++++++++++++++++++++++</a:t>
            </a:r>
            <a:endParaRPr lang="de-DE" sz="800" dirty="0"/>
          </a:p>
        </p:txBody>
      </p:sp>
      <p:sp>
        <p:nvSpPr>
          <p:cNvPr id="84" name="Textfeld 83"/>
          <p:cNvSpPr txBox="1"/>
          <p:nvPr/>
        </p:nvSpPr>
        <p:spPr>
          <a:xfrm>
            <a:off x="4515897" y="3581400"/>
            <a:ext cx="8675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VFG = Q/CFG </a:t>
            </a:r>
            <a:endParaRPr lang="de-DE" sz="800" dirty="0"/>
          </a:p>
        </p:txBody>
      </p:sp>
      <p:sp>
        <p:nvSpPr>
          <p:cNvPr id="29" name="Textfeld 28"/>
          <p:cNvSpPr txBox="1"/>
          <p:nvPr/>
        </p:nvSpPr>
        <p:spPr>
          <a:xfrm>
            <a:off x="6781800" y="5257800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85" name="Textfeld 84"/>
          <p:cNvSpPr txBox="1"/>
          <p:nvPr/>
        </p:nvSpPr>
        <p:spPr>
          <a:xfrm>
            <a:off x="8153400" y="5257800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</a:t>
            </a:r>
            <a:endParaRPr lang="de-DE" dirty="0"/>
          </a:p>
        </p:txBody>
      </p:sp>
      <p:sp>
        <p:nvSpPr>
          <p:cNvPr id="86" name="Textfeld 85"/>
          <p:cNvSpPr txBox="1"/>
          <p:nvPr/>
        </p:nvSpPr>
        <p:spPr>
          <a:xfrm>
            <a:off x="6781800" y="5105400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87" name="Textfeld 86"/>
          <p:cNvSpPr txBox="1"/>
          <p:nvPr/>
        </p:nvSpPr>
        <p:spPr>
          <a:xfrm>
            <a:off x="6781800" y="5410200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88" name="Textfeld 87"/>
          <p:cNvSpPr txBox="1"/>
          <p:nvPr/>
        </p:nvSpPr>
        <p:spPr>
          <a:xfrm>
            <a:off x="6781800" y="5562600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89" name="Textfeld 88"/>
          <p:cNvSpPr txBox="1"/>
          <p:nvPr/>
        </p:nvSpPr>
        <p:spPr>
          <a:xfrm>
            <a:off x="8153400" y="5181600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</a:t>
            </a:r>
            <a:endParaRPr lang="de-DE" dirty="0"/>
          </a:p>
        </p:txBody>
      </p:sp>
      <p:sp>
        <p:nvSpPr>
          <p:cNvPr id="90" name="Textfeld 89"/>
          <p:cNvSpPr txBox="1"/>
          <p:nvPr/>
        </p:nvSpPr>
        <p:spPr>
          <a:xfrm>
            <a:off x="8153400" y="5105400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</a:t>
            </a:r>
            <a:endParaRPr lang="de-DE" dirty="0"/>
          </a:p>
        </p:txBody>
      </p:sp>
      <p:sp>
        <p:nvSpPr>
          <p:cNvPr id="91" name="Textfeld 90"/>
          <p:cNvSpPr txBox="1"/>
          <p:nvPr/>
        </p:nvSpPr>
        <p:spPr>
          <a:xfrm>
            <a:off x="8153400" y="5410200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</a:t>
            </a:r>
            <a:endParaRPr lang="de-DE" dirty="0"/>
          </a:p>
        </p:txBody>
      </p:sp>
      <p:sp>
        <p:nvSpPr>
          <p:cNvPr id="92" name="Textfeld 91"/>
          <p:cNvSpPr txBox="1"/>
          <p:nvPr/>
        </p:nvSpPr>
        <p:spPr>
          <a:xfrm>
            <a:off x="8153400" y="5486400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22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SRAM befindet sich im Zustand Q=0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62484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101"/>
          <p:cNvCxnSpPr/>
          <p:nvPr/>
        </p:nvCxnSpPr>
        <p:spPr bwMode="auto">
          <a:xfrm>
            <a:off x="48006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109"/>
          <p:cNvCxnSpPr/>
          <p:nvPr/>
        </p:nvCxnSpPr>
        <p:spPr bwMode="auto">
          <a:xfrm>
            <a:off x="48006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Ellipse 3"/>
          <p:cNvSpPr/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0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121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 Verbindung 130"/>
          <p:cNvCxnSpPr/>
          <p:nvPr/>
        </p:nvCxnSpPr>
        <p:spPr bwMode="auto">
          <a:xfrm flipH="1">
            <a:off x="34290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31"/>
          <p:cNvCxnSpPr/>
          <p:nvPr/>
        </p:nvCxnSpPr>
        <p:spPr bwMode="auto">
          <a:xfrm flipH="1">
            <a:off x="32004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32"/>
          <p:cNvCxnSpPr/>
          <p:nvPr/>
        </p:nvCxnSpPr>
        <p:spPr bwMode="auto">
          <a:xfrm flipH="1">
            <a:off x="32004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Gerade Verbindung 135"/>
          <p:cNvCxnSpPr/>
          <p:nvPr/>
        </p:nvCxnSpPr>
        <p:spPr bwMode="auto">
          <a:xfrm flipH="1">
            <a:off x="35052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Ellipse 191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3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Gruppieren 194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197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6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19812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72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3919953" y="3810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74" name="Textfeld 73"/>
          <p:cNvSpPr txBox="1"/>
          <p:nvPr/>
        </p:nvSpPr>
        <p:spPr>
          <a:xfrm>
            <a:off x="4495800" y="4191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75" name="Textfeld 74"/>
          <p:cNvSpPr txBox="1"/>
          <p:nvPr/>
        </p:nvSpPr>
        <p:spPr>
          <a:xfrm>
            <a:off x="5105400" y="44196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hteck 170"/>
          <p:cNvSpPr/>
          <p:nvPr/>
        </p:nvSpPr>
        <p:spPr bwMode="auto">
          <a:xfrm>
            <a:off x="6096000" y="3124200"/>
            <a:ext cx="914400" cy="335280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2" name="Rechteck 171"/>
          <p:cNvSpPr/>
          <p:nvPr/>
        </p:nvSpPr>
        <p:spPr bwMode="auto">
          <a:xfrm>
            <a:off x="7239000" y="3124200"/>
            <a:ext cx="1066800" cy="33528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0" name="Rechteck 169"/>
          <p:cNvSpPr/>
          <p:nvPr/>
        </p:nvSpPr>
        <p:spPr bwMode="auto">
          <a:xfrm>
            <a:off x="457200" y="3124200"/>
            <a:ext cx="83820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9" name="Rechteck 168"/>
          <p:cNvSpPr/>
          <p:nvPr/>
        </p:nvSpPr>
        <p:spPr bwMode="auto">
          <a:xfrm>
            <a:off x="1524000" y="3124200"/>
            <a:ext cx="914400" cy="297180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8" name="Rechteck 167"/>
          <p:cNvSpPr/>
          <p:nvPr/>
        </p:nvSpPr>
        <p:spPr bwMode="auto">
          <a:xfrm>
            <a:off x="2667000" y="3124200"/>
            <a:ext cx="914400" cy="29718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838200" y="1981200"/>
            <a:ext cx="3810000" cy="609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Programmierung - Tunneleffekt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80</a:t>
            </a:fld>
            <a:endParaRPr lang="de-DE" altLang="de-DE"/>
          </a:p>
        </p:txBody>
      </p:sp>
      <p:sp>
        <p:nvSpPr>
          <p:cNvPr id="4" name="Rechteck 3"/>
          <p:cNvSpPr/>
          <p:nvPr/>
        </p:nvSpPr>
        <p:spPr bwMode="auto">
          <a:xfrm>
            <a:off x="1752600" y="1447800"/>
            <a:ext cx="21336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143000" y="1981200"/>
            <a:ext cx="3124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/>
          <p:cNvSpPr/>
          <p:nvPr/>
        </p:nvSpPr>
        <p:spPr bwMode="auto">
          <a:xfrm>
            <a:off x="3657600" y="1981200"/>
            <a:ext cx="609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143000" y="1981200"/>
            <a:ext cx="609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1752600" y="1676400"/>
            <a:ext cx="2133600" cy="1524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" name="Gerade Verbindung 7"/>
          <p:cNvCxnSpPr/>
          <p:nvPr/>
        </p:nvCxnSpPr>
        <p:spPr bwMode="auto">
          <a:xfrm flipH="1">
            <a:off x="2667000" y="4191000"/>
            <a:ext cx="1524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50"/>
          <p:cNvCxnSpPr/>
          <p:nvPr/>
        </p:nvCxnSpPr>
        <p:spPr bwMode="auto">
          <a:xfrm flipH="1">
            <a:off x="2667000" y="3962400"/>
            <a:ext cx="1524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/>
          <p:cNvCxnSpPr/>
          <p:nvPr/>
        </p:nvCxnSpPr>
        <p:spPr bwMode="auto">
          <a:xfrm flipV="1">
            <a:off x="2667000" y="3276600"/>
            <a:ext cx="0" cy="685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/>
          <p:nvPr/>
        </p:nvCxnSpPr>
        <p:spPr bwMode="auto">
          <a:xfrm flipH="1" flipV="1">
            <a:off x="2438400" y="3200400"/>
            <a:ext cx="228600" cy="623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 flipH="1">
            <a:off x="1524000" y="4114800"/>
            <a:ext cx="9144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70"/>
          <p:cNvCxnSpPr/>
          <p:nvPr/>
        </p:nvCxnSpPr>
        <p:spPr bwMode="auto">
          <a:xfrm flipV="1">
            <a:off x="2438400" y="4114800"/>
            <a:ext cx="0" cy="381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 flipV="1">
            <a:off x="2438400" y="3200400"/>
            <a:ext cx="0" cy="685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72"/>
          <p:cNvCxnSpPr/>
          <p:nvPr/>
        </p:nvCxnSpPr>
        <p:spPr bwMode="auto">
          <a:xfrm flipH="1">
            <a:off x="1524000" y="3886200"/>
            <a:ext cx="9144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73"/>
          <p:cNvCxnSpPr/>
          <p:nvPr/>
        </p:nvCxnSpPr>
        <p:spPr bwMode="auto">
          <a:xfrm flipH="1">
            <a:off x="381000" y="4038600"/>
            <a:ext cx="3810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Gerade Verbindung 74"/>
          <p:cNvCxnSpPr/>
          <p:nvPr/>
        </p:nvCxnSpPr>
        <p:spPr bwMode="auto">
          <a:xfrm flipH="1">
            <a:off x="7239000" y="4191000"/>
            <a:ext cx="10668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Gerade Verbindung 75"/>
          <p:cNvCxnSpPr/>
          <p:nvPr/>
        </p:nvCxnSpPr>
        <p:spPr bwMode="auto">
          <a:xfrm flipH="1">
            <a:off x="7239000" y="3962400"/>
            <a:ext cx="10668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 flipH="1">
            <a:off x="7239000" y="40386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 Verbindung 102"/>
          <p:cNvCxnSpPr/>
          <p:nvPr/>
        </p:nvCxnSpPr>
        <p:spPr bwMode="auto">
          <a:xfrm flipV="1">
            <a:off x="2667000" y="4191000"/>
            <a:ext cx="0" cy="685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Gerade Verbindung 103"/>
          <p:cNvCxnSpPr/>
          <p:nvPr/>
        </p:nvCxnSpPr>
        <p:spPr bwMode="auto">
          <a:xfrm flipV="1">
            <a:off x="2438400" y="4114800"/>
            <a:ext cx="0" cy="685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 flipH="1" flipV="1">
            <a:off x="2438400" y="4800600"/>
            <a:ext cx="228600" cy="762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 flipV="1">
            <a:off x="1524000" y="3200400"/>
            <a:ext cx="0" cy="685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 flipH="1">
            <a:off x="1295400" y="3200400"/>
            <a:ext cx="2286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 flipV="1">
            <a:off x="1295400" y="3200400"/>
            <a:ext cx="0" cy="685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 flipV="1">
            <a:off x="1524000" y="4114800"/>
            <a:ext cx="0" cy="685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V="1">
            <a:off x="1295400" y="4114800"/>
            <a:ext cx="0" cy="381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 flipV="1">
            <a:off x="1524000" y="4114800"/>
            <a:ext cx="0" cy="685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120"/>
          <p:cNvCxnSpPr/>
          <p:nvPr/>
        </p:nvCxnSpPr>
        <p:spPr bwMode="auto">
          <a:xfrm flipV="1">
            <a:off x="1295400" y="4114800"/>
            <a:ext cx="0" cy="685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Gerade Verbindung 121"/>
          <p:cNvCxnSpPr/>
          <p:nvPr/>
        </p:nvCxnSpPr>
        <p:spPr bwMode="auto">
          <a:xfrm flipH="1">
            <a:off x="1295400" y="4800600"/>
            <a:ext cx="2286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Gerade Verbindung 124"/>
          <p:cNvCxnSpPr/>
          <p:nvPr/>
        </p:nvCxnSpPr>
        <p:spPr bwMode="auto">
          <a:xfrm flipH="1">
            <a:off x="381000" y="3886200"/>
            <a:ext cx="9144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125"/>
          <p:cNvCxnSpPr/>
          <p:nvPr/>
        </p:nvCxnSpPr>
        <p:spPr bwMode="auto">
          <a:xfrm flipH="1">
            <a:off x="381000" y="4114800"/>
            <a:ext cx="9144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H="1">
            <a:off x="5943600" y="4953000"/>
            <a:ext cx="10668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Gerade Verbindung 195"/>
          <p:cNvCxnSpPr/>
          <p:nvPr/>
        </p:nvCxnSpPr>
        <p:spPr bwMode="auto">
          <a:xfrm flipV="1">
            <a:off x="3429000" y="1143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Gerade Verbindung 196"/>
          <p:cNvCxnSpPr/>
          <p:nvPr/>
        </p:nvCxnSpPr>
        <p:spPr bwMode="auto">
          <a:xfrm>
            <a:off x="3429000" y="1143000"/>
            <a:ext cx="1828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Gerade Verbindung 197"/>
          <p:cNvCxnSpPr/>
          <p:nvPr/>
        </p:nvCxnSpPr>
        <p:spPr bwMode="auto">
          <a:xfrm>
            <a:off x="5257800" y="1143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Gerade Verbindung 198"/>
          <p:cNvCxnSpPr/>
          <p:nvPr/>
        </p:nvCxnSpPr>
        <p:spPr bwMode="auto">
          <a:xfrm>
            <a:off x="4953000" y="13716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Gerade Verbindung 199"/>
          <p:cNvCxnSpPr/>
          <p:nvPr/>
        </p:nvCxnSpPr>
        <p:spPr bwMode="auto">
          <a:xfrm>
            <a:off x="5105400" y="1447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Gerade Verbindung 200"/>
          <p:cNvCxnSpPr/>
          <p:nvPr/>
        </p:nvCxnSpPr>
        <p:spPr bwMode="auto">
          <a:xfrm>
            <a:off x="5257800" y="1447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Rechteck 139"/>
          <p:cNvSpPr/>
          <p:nvPr/>
        </p:nvSpPr>
        <p:spPr bwMode="auto">
          <a:xfrm>
            <a:off x="6019800" y="5334000"/>
            <a:ext cx="762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3" name="Rechteck 202"/>
          <p:cNvSpPr/>
          <p:nvPr/>
        </p:nvSpPr>
        <p:spPr bwMode="auto">
          <a:xfrm>
            <a:off x="6172200" y="5334000"/>
            <a:ext cx="762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" name="Rechteck 203"/>
          <p:cNvSpPr/>
          <p:nvPr/>
        </p:nvSpPr>
        <p:spPr bwMode="auto">
          <a:xfrm>
            <a:off x="6324600" y="5334000"/>
            <a:ext cx="762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" name="Rechteck 204"/>
          <p:cNvSpPr/>
          <p:nvPr/>
        </p:nvSpPr>
        <p:spPr bwMode="auto">
          <a:xfrm>
            <a:off x="6477000" y="5334000"/>
            <a:ext cx="762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7" name="Gerade Verbindung 156"/>
          <p:cNvCxnSpPr/>
          <p:nvPr/>
        </p:nvCxnSpPr>
        <p:spPr bwMode="auto">
          <a:xfrm flipV="1">
            <a:off x="3962400" y="175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>
            <a:off x="3962400" y="17526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Gerade Verbindung 163"/>
          <p:cNvCxnSpPr/>
          <p:nvPr/>
        </p:nvCxnSpPr>
        <p:spPr bwMode="auto">
          <a:xfrm>
            <a:off x="5029200" y="175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Gerade Verbindung 166"/>
          <p:cNvCxnSpPr/>
          <p:nvPr/>
        </p:nvCxnSpPr>
        <p:spPr bwMode="auto">
          <a:xfrm flipH="1">
            <a:off x="4876800" y="1981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126"/>
          <p:cNvCxnSpPr/>
          <p:nvPr/>
        </p:nvCxnSpPr>
        <p:spPr bwMode="auto">
          <a:xfrm flipH="1">
            <a:off x="7010400" y="3276600"/>
            <a:ext cx="228600" cy="9906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Gerade Verbindung 128"/>
          <p:cNvCxnSpPr>
            <a:stCxn id="172" idx="1"/>
          </p:cNvCxnSpPr>
          <p:nvPr/>
        </p:nvCxnSpPr>
        <p:spPr bwMode="auto">
          <a:xfrm flipH="1">
            <a:off x="7010400" y="4800600"/>
            <a:ext cx="228600" cy="1066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Gerade Verbindung mit Pfeil 14343"/>
          <p:cNvCxnSpPr/>
          <p:nvPr/>
        </p:nvCxnSpPr>
        <p:spPr bwMode="auto">
          <a:xfrm flipH="1">
            <a:off x="6781800" y="3886200"/>
            <a:ext cx="609600" cy="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mit Pfeil 131"/>
          <p:cNvCxnSpPr/>
          <p:nvPr/>
        </p:nvCxnSpPr>
        <p:spPr bwMode="auto">
          <a:xfrm flipH="1">
            <a:off x="2667000" y="3810000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 flipH="1">
            <a:off x="5943600" y="5181600"/>
            <a:ext cx="10668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Gerade Verbindung mit Pfeil 80"/>
          <p:cNvCxnSpPr/>
          <p:nvPr/>
        </p:nvCxnSpPr>
        <p:spPr bwMode="auto">
          <a:xfrm>
            <a:off x="1828800" y="3810000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2667000" y="3429000"/>
            <a:ext cx="1923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Potential-Barriere zu breit</a:t>
            </a:r>
            <a:endParaRPr lang="de-DE" dirty="0"/>
          </a:p>
        </p:txBody>
      </p:sp>
      <p:sp>
        <p:nvSpPr>
          <p:cNvPr id="83" name="Textfeld 82"/>
          <p:cNvSpPr txBox="1"/>
          <p:nvPr/>
        </p:nvSpPr>
        <p:spPr>
          <a:xfrm>
            <a:off x="6629400" y="2286000"/>
            <a:ext cx="177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Wegen hoher Spannung wird die Barriere schmäler</a:t>
            </a:r>
            <a:endParaRPr lang="de-DE" dirty="0"/>
          </a:p>
        </p:txBody>
      </p:sp>
      <p:sp>
        <p:nvSpPr>
          <p:cNvPr id="84" name="Textfeld 83"/>
          <p:cNvSpPr txBox="1"/>
          <p:nvPr/>
        </p:nvSpPr>
        <p:spPr>
          <a:xfrm>
            <a:off x="5867400" y="5943600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Floating Gate</a:t>
            </a:r>
            <a:endParaRPr lang="de-DE" dirty="0"/>
          </a:p>
        </p:txBody>
      </p:sp>
      <p:sp>
        <p:nvSpPr>
          <p:cNvPr id="87" name="Textfeld 86"/>
          <p:cNvSpPr txBox="1"/>
          <p:nvPr/>
        </p:nvSpPr>
        <p:spPr>
          <a:xfrm>
            <a:off x="1600200" y="5257800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Floating</a:t>
            </a:r>
          </a:p>
          <a:p>
            <a:r>
              <a:rPr lang="de-DE" dirty="0" smtClean="0"/>
              <a:t>Gate</a:t>
            </a:r>
            <a:endParaRPr lang="de-DE" dirty="0"/>
          </a:p>
        </p:txBody>
      </p:sp>
      <p:sp>
        <p:nvSpPr>
          <p:cNvPr id="88" name="Textfeld 87"/>
          <p:cNvSpPr txBox="1"/>
          <p:nvPr/>
        </p:nvSpPr>
        <p:spPr>
          <a:xfrm>
            <a:off x="2836316" y="5438001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Drain</a:t>
            </a:r>
            <a:endParaRPr lang="de-DE" dirty="0"/>
          </a:p>
        </p:txBody>
      </p:sp>
      <p:sp>
        <p:nvSpPr>
          <p:cNvPr id="90" name="Textfeld 89"/>
          <p:cNvSpPr txBox="1"/>
          <p:nvPr/>
        </p:nvSpPr>
        <p:spPr>
          <a:xfrm>
            <a:off x="609602" y="5410200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Gate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352800" y="3657600"/>
            <a:ext cx="1309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Freie Elektronen</a:t>
            </a:r>
            <a:endParaRPr lang="de-DE" dirty="0"/>
          </a:p>
        </p:txBody>
      </p:sp>
      <p:sp>
        <p:nvSpPr>
          <p:cNvPr id="91" name="Textfeld 90"/>
          <p:cNvSpPr txBox="1"/>
          <p:nvPr/>
        </p:nvSpPr>
        <p:spPr>
          <a:xfrm>
            <a:off x="3329654" y="4114800"/>
            <a:ext cx="1356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Valenzelektronen</a:t>
            </a:r>
            <a:endParaRPr lang="de-DE" dirty="0"/>
          </a:p>
        </p:txBody>
      </p:sp>
      <p:cxnSp>
        <p:nvCxnSpPr>
          <p:cNvPr id="19" name="Gerade Verbindung mit Pfeil 18"/>
          <p:cNvCxnSpPr/>
          <p:nvPr/>
        </p:nvCxnSpPr>
        <p:spPr bwMode="auto">
          <a:xfrm>
            <a:off x="685800" y="3657600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Textfeld 92"/>
          <p:cNvSpPr txBox="1"/>
          <p:nvPr/>
        </p:nvSpPr>
        <p:spPr>
          <a:xfrm>
            <a:off x="152400" y="3352800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Leitungsband</a:t>
            </a:r>
            <a:endParaRPr lang="de-DE" dirty="0"/>
          </a:p>
        </p:txBody>
      </p:sp>
      <p:cxnSp>
        <p:nvCxnSpPr>
          <p:cNvPr id="94" name="Gerade Verbindung mit Pfeil 93"/>
          <p:cNvCxnSpPr/>
          <p:nvPr/>
        </p:nvCxnSpPr>
        <p:spPr bwMode="auto">
          <a:xfrm flipV="1">
            <a:off x="685800" y="4114800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feld 94"/>
          <p:cNvSpPr txBox="1"/>
          <p:nvPr/>
        </p:nvSpPr>
        <p:spPr>
          <a:xfrm>
            <a:off x="228600" y="4343400"/>
            <a:ext cx="981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Valenzband</a:t>
            </a:r>
            <a:endParaRPr lang="de-DE" dirty="0"/>
          </a:p>
        </p:txBody>
      </p:sp>
      <p:sp>
        <p:nvSpPr>
          <p:cNvPr id="97" name="Textfeld 96"/>
          <p:cNvSpPr txBox="1"/>
          <p:nvPr/>
        </p:nvSpPr>
        <p:spPr>
          <a:xfrm>
            <a:off x="7365531" y="3657600"/>
            <a:ext cx="1778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Elektron kann tunneln</a:t>
            </a:r>
            <a:endParaRPr lang="de-DE" dirty="0"/>
          </a:p>
        </p:txBody>
      </p:sp>
      <p:sp>
        <p:nvSpPr>
          <p:cNvPr id="98" name="Rechteck 97"/>
          <p:cNvSpPr/>
          <p:nvPr/>
        </p:nvSpPr>
        <p:spPr bwMode="auto">
          <a:xfrm>
            <a:off x="6629400" y="5334000"/>
            <a:ext cx="762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6018026" y="5410200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Löcher</a:t>
            </a:r>
            <a:endParaRPr lang="de-DE" dirty="0"/>
          </a:p>
        </p:txBody>
      </p:sp>
      <p:sp>
        <p:nvSpPr>
          <p:cNvPr id="111" name="Textfeld 110"/>
          <p:cNvSpPr txBox="1"/>
          <p:nvPr/>
        </p:nvSpPr>
        <p:spPr>
          <a:xfrm>
            <a:off x="614351" y="5742801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</a:t>
            </a:r>
            <a:endParaRPr lang="de-DE" dirty="0"/>
          </a:p>
        </p:txBody>
      </p:sp>
      <p:sp>
        <p:nvSpPr>
          <p:cNvPr id="112" name="Textfeld 111"/>
          <p:cNvSpPr txBox="1"/>
          <p:nvPr/>
        </p:nvSpPr>
        <p:spPr>
          <a:xfrm>
            <a:off x="1116609" y="574280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SiO2</a:t>
            </a:r>
            <a:endParaRPr lang="de-DE" dirty="0"/>
          </a:p>
        </p:txBody>
      </p:sp>
      <p:sp>
        <p:nvSpPr>
          <p:cNvPr id="113" name="Textfeld 112"/>
          <p:cNvSpPr txBox="1"/>
          <p:nvPr/>
        </p:nvSpPr>
        <p:spPr>
          <a:xfrm>
            <a:off x="2286000" y="574280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SiO2</a:t>
            </a:r>
            <a:endParaRPr lang="de-DE" dirty="0"/>
          </a:p>
        </p:txBody>
      </p:sp>
      <p:sp>
        <p:nvSpPr>
          <p:cNvPr id="123" name="Textfeld 122"/>
          <p:cNvSpPr txBox="1"/>
          <p:nvPr/>
        </p:nvSpPr>
        <p:spPr>
          <a:xfrm>
            <a:off x="1828800" y="5742801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</a:t>
            </a:r>
            <a:endParaRPr lang="de-DE" dirty="0"/>
          </a:p>
        </p:txBody>
      </p:sp>
      <p:sp>
        <p:nvSpPr>
          <p:cNvPr id="124" name="Textfeld 123"/>
          <p:cNvSpPr txBox="1"/>
          <p:nvPr/>
        </p:nvSpPr>
        <p:spPr>
          <a:xfrm>
            <a:off x="3124200" y="5742801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</a:t>
            </a:r>
            <a:endParaRPr lang="de-DE" dirty="0"/>
          </a:p>
        </p:txBody>
      </p:sp>
      <p:sp>
        <p:nvSpPr>
          <p:cNvPr id="137" name="Textfeld 136"/>
          <p:cNvSpPr txBox="1"/>
          <p:nvPr/>
        </p:nvSpPr>
        <p:spPr>
          <a:xfrm>
            <a:off x="6858000" y="60960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SiO2</a:t>
            </a:r>
            <a:endParaRPr lang="de-DE" dirty="0"/>
          </a:p>
        </p:txBody>
      </p:sp>
      <p:sp>
        <p:nvSpPr>
          <p:cNvPr id="139" name="Textfeld 138"/>
          <p:cNvSpPr txBox="1"/>
          <p:nvPr/>
        </p:nvSpPr>
        <p:spPr>
          <a:xfrm>
            <a:off x="0" y="16002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Floating Gate</a:t>
            </a:r>
            <a:endParaRPr lang="de-DE" dirty="0"/>
          </a:p>
        </p:txBody>
      </p:sp>
      <p:sp>
        <p:nvSpPr>
          <p:cNvPr id="141" name="Textfeld 140"/>
          <p:cNvSpPr txBox="1"/>
          <p:nvPr/>
        </p:nvSpPr>
        <p:spPr>
          <a:xfrm>
            <a:off x="762000" y="1371600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Gate</a:t>
            </a:r>
            <a:endParaRPr lang="de-DE" dirty="0"/>
          </a:p>
        </p:txBody>
      </p:sp>
      <p:cxnSp>
        <p:nvCxnSpPr>
          <p:cNvPr id="14339" name="Gerade Verbindung mit Pfeil 14338"/>
          <p:cNvCxnSpPr/>
          <p:nvPr/>
        </p:nvCxnSpPr>
        <p:spPr bwMode="auto">
          <a:xfrm>
            <a:off x="1295400" y="17526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mit Pfeil 141"/>
          <p:cNvCxnSpPr/>
          <p:nvPr/>
        </p:nvCxnSpPr>
        <p:spPr bwMode="auto">
          <a:xfrm>
            <a:off x="1295400" y="15240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" name="Textfeld 144"/>
          <p:cNvSpPr txBox="1"/>
          <p:nvPr/>
        </p:nvSpPr>
        <p:spPr>
          <a:xfrm>
            <a:off x="2057400" y="15240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SiO2</a:t>
            </a:r>
            <a:endParaRPr lang="de-DE" dirty="0"/>
          </a:p>
        </p:txBody>
      </p:sp>
      <p:sp>
        <p:nvSpPr>
          <p:cNvPr id="14343" name="Geschweifte Klammer links 14342"/>
          <p:cNvSpPr/>
          <p:nvPr/>
        </p:nvSpPr>
        <p:spPr bwMode="auto">
          <a:xfrm rot="16200000">
            <a:off x="685800" y="4724400"/>
            <a:ext cx="381000" cy="838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7" name="Geschweifte Klammer links 146"/>
          <p:cNvSpPr/>
          <p:nvPr/>
        </p:nvSpPr>
        <p:spPr bwMode="auto">
          <a:xfrm rot="16200000">
            <a:off x="1790700" y="4686300"/>
            <a:ext cx="381000" cy="91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8" name="Geschweifte Klammer links 147"/>
          <p:cNvSpPr/>
          <p:nvPr/>
        </p:nvSpPr>
        <p:spPr bwMode="auto">
          <a:xfrm rot="16200000">
            <a:off x="2933700" y="4686300"/>
            <a:ext cx="381000" cy="91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9" name="Textfeld 148"/>
          <p:cNvSpPr txBox="1"/>
          <p:nvPr/>
        </p:nvSpPr>
        <p:spPr>
          <a:xfrm>
            <a:off x="2819400" y="2057400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Drain</a:t>
            </a:r>
            <a:endParaRPr lang="de-DE" dirty="0"/>
          </a:p>
        </p:txBody>
      </p:sp>
      <p:cxnSp>
        <p:nvCxnSpPr>
          <p:cNvPr id="150" name="Gerade Verbindung 166"/>
          <p:cNvCxnSpPr/>
          <p:nvPr/>
        </p:nvCxnSpPr>
        <p:spPr bwMode="auto">
          <a:xfrm flipH="1">
            <a:off x="5105400" y="1676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7" name="Textfeld 14346"/>
          <p:cNvSpPr txBox="1"/>
          <p:nvPr/>
        </p:nvSpPr>
        <p:spPr>
          <a:xfrm>
            <a:off x="381000" y="2819400"/>
            <a:ext cx="2167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Energiediagramm: </a:t>
            </a:r>
            <a:r>
              <a:rPr lang="de-DE" dirty="0" err="1" smtClean="0"/>
              <a:t>Vbias</a:t>
            </a:r>
            <a:r>
              <a:rPr lang="de-DE" dirty="0" smtClean="0"/>
              <a:t> = 0 </a:t>
            </a:r>
            <a:endParaRPr lang="de-DE" dirty="0"/>
          </a:p>
        </p:txBody>
      </p:sp>
      <p:sp>
        <p:nvSpPr>
          <p:cNvPr id="151" name="Textfeld 150"/>
          <p:cNvSpPr txBox="1"/>
          <p:nvPr/>
        </p:nvSpPr>
        <p:spPr>
          <a:xfrm>
            <a:off x="5533238" y="2895600"/>
            <a:ext cx="1016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Vbias</a:t>
            </a:r>
            <a:r>
              <a:rPr lang="de-DE" dirty="0" smtClean="0"/>
              <a:t> ~ 10V</a:t>
            </a:r>
            <a:endParaRPr lang="de-DE" dirty="0"/>
          </a:p>
        </p:txBody>
      </p:sp>
      <p:sp>
        <p:nvSpPr>
          <p:cNvPr id="152" name="Textfeld 151"/>
          <p:cNvSpPr txBox="1"/>
          <p:nvPr/>
        </p:nvSpPr>
        <p:spPr>
          <a:xfrm>
            <a:off x="5257800" y="10668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Vbias</a:t>
            </a:r>
            <a:endParaRPr lang="de-DE" dirty="0"/>
          </a:p>
        </p:txBody>
      </p:sp>
      <p:cxnSp>
        <p:nvCxnSpPr>
          <p:cNvPr id="153" name="Gerade Verbindung mit Pfeil 152"/>
          <p:cNvCxnSpPr/>
          <p:nvPr/>
        </p:nvCxnSpPr>
        <p:spPr bwMode="auto">
          <a:xfrm>
            <a:off x="2743200" y="2057400"/>
            <a:ext cx="838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4" name="Textfeld 153"/>
          <p:cNvSpPr txBox="1"/>
          <p:nvPr/>
        </p:nvSpPr>
        <p:spPr>
          <a:xfrm>
            <a:off x="2057400" y="17526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SiO2</a:t>
            </a:r>
            <a:endParaRPr lang="de-DE" dirty="0"/>
          </a:p>
        </p:txBody>
      </p:sp>
      <p:sp>
        <p:nvSpPr>
          <p:cNvPr id="14365" name="Abgerundetes Rechteck 14364"/>
          <p:cNvSpPr/>
          <p:nvPr/>
        </p:nvSpPr>
        <p:spPr bwMode="auto">
          <a:xfrm>
            <a:off x="3657600" y="1295400"/>
            <a:ext cx="2286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3" name="Gerade Verbindung 85"/>
          <p:cNvCxnSpPr/>
          <p:nvPr/>
        </p:nvCxnSpPr>
        <p:spPr bwMode="auto">
          <a:xfrm flipH="1">
            <a:off x="5943600" y="51054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6" name="Rechteck 175"/>
          <p:cNvSpPr/>
          <p:nvPr/>
        </p:nvSpPr>
        <p:spPr bwMode="auto">
          <a:xfrm>
            <a:off x="6781800" y="5334000"/>
            <a:ext cx="762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8" name="Textfeld 177"/>
          <p:cNvSpPr txBox="1"/>
          <p:nvPr/>
        </p:nvSpPr>
        <p:spPr>
          <a:xfrm>
            <a:off x="7503495" y="5715000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Drain</a:t>
            </a:r>
            <a:endParaRPr lang="de-DE" dirty="0"/>
          </a:p>
        </p:txBody>
      </p:sp>
      <p:cxnSp>
        <p:nvCxnSpPr>
          <p:cNvPr id="179" name="Gerade Verbindung mit Pfeil 178"/>
          <p:cNvCxnSpPr/>
          <p:nvPr/>
        </p:nvCxnSpPr>
        <p:spPr bwMode="auto">
          <a:xfrm flipV="1">
            <a:off x="3810000" y="1752600"/>
            <a:ext cx="0" cy="3810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" name="Textfeld 183"/>
          <p:cNvSpPr txBox="1"/>
          <p:nvPr/>
        </p:nvSpPr>
        <p:spPr>
          <a:xfrm>
            <a:off x="3907841" y="2667000"/>
            <a:ext cx="893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Ausschnitt</a:t>
            </a:r>
            <a:endParaRPr lang="de-DE" dirty="0"/>
          </a:p>
        </p:txBody>
      </p:sp>
      <p:cxnSp>
        <p:nvCxnSpPr>
          <p:cNvPr id="185" name="Gerade Verbindung 114"/>
          <p:cNvCxnSpPr/>
          <p:nvPr/>
        </p:nvCxnSpPr>
        <p:spPr bwMode="auto">
          <a:xfrm flipV="1">
            <a:off x="7239000" y="3276600"/>
            <a:ext cx="0" cy="685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Gerade Verbindung 114"/>
          <p:cNvCxnSpPr/>
          <p:nvPr/>
        </p:nvCxnSpPr>
        <p:spPr bwMode="auto">
          <a:xfrm flipV="1">
            <a:off x="7239000" y="4191000"/>
            <a:ext cx="0" cy="685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14"/>
          <p:cNvCxnSpPr/>
          <p:nvPr/>
        </p:nvCxnSpPr>
        <p:spPr bwMode="auto">
          <a:xfrm flipV="1">
            <a:off x="7010400" y="4267200"/>
            <a:ext cx="0" cy="685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14"/>
          <p:cNvCxnSpPr/>
          <p:nvPr/>
        </p:nvCxnSpPr>
        <p:spPr bwMode="auto">
          <a:xfrm flipV="1">
            <a:off x="7010400" y="5181600"/>
            <a:ext cx="0" cy="685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877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hteck 85"/>
          <p:cNvSpPr/>
          <p:nvPr/>
        </p:nvSpPr>
        <p:spPr bwMode="auto">
          <a:xfrm>
            <a:off x="6172200" y="2590800"/>
            <a:ext cx="914400" cy="335280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7" name="Rechteck 86"/>
          <p:cNvSpPr/>
          <p:nvPr/>
        </p:nvSpPr>
        <p:spPr bwMode="auto">
          <a:xfrm>
            <a:off x="7315200" y="2590800"/>
            <a:ext cx="1066800" cy="33528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5943600" y="5410200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Floating Gate</a:t>
            </a:r>
            <a:endParaRPr lang="de-DE" dirty="0"/>
          </a:p>
        </p:txBody>
      </p:sp>
      <p:sp>
        <p:nvSpPr>
          <p:cNvPr id="89" name="Textfeld 88"/>
          <p:cNvSpPr txBox="1"/>
          <p:nvPr/>
        </p:nvSpPr>
        <p:spPr>
          <a:xfrm>
            <a:off x="6934200" y="597140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SiO2</a:t>
            </a:r>
            <a:endParaRPr lang="de-DE" dirty="0"/>
          </a:p>
        </p:txBody>
      </p:sp>
      <p:sp>
        <p:nvSpPr>
          <p:cNvPr id="90" name="Textfeld 89"/>
          <p:cNvSpPr txBox="1"/>
          <p:nvPr/>
        </p:nvSpPr>
        <p:spPr>
          <a:xfrm>
            <a:off x="7579695" y="5181600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Drain</a:t>
            </a:r>
            <a:endParaRPr lang="de-DE" dirty="0"/>
          </a:p>
        </p:txBody>
      </p:sp>
      <p:sp>
        <p:nvSpPr>
          <p:cNvPr id="30" name="Rechteck 29"/>
          <p:cNvSpPr/>
          <p:nvPr/>
        </p:nvSpPr>
        <p:spPr bwMode="auto">
          <a:xfrm>
            <a:off x="838200" y="2590800"/>
            <a:ext cx="3810000" cy="609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Löschen - Tunneleffekt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EEPROM </a:t>
            </a:r>
            <a:r>
              <a:rPr lang="de-DE" dirty="0" err="1" smtClean="0"/>
              <a:t>erase</a:t>
            </a:r>
            <a:r>
              <a:rPr lang="de-DE" dirty="0" smtClean="0"/>
              <a:t>, </a:t>
            </a:r>
            <a:r>
              <a:rPr lang="de-DE" dirty="0"/>
              <a:t>Fowler-Nordheim </a:t>
            </a:r>
            <a:r>
              <a:rPr lang="de-DE" dirty="0" err="1"/>
              <a:t>tunnelling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81</a:t>
            </a:fld>
            <a:endParaRPr lang="de-DE" altLang="de-DE"/>
          </a:p>
        </p:txBody>
      </p:sp>
      <p:sp>
        <p:nvSpPr>
          <p:cNvPr id="4" name="Rechteck 3"/>
          <p:cNvSpPr/>
          <p:nvPr/>
        </p:nvSpPr>
        <p:spPr bwMode="auto">
          <a:xfrm>
            <a:off x="1752600" y="2057400"/>
            <a:ext cx="2133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143000" y="2590800"/>
            <a:ext cx="3124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/>
          <p:cNvSpPr/>
          <p:nvPr/>
        </p:nvSpPr>
        <p:spPr bwMode="auto">
          <a:xfrm>
            <a:off x="3657600" y="2590800"/>
            <a:ext cx="609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143000" y="2590800"/>
            <a:ext cx="609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1752600" y="2286000"/>
            <a:ext cx="2133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6" name="Rechteck 145"/>
          <p:cNvSpPr/>
          <p:nvPr/>
        </p:nvSpPr>
        <p:spPr bwMode="auto">
          <a:xfrm>
            <a:off x="6172200" y="3581400"/>
            <a:ext cx="762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7" name="Rechteck 146"/>
          <p:cNvSpPr/>
          <p:nvPr/>
        </p:nvSpPr>
        <p:spPr bwMode="auto">
          <a:xfrm>
            <a:off x="6324600" y="3581400"/>
            <a:ext cx="762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7" name="Rechteck 156"/>
          <p:cNvSpPr/>
          <p:nvPr/>
        </p:nvSpPr>
        <p:spPr bwMode="auto">
          <a:xfrm>
            <a:off x="6477000" y="3581400"/>
            <a:ext cx="762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0" name="Rechteck 159"/>
          <p:cNvSpPr/>
          <p:nvPr/>
        </p:nvSpPr>
        <p:spPr bwMode="auto">
          <a:xfrm>
            <a:off x="6629400" y="3581400"/>
            <a:ext cx="762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Rechteck 162"/>
          <p:cNvSpPr/>
          <p:nvPr/>
        </p:nvSpPr>
        <p:spPr bwMode="auto">
          <a:xfrm>
            <a:off x="6781800" y="3581400"/>
            <a:ext cx="762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4" name="Ellipse 163"/>
          <p:cNvSpPr/>
          <p:nvPr/>
        </p:nvSpPr>
        <p:spPr bwMode="auto">
          <a:xfrm>
            <a:off x="6934200" y="3581400"/>
            <a:ext cx="76200" cy="7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</a:p>
        </p:txBody>
      </p:sp>
      <p:cxnSp>
        <p:nvCxnSpPr>
          <p:cNvPr id="167" name="Gerade Verbindung 166"/>
          <p:cNvCxnSpPr/>
          <p:nvPr/>
        </p:nvCxnSpPr>
        <p:spPr bwMode="auto">
          <a:xfrm flipV="1">
            <a:off x="3962400" y="2286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Gerade Verbindung 167"/>
          <p:cNvCxnSpPr/>
          <p:nvPr/>
        </p:nvCxnSpPr>
        <p:spPr bwMode="auto">
          <a:xfrm>
            <a:off x="3962400" y="2286000"/>
            <a:ext cx="1828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Gerade Verbindung 170"/>
          <p:cNvCxnSpPr/>
          <p:nvPr/>
        </p:nvCxnSpPr>
        <p:spPr bwMode="auto">
          <a:xfrm>
            <a:off x="5791200" y="2286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Gerade Verbindung 171"/>
          <p:cNvCxnSpPr/>
          <p:nvPr/>
        </p:nvCxnSpPr>
        <p:spPr bwMode="auto">
          <a:xfrm>
            <a:off x="5486400" y="25146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172"/>
          <p:cNvCxnSpPr/>
          <p:nvPr/>
        </p:nvCxnSpPr>
        <p:spPr bwMode="auto">
          <a:xfrm>
            <a:off x="5638800" y="2590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Gerade Verbindung 173"/>
          <p:cNvCxnSpPr/>
          <p:nvPr/>
        </p:nvCxnSpPr>
        <p:spPr bwMode="auto">
          <a:xfrm>
            <a:off x="5791200" y="2590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Gerade Verbindung 174"/>
          <p:cNvCxnSpPr/>
          <p:nvPr/>
        </p:nvCxnSpPr>
        <p:spPr bwMode="auto">
          <a:xfrm flipV="1">
            <a:off x="3352800" y="1828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Gerade Verbindung 176"/>
          <p:cNvCxnSpPr/>
          <p:nvPr/>
        </p:nvCxnSpPr>
        <p:spPr bwMode="auto">
          <a:xfrm>
            <a:off x="3352800" y="18288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Gerade Verbindung 177"/>
          <p:cNvCxnSpPr/>
          <p:nvPr/>
        </p:nvCxnSpPr>
        <p:spPr bwMode="auto">
          <a:xfrm>
            <a:off x="4419600" y="1828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Gerade Verbindung 178"/>
          <p:cNvCxnSpPr/>
          <p:nvPr/>
        </p:nvCxnSpPr>
        <p:spPr bwMode="auto">
          <a:xfrm flipH="1">
            <a:off x="4267200" y="2057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Gerade Verbindung 179"/>
          <p:cNvCxnSpPr/>
          <p:nvPr/>
        </p:nvCxnSpPr>
        <p:spPr bwMode="auto">
          <a:xfrm flipH="1" flipV="1">
            <a:off x="7086600" y="2590800"/>
            <a:ext cx="228600" cy="1447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/>
          <p:nvPr/>
        </p:nvCxnSpPr>
        <p:spPr bwMode="auto">
          <a:xfrm flipH="1">
            <a:off x="7315200" y="4953000"/>
            <a:ext cx="1524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 flipH="1">
            <a:off x="7315200" y="472440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 flipH="1">
            <a:off x="7315200" y="480060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 flipH="1" flipV="1">
            <a:off x="7086600" y="4191000"/>
            <a:ext cx="228600" cy="1447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215"/>
          <p:cNvCxnSpPr/>
          <p:nvPr/>
        </p:nvCxnSpPr>
        <p:spPr bwMode="auto">
          <a:xfrm flipH="1">
            <a:off x="5562600" y="3505200"/>
            <a:ext cx="1524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Gerade Verbindung 216"/>
          <p:cNvCxnSpPr/>
          <p:nvPr/>
        </p:nvCxnSpPr>
        <p:spPr bwMode="auto">
          <a:xfrm flipH="1">
            <a:off x="5562600" y="3276600"/>
            <a:ext cx="1524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" name="Gerade Verbindung 217"/>
          <p:cNvCxnSpPr/>
          <p:nvPr/>
        </p:nvCxnSpPr>
        <p:spPr bwMode="auto">
          <a:xfrm flipH="1">
            <a:off x="5562600" y="342900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178"/>
          <p:cNvCxnSpPr/>
          <p:nvPr/>
        </p:nvCxnSpPr>
        <p:spPr bwMode="auto">
          <a:xfrm flipH="1">
            <a:off x="5638800" y="2819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/>
          <p:cNvCxnSpPr/>
          <p:nvPr/>
        </p:nvCxnSpPr>
        <p:spPr bwMode="auto">
          <a:xfrm>
            <a:off x="6934200" y="3657600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Rechteck 79"/>
          <p:cNvSpPr/>
          <p:nvPr/>
        </p:nvSpPr>
        <p:spPr bwMode="auto">
          <a:xfrm>
            <a:off x="838200" y="2590800"/>
            <a:ext cx="3810000" cy="609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1" name="Rechteck 80"/>
          <p:cNvSpPr/>
          <p:nvPr/>
        </p:nvSpPr>
        <p:spPr bwMode="auto">
          <a:xfrm>
            <a:off x="1752600" y="2057400"/>
            <a:ext cx="21336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Rechteck 81"/>
          <p:cNvSpPr/>
          <p:nvPr/>
        </p:nvSpPr>
        <p:spPr bwMode="auto">
          <a:xfrm>
            <a:off x="3657600" y="2590800"/>
            <a:ext cx="609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3" name="Rechteck 82"/>
          <p:cNvSpPr/>
          <p:nvPr/>
        </p:nvSpPr>
        <p:spPr bwMode="auto">
          <a:xfrm>
            <a:off x="1143000" y="2590800"/>
            <a:ext cx="609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1752600" y="2286000"/>
            <a:ext cx="2133600" cy="1524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5" name="Abgerundetes Rechteck 84"/>
          <p:cNvSpPr/>
          <p:nvPr/>
        </p:nvSpPr>
        <p:spPr bwMode="auto">
          <a:xfrm>
            <a:off x="3657600" y="1905000"/>
            <a:ext cx="2286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0" y="2209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Floating Gate</a:t>
            </a:r>
            <a:endParaRPr lang="de-DE" dirty="0"/>
          </a:p>
        </p:txBody>
      </p:sp>
      <p:sp>
        <p:nvSpPr>
          <p:cNvPr id="92" name="Textfeld 91"/>
          <p:cNvSpPr txBox="1"/>
          <p:nvPr/>
        </p:nvSpPr>
        <p:spPr>
          <a:xfrm>
            <a:off x="762000" y="1981200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Gate</a:t>
            </a:r>
            <a:endParaRPr lang="de-DE" dirty="0"/>
          </a:p>
        </p:txBody>
      </p:sp>
      <p:cxnSp>
        <p:nvCxnSpPr>
          <p:cNvPr id="93" name="Gerade Verbindung mit Pfeil 92"/>
          <p:cNvCxnSpPr/>
          <p:nvPr/>
        </p:nvCxnSpPr>
        <p:spPr bwMode="auto">
          <a:xfrm>
            <a:off x="1295400" y="23622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Gerade Verbindung mit Pfeil 93"/>
          <p:cNvCxnSpPr/>
          <p:nvPr/>
        </p:nvCxnSpPr>
        <p:spPr bwMode="auto">
          <a:xfrm>
            <a:off x="1295400" y="21336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feld 94"/>
          <p:cNvSpPr txBox="1"/>
          <p:nvPr/>
        </p:nvSpPr>
        <p:spPr>
          <a:xfrm>
            <a:off x="2819400" y="2667000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Drain</a:t>
            </a:r>
            <a:endParaRPr lang="de-DE" dirty="0"/>
          </a:p>
        </p:txBody>
      </p:sp>
      <p:cxnSp>
        <p:nvCxnSpPr>
          <p:cNvPr id="96" name="Gerade Verbindung mit Pfeil 95"/>
          <p:cNvCxnSpPr/>
          <p:nvPr/>
        </p:nvCxnSpPr>
        <p:spPr bwMode="auto">
          <a:xfrm>
            <a:off x="2743200" y="2667000"/>
            <a:ext cx="838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feld 96"/>
          <p:cNvSpPr txBox="1"/>
          <p:nvPr/>
        </p:nvSpPr>
        <p:spPr>
          <a:xfrm>
            <a:off x="5257800" y="22860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Vbias</a:t>
            </a:r>
            <a:endParaRPr lang="de-DE" dirty="0"/>
          </a:p>
        </p:txBody>
      </p:sp>
      <p:cxnSp>
        <p:nvCxnSpPr>
          <p:cNvPr id="98" name="Gerade Verbindung 114"/>
          <p:cNvCxnSpPr/>
          <p:nvPr/>
        </p:nvCxnSpPr>
        <p:spPr bwMode="auto">
          <a:xfrm flipV="1">
            <a:off x="7315200" y="4038600"/>
            <a:ext cx="0" cy="685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114"/>
          <p:cNvCxnSpPr/>
          <p:nvPr/>
        </p:nvCxnSpPr>
        <p:spPr bwMode="auto">
          <a:xfrm flipV="1">
            <a:off x="7086600" y="2590800"/>
            <a:ext cx="0" cy="685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114"/>
          <p:cNvCxnSpPr/>
          <p:nvPr/>
        </p:nvCxnSpPr>
        <p:spPr bwMode="auto">
          <a:xfrm flipV="1">
            <a:off x="7086600" y="3505200"/>
            <a:ext cx="0" cy="685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 Verbindung 114"/>
          <p:cNvCxnSpPr/>
          <p:nvPr/>
        </p:nvCxnSpPr>
        <p:spPr bwMode="auto">
          <a:xfrm flipV="1">
            <a:off x="7315200" y="4953000"/>
            <a:ext cx="0" cy="685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418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/>
          <p:cNvSpPr/>
          <p:nvPr/>
        </p:nvSpPr>
        <p:spPr bwMode="auto">
          <a:xfrm>
            <a:off x="6172200" y="2133600"/>
            <a:ext cx="914400" cy="335280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9" name="Rechteck 108"/>
          <p:cNvSpPr/>
          <p:nvPr/>
        </p:nvSpPr>
        <p:spPr bwMode="auto">
          <a:xfrm>
            <a:off x="7315200" y="2133600"/>
            <a:ext cx="1066800" cy="33528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5943600" y="4953000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Floating Gate</a:t>
            </a:r>
            <a:endParaRPr lang="de-DE" dirty="0"/>
          </a:p>
        </p:txBody>
      </p:sp>
      <p:sp>
        <p:nvSpPr>
          <p:cNvPr id="111" name="Textfeld 110"/>
          <p:cNvSpPr txBox="1"/>
          <p:nvPr/>
        </p:nvSpPr>
        <p:spPr>
          <a:xfrm>
            <a:off x="6934200" y="51054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SiO2</a:t>
            </a:r>
            <a:endParaRPr lang="de-DE" dirty="0"/>
          </a:p>
        </p:txBody>
      </p:sp>
      <p:sp>
        <p:nvSpPr>
          <p:cNvPr id="112" name="Textfeld 111"/>
          <p:cNvSpPr txBox="1"/>
          <p:nvPr/>
        </p:nvSpPr>
        <p:spPr>
          <a:xfrm>
            <a:off x="7579695" y="4724400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Drain</a:t>
            </a:r>
            <a:endParaRPr lang="de-DE" dirty="0"/>
          </a:p>
        </p:txBody>
      </p:sp>
      <p:sp>
        <p:nvSpPr>
          <p:cNvPr id="30" name="Rechteck 29"/>
          <p:cNvSpPr/>
          <p:nvPr/>
        </p:nvSpPr>
        <p:spPr bwMode="auto">
          <a:xfrm>
            <a:off x="838200" y="2590800"/>
            <a:ext cx="3810000" cy="609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Programmierung – </a:t>
            </a:r>
            <a:r>
              <a:rPr lang="de-DE" dirty="0" err="1" smtClean="0"/>
              <a:t>hot</a:t>
            </a:r>
            <a:r>
              <a:rPr lang="de-DE" dirty="0" smtClean="0"/>
              <a:t> </a:t>
            </a:r>
            <a:r>
              <a:rPr lang="de-DE" dirty="0" err="1" smtClean="0"/>
              <a:t>carrier</a:t>
            </a:r>
            <a:r>
              <a:rPr lang="de-DE" dirty="0" smtClean="0"/>
              <a:t> </a:t>
            </a:r>
            <a:r>
              <a:rPr lang="de-DE" dirty="0" err="1" smtClean="0"/>
              <a:t>injection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82</a:t>
            </a:fld>
            <a:endParaRPr lang="de-DE" altLang="de-DE"/>
          </a:p>
        </p:txBody>
      </p:sp>
      <p:sp>
        <p:nvSpPr>
          <p:cNvPr id="4" name="Rechteck 3"/>
          <p:cNvSpPr/>
          <p:nvPr/>
        </p:nvSpPr>
        <p:spPr bwMode="auto">
          <a:xfrm>
            <a:off x="1752600" y="2057400"/>
            <a:ext cx="1905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143000" y="2590800"/>
            <a:ext cx="3124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/>
          <p:cNvSpPr/>
          <p:nvPr/>
        </p:nvSpPr>
        <p:spPr bwMode="auto">
          <a:xfrm>
            <a:off x="3657600" y="2590800"/>
            <a:ext cx="609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143000" y="2590800"/>
            <a:ext cx="609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1752600" y="2590800"/>
            <a:ext cx="1905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752600" y="2590800"/>
            <a:ext cx="19050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1752600" y="2286000"/>
            <a:ext cx="1905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676400" y="2286000"/>
            <a:ext cx="1981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- - - - - - - - - - - - </a:t>
            </a:r>
            <a:r>
              <a:rPr lang="de-DE" sz="800" dirty="0"/>
              <a:t>- - - - - - - - - - - </a:t>
            </a:r>
            <a:r>
              <a:rPr lang="de-DE" sz="800" dirty="0" smtClean="0"/>
              <a:t>- - - - </a:t>
            </a:r>
            <a:endParaRPr lang="de-DE" sz="800" dirty="0"/>
          </a:p>
        </p:txBody>
      </p:sp>
      <p:cxnSp>
        <p:nvCxnSpPr>
          <p:cNvPr id="196" name="Gerade Verbindung 195"/>
          <p:cNvCxnSpPr/>
          <p:nvPr/>
        </p:nvCxnSpPr>
        <p:spPr bwMode="auto">
          <a:xfrm flipV="1">
            <a:off x="3429000" y="1752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Gerade Verbindung 196"/>
          <p:cNvCxnSpPr/>
          <p:nvPr/>
        </p:nvCxnSpPr>
        <p:spPr bwMode="auto">
          <a:xfrm>
            <a:off x="3429000" y="1752600"/>
            <a:ext cx="1828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Gerade Verbindung 197"/>
          <p:cNvCxnSpPr/>
          <p:nvPr/>
        </p:nvCxnSpPr>
        <p:spPr bwMode="auto">
          <a:xfrm>
            <a:off x="5257800" y="175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Gerade Verbindung 198"/>
          <p:cNvCxnSpPr/>
          <p:nvPr/>
        </p:nvCxnSpPr>
        <p:spPr bwMode="auto">
          <a:xfrm>
            <a:off x="4953000" y="19812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Gerade Verbindung 199"/>
          <p:cNvCxnSpPr/>
          <p:nvPr/>
        </p:nvCxnSpPr>
        <p:spPr bwMode="auto">
          <a:xfrm>
            <a:off x="5105400" y="2057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Gerade Verbindung 200"/>
          <p:cNvCxnSpPr/>
          <p:nvPr/>
        </p:nvCxnSpPr>
        <p:spPr bwMode="auto">
          <a:xfrm>
            <a:off x="5257800" y="205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Gerade Verbindung 156"/>
          <p:cNvCxnSpPr/>
          <p:nvPr/>
        </p:nvCxnSpPr>
        <p:spPr bwMode="auto">
          <a:xfrm flipV="1">
            <a:off x="39624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>
            <a:off x="3962400" y="23622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76"/>
          <p:cNvCxnSpPr/>
          <p:nvPr/>
        </p:nvCxnSpPr>
        <p:spPr bwMode="auto">
          <a:xfrm>
            <a:off x="50292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4724400" y="2590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4876800" y="2667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5029200" y="2667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Rechteck 80"/>
          <p:cNvSpPr/>
          <p:nvPr/>
        </p:nvSpPr>
        <p:spPr bwMode="auto">
          <a:xfrm>
            <a:off x="6172200" y="3581400"/>
            <a:ext cx="762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Rechteck 81"/>
          <p:cNvSpPr/>
          <p:nvPr/>
        </p:nvSpPr>
        <p:spPr bwMode="auto">
          <a:xfrm>
            <a:off x="6324600" y="3581400"/>
            <a:ext cx="762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3" name="Rechteck 82"/>
          <p:cNvSpPr/>
          <p:nvPr/>
        </p:nvSpPr>
        <p:spPr bwMode="auto">
          <a:xfrm>
            <a:off x="6477000" y="3581400"/>
            <a:ext cx="762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6629400" y="3581400"/>
            <a:ext cx="762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5" name="Rechteck 84"/>
          <p:cNvSpPr/>
          <p:nvPr/>
        </p:nvSpPr>
        <p:spPr bwMode="auto">
          <a:xfrm>
            <a:off x="6934200" y="3581400"/>
            <a:ext cx="762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0" name="Gerade Verbindung mit Pfeil 89"/>
          <p:cNvCxnSpPr/>
          <p:nvPr/>
        </p:nvCxnSpPr>
        <p:spPr bwMode="auto">
          <a:xfrm flipH="1">
            <a:off x="6934200" y="25908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 flipH="1" flipV="1">
            <a:off x="7086600" y="2362200"/>
            <a:ext cx="228600" cy="304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 flipV="1">
            <a:off x="7086600" y="2362200"/>
            <a:ext cx="0" cy="914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Gerade Verbindung 92"/>
          <p:cNvCxnSpPr/>
          <p:nvPr/>
        </p:nvCxnSpPr>
        <p:spPr bwMode="auto">
          <a:xfrm flipH="1">
            <a:off x="7315200" y="3810000"/>
            <a:ext cx="1524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Gerade Verbindung 93"/>
          <p:cNvCxnSpPr/>
          <p:nvPr/>
        </p:nvCxnSpPr>
        <p:spPr bwMode="auto">
          <a:xfrm flipH="1">
            <a:off x="7315200" y="3581400"/>
            <a:ext cx="1524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Gerade Verbindung 94"/>
          <p:cNvCxnSpPr/>
          <p:nvPr/>
        </p:nvCxnSpPr>
        <p:spPr bwMode="auto">
          <a:xfrm flipH="1">
            <a:off x="7315200" y="365760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Gerade Verbindung 97"/>
          <p:cNvCxnSpPr/>
          <p:nvPr/>
        </p:nvCxnSpPr>
        <p:spPr bwMode="auto">
          <a:xfrm flipH="1" flipV="1">
            <a:off x="7086600" y="4419600"/>
            <a:ext cx="228600" cy="304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 flipV="1">
            <a:off x="7086600" y="3505200"/>
            <a:ext cx="0" cy="914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Gerade Verbindung 99"/>
          <p:cNvCxnSpPr/>
          <p:nvPr/>
        </p:nvCxnSpPr>
        <p:spPr bwMode="auto">
          <a:xfrm flipH="1">
            <a:off x="5562600" y="3276600"/>
            <a:ext cx="1524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Gerade Verbindung 100"/>
          <p:cNvCxnSpPr/>
          <p:nvPr/>
        </p:nvCxnSpPr>
        <p:spPr bwMode="auto">
          <a:xfrm flipH="1">
            <a:off x="5562600" y="342900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 flipV="1">
            <a:off x="7467600" y="2590800"/>
            <a:ext cx="0" cy="914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101"/>
          <p:cNvCxnSpPr/>
          <p:nvPr/>
        </p:nvCxnSpPr>
        <p:spPr bwMode="auto">
          <a:xfrm flipH="1">
            <a:off x="5562600" y="3505200"/>
            <a:ext cx="1524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mit Pfeil 9"/>
          <p:cNvCxnSpPr/>
          <p:nvPr/>
        </p:nvCxnSpPr>
        <p:spPr bwMode="auto">
          <a:xfrm flipH="1">
            <a:off x="2895600" y="2590800"/>
            <a:ext cx="9144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Freihandform 10"/>
          <p:cNvSpPr/>
          <p:nvPr/>
        </p:nvSpPr>
        <p:spPr bwMode="auto">
          <a:xfrm>
            <a:off x="3360420" y="2400300"/>
            <a:ext cx="114300" cy="182880"/>
          </a:xfrm>
          <a:custGeom>
            <a:avLst/>
            <a:gdLst>
              <a:gd name="connsiteX0" fmla="*/ 114300 w 114300"/>
              <a:gd name="connsiteY0" fmla="*/ 182880 h 182880"/>
              <a:gd name="connsiteX1" fmla="*/ 76200 w 114300"/>
              <a:gd name="connsiteY1" fmla="*/ 45720 h 182880"/>
              <a:gd name="connsiteX2" fmla="*/ 0 w 114300"/>
              <a:gd name="connsiteY2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82880">
                <a:moveTo>
                  <a:pt x="114300" y="182880"/>
                </a:moveTo>
                <a:cubicBezTo>
                  <a:pt x="104775" y="129540"/>
                  <a:pt x="95250" y="76200"/>
                  <a:pt x="76200" y="45720"/>
                </a:cubicBezTo>
                <a:cubicBezTo>
                  <a:pt x="57150" y="15240"/>
                  <a:pt x="28575" y="7620"/>
                  <a:pt x="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5" name="Freihandform 74"/>
          <p:cNvSpPr/>
          <p:nvPr/>
        </p:nvSpPr>
        <p:spPr bwMode="auto">
          <a:xfrm>
            <a:off x="3200400" y="2438400"/>
            <a:ext cx="114300" cy="182880"/>
          </a:xfrm>
          <a:custGeom>
            <a:avLst/>
            <a:gdLst>
              <a:gd name="connsiteX0" fmla="*/ 114300 w 114300"/>
              <a:gd name="connsiteY0" fmla="*/ 182880 h 182880"/>
              <a:gd name="connsiteX1" fmla="*/ 76200 w 114300"/>
              <a:gd name="connsiteY1" fmla="*/ 45720 h 182880"/>
              <a:gd name="connsiteX2" fmla="*/ 0 w 114300"/>
              <a:gd name="connsiteY2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82880">
                <a:moveTo>
                  <a:pt x="114300" y="182880"/>
                </a:moveTo>
                <a:cubicBezTo>
                  <a:pt x="104775" y="129540"/>
                  <a:pt x="95250" y="76200"/>
                  <a:pt x="76200" y="45720"/>
                </a:cubicBezTo>
                <a:cubicBezTo>
                  <a:pt x="57150" y="15240"/>
                  <a:pt x="28575" y="7620"/>
                  <a:pt x="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Freihandform 75"/>
          <p:cNvSpPr/>
          <p:nvPr/>
        </p:nvSpPr>
        <p:spPr bwMode="auto">
          <a:xfrm>
            <a:off x="3505200" y="2362200"/>
            <a:ext cx="114300" cy="182880"/>
          </a:xfrm>
          <a:custGeom>
            <a:avLst/>
            <a:gdLst>
              <a:gd name="connsiteX0" fmla="*/ 114300 w 114300"/>
              <a:gd name="connsiteY0" fmla="*/ 182880 h 182880"/>
              <a:gd name="connsiteX1" fmla="*/ 76200 w 114300"/>
              <a:gd name="connsiteY1" fmla="*/ 45720 h 182880"/>
              <a:gd name="connsiteX2" fmla="*/ 0 w 114300"/>
              <a:gd name="connsiteY2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82880">
                <a:moveTo>
                  <a:pt x="114300" y="182880"/>
                </a:moveTo>
                <a:cubicBezTo>
                  <a:pt x="104775" y="129540"/>
                  <a:pt x="95250" y="76200"/>
                  <a:pt x="76200" y="45720"/>
                </a:cubicBezTo>
                <a:cubicBezTo>
                  <a:pt x="57150" y="15240"/>
                  <a:pt x="28575" y="7620"/>
                  <a:pt x="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 bwMode="auto">
          <a:xfrm>
            <a:off x="6934200" y="2590800"/>
            <a:ext cx="0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7543800" y="1828800"/>
            <a:ext cx="1239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Durch hohe Stromdichte bekommen</a:t>
            </a:r>
          </a:p>
          <a:p>
            <a:pPr algn="l"/>
            <a:r>
              <a:rPr lang="de-DE" dirty="0" smtClean="0"/>
              <a:t>Elektronen hohe Kinetische Energie und überwinden die Barriere</a:t>
            </a:r>
            <a:endParaRPr lang="de-DE" dirty="0"/>
          </a:p>
        </p:txBody>
      </p:sp>
      <p:sp>
        <p:nvSpPr>
          <p:cNvPr id="113" name="Rechteck 112"/>
          <p:cNvSpPr/>
          <p:nvPr/>
        </p:nvSpPr>
        <p:spPr bwMode="auto">
          <a:xfrm>
            <a:off x="6781800" y="3581400"/>
            <a:ext cx="762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4" name="Gerade Verbindung 98"/>
          <p:cNvCxnSpPr/>
          <p:nvPr/>
        </p:nvCxnSpPr>
        <p:spPr bwMode="auto">
          <a:xfrm flipV="1">
            <a:off x="7315200" y="3810000"/>
            <a:ext cx="0" cy="914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98"/>
          <p:cNvCxnSpPr/>
          <p:nvPr/>
        </p:nvCxnSpPr>
        <p:spPr bwMode="auto">
          <a:xfrm flipV="1">
            <a:off x="7315200" y="2667000"/>
            <a:ext cx="0" cy="914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66"/>
          <p:cNvCxnSpPr/>
          <p:nvPr/>
        </p:nvCxnSpPr>
        <p:spPr bwMode="auto">
          <a:xfrm flipH="1">
            <a:off x="48768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166"/>
          <p:cNvCxnSpPr/>
          <p:nvPr/>
        </p:nvCxnSpPr>
        <p:spPr bwMode="auto">
          <a:xfrm flipH="1">
            <a:off x="5105400" y="2286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/>
          <p:cNvCxnSpPr/>
          <p:nvPr/>
        </p:nvCxnSpPr>
        <p:spPr bwMode="auto">
          <a:xfrm flipV="1">
            <a:off x="3276600" y="2590800"/>
            <a:ext cx="0" cy="1066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8" name="Textfeld 127"/>
          <p:cNvSpPr txBox="1"/>
          <p:nvPr/>
        </p:nvSpPr>
        <p:spPr>
          <a:xfrm>
            <a:off x="3276600" y="33528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 smtClean="0"/>
              <a:t>Stomdichte</a:t>
            </a:r>
            <a:r>
              <a:rPr lang="de-DE" dirty="0" smtClean="0"/>
              <a:t> stark</a:t>
            </a:r>
            <a:endParaRPr lang="de-DE" dirty="0"/>
          </a:p>
        </p:txBody>
      </p:sp>
      <p:sp>
        <p:nvSpPr>
          <p:cNvPr id="20" name="Inhaltsplatzhalter 19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79450"/>
          </a:xfrm>
        </p:spPr>
        <p:txBody>
          <a:bodyPr/>
          <a:lstStyle/>
          <a:p>
            <a:endParaRPr lang="de-DE"/>
          </a:p>
        </p:txBody>
      </p:sp>
      <p:sp>
        <p:nvSpPr>
          <p:cNvPr id="129" name="Textfeld 128"/>
          <p:cNvSpPr txBox="1"/>
          <p:nvPr/>
        </p:nvSpPr>
        <p:spPr>
          <a:xfrm>
            <a:off x="4343400" y="1447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 smtClean="0"/>
              <a:t>Vgs</a:t>
            </a:r>
            <a:endParaRPr lang="de-DE" dirty="0"/>
          </a:p>
        </p:txBody>
      </p:sp>
      <p:sp>
        <p:nvSpPr>
          <p:cNvPr id="130" name="Textfeld 129"/>
          <p:cNvSpPr txBox="1"/>
          <p:nvPr/>
        </p:nvSpPr>
        <p:spPr>
          <a:xfrm>
            <a:off x="4343400" y="21336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 smtClean="0"/>
              <a:t>Vds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038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Theorie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Klassisch </a:t>
            </a:r>
            <a:r>
              <a:rPr lang="de-DE" dirty="0"/>
              <a:t>betrachtet ist es für ein Teilchen mit einer bestimmten mittleren thermischen Energie, die kleiner ist als die Höhe der </a:t>
            </a:r>
            <a:r>
              <a:rPr lang="de-DE" dirty="0">
                <a:hlinkClick r:id="rId2" tooltip="Austrittsarbeit"/>
              </a:rPr>
              <a:t>Austrittsarbeit</a:t>
            </a:r>
            <a:r>
              <a:rPr lang="de-DE" dirty="0"/>
              <a:t>, unmöglich, das Kathodenmaterial zu verlassen. </a:t>
            </a:r>
            <a:r>
              <a:rPr lang="de-DE" dirty="0">
                <a:hlinkClick r:id="rId3" tooltip="Quantenmechanik"/>
              </a:rPr>
              <a:t>Quantenmechanisch</a:t>
            </a:r>
            <a:r>
              <a:rPr lang="de-DE" dirty="0"/>
              <a:t> betrachtet gibt es jedoch eine bestimmte Wahrscheinlichkeit, dass einzelne Elektronen aus dem </a:t>
            </a:r>
            <a:r>
              <a:rPr lang="de-DE" dirty="0">
                <a:hlinkClick r:id="rId4" tooltip="Festkörper"/>
              </a:rPr>
              <a:t>Festkörper</a:t>
            </a:r>
            <a:r>
              <a:rPr lang="de-DE" dirty="0"/>
              <a:t> </a:t>
            </a:r>
            <a:r>
              <a:rPr lang="de-DE" dirty="0" smtClean="0"/>
              <a:t>austreten.</a:t>
            </a:r>
          </a:p>
          <a:p>
            <a:r>
              <a:rPr lang="de-DE" dirty="0" smtClean="0"/>
              <a:t>Diesen </a:t>
            </a:r>
            <a:r>
              <a:rPr lang="de-DE" dirty="0"/>
              <a:t>Effekt nennt man allgemein auch </a:t>
            </a:r>
            <a:r>
              <a:rPr lang="de-DE" dirty="0">
                <a:hlinkClick r:id="rId5" tooltip="Tunneleffekt"/>
              </a:rPr>
              <a:t>Tunneleffekt</a:t>
            </a:r>
            <a:r>
              <a:rPr lang="de-DE" dirty="0"/>
              <a:t>. Das Elektron tunnelt </a:t>
            </a:r>
            <a:r>
              <a:rPr lang="de-DE" dirty="0" smtClean="0"/>
              <a:t>durch </a:t>
            </a:r>
            <a:r>
              <a:rPr lang="de-DE" dirty="0"/>
              <a:t>den Potentialwall, der durch das äußere elektrische Feld </a:t>
            </a:r>
            <a:r>
              <a:rPr lang="de-DE" dirty="0" err="1"/>
              <a:t>verkippt</a:t>
            </a:r>
            <a:r>
              <a:rPr lang="de-DE" dirty="0"/>
              <a:t> wurde – diese spezielle Art von Tunneln nennt man auch </a:t>
            </a:r>
            <a:r>
              <a:rPr lang="de-DE" b="1" dirty="0"/>
              <a:t>„Fowler-Nordheim-Tunneln“</a:t>
            </a:r>
            <a:r>
              <a:rPr lang="de-DE" dirty="0"/>
              <a:t> (benannt nach </a:t>
            </a:r>
            <a:r>
              <a:rPr lang="de-DE" dirty="0">
                <a:hlinkClick r:id="rId6" tooltip="Ralph Howard Fowler"/>
              </a:rPr>
              <a:t>Ralph Howard Fowler</a:t>
            </a:r>
            <a:r>
              <a:rPr lang="de-DE" dirty="0"/>
              <a:t> und </a:t>
            </a:r>
            <a:r>
              <a:rPr lang="de-DE" dirty="0">
                <a:hlinkClick r:id="rId7" tooltip="Lothar Nordheim"/>
              </a:rPr>
              <a:t>Lothar Nordheim</a:t>
            </a:r>
            <a:r>
              <a:rPr lang="de-DE" dirty="0" smtClean="0"/>
              <a:t>).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83</a:t>
            </a:fld>
            <a:endParaRPr lang="de-DE" altLang="de-DE"/>
          </a:p>
        </p:txBody>
      </p:sp>
      <p:cxnSp>
        <p:nvCxnSpPr>
          <p:cNvPr id="20" name="Gerade Verbindung 19"/>
          <p:cNvCxnSpPr/>
          <p:nvPr/>
        </p:nvCxnSpPr>
        <p:spPr bwMode="auto">
          <a:xfrm flipH="1">
            <a:off x="304800" y="5867400"/>
            <a:ext cx="1981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 flipV="1">
            <a:off x="2286000" y="48768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 flipH="1">
            <a:off x="2286000" y="4876800"/>
            <a:ext cx="1447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87"/>
          <p:cNvCxnSpPr/>
          <p:nvPr/>
        </p:nvCxnSpPr>
        <p:spPr bwMode="auto">
          <a:xfrm flipH="1">
            <a:off x="304800" y="5410200"/>
            <a:ext cx="1981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hteck 23"/>
          <p:cNvSpPr/>
          <p:nvPr/>
        </p:nvSpPr>
        <p:spPr bwMode="auto">
          <a:xfrm>
            <a:off x="3733800" y="4876800"/>
            <a:ext cx="5334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269754" y="5867400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Kristall</a:t>
            </a:r>
            <a:endParaRPr lang="de-DE" dirty="0"/>
          </a:p>
        </p:txBody>
      </p:sp>
      <p:sp>
        <p:nvSpPr>
          <p:cNvPr id="97" name="Textfeld 96"/>
          <p:cNvSpPr txBox="1"/>
          <p:nvPr/>
        </p:nvSpPr>
        <p:spPr>
          <a:xfrm>
            <a:off x="2240411" y="4572000"/>
            <a:ext cx="735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Vakuum</a:t>
            </a:r>
            <a:endParaRPr lang="de-DE" dirty="0"/>
          </a:p>
        </p:txBody>
      </p:sp>
      <p:cxnSp>
        <p:nvCxnSpPr>
          <p:cNvPr id="14343" name="Gerade Verbindung mit Pfeil 14342"/>
          <p:cNvCxnSpPr/>
          <p:nvPr/>
        </p:nvCxnSpPr>
        <p:spPr bwMode="auto">
          <a:xfrm>
            <a:off x="1676400" y="5181600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 flipV="1">
            <a:off x="1905000" y="56388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Gerade Verbindung 108"/>
          <p:cNvCxnSpPr/>
          <p:nvPr/>
        </p:nvCxnSpPr>
        <p:spPr bwMode="auto">
          <a:xfrm flipH="1" flipV="1">
            <a:off x="1600200" y="5181600"/>
            <a:ext cx="30480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109"/>
          <p:cNvCxnSpPr/>
          <p:nvPr/>
        </p:nvCxnSpPr>
        <p:spPr bwMode="auto">
          <a:xfrm flipV="1">
            <a:off x="1600200" y="480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17"/>
          <p:cNvSpPr txBox="1"/>
          <p:nvPr/>
        </p:nvSpPr>
        <p:spPr>
          <a:xfrm>
            <a:off x="3720918" y="5867400"/>
            <a:ext cx="51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Gate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2260352" y="4876800"/>
            <a:ext cx="1308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Potentialbarriere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45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Theorie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Klassisch betrachtet ist es für ein Teilchen mit einer bestimmten mittleren thermischen Energie, die kleiner ist als die Höhe der </a:t>
            </a:r>
            <a:r>
              <a:rPr lang="de-DE" dirty="0">
                <a:hlinkClick r:id="rId2" tooltip="Austrittsarbeit"/>
              </a:rPr>
              <a:t>Austrittsarbeit</a:t>
            </a:r>
            <a:r>
              <a:rPr lang="de-DE" dirty="0"/>
              <a:t>, unmöglich, das Kathodenmaterial zu verlassen. </a:t>
            </a:r>
            <a:r>
              <a:rPr lang="de-DE" dirty="0">
                <a:hlinkClick r:id="rId3" tooltip="Quantenmechanik"/>
              </a:rPr>
              <a:t>Quantenmechanisch</a:t>
            </a:r>
            <a:r>
              <a:rPr lang="de-DE" dirty="0"/>
              <a:t> betrachtet gibt es jedoch eine bestimmte Wahrscheinlichkeit, dass einzelne Elektronen aus dem </a:t>
            </a:r>
            <a:r>
              <a:rPr lang="de-DE" dirty="0">
                <a:hlinkClick r:id="rId4" tooltip="Festkörper"/>
              </a:rPr>
              <a:t>Festkörper</a:t>
            </a:r>
            <a:r>
              <a:rPr lang="de-DE" dirty="0"/>
              <a:t> austreten.</a:t>
            </a:r>
          </a:p>
          <a:p>
            <a:r>
              <a:rPr lang="de-DE" dirty="0"/>
              <a:t>Diesen Effekt nennt man allgemein auch </a:t>
            </a:r>
            <a:r>
              <a:rPr lang="de-DE" dirty="0">
                <a:hlinkClick r:id="rId5" tooltip="Tunneleffekt"/>
              </a:rPr>
              <a:t>Tunneleffekt</a:t>
            </a:r>
            <a:r>
              <a:rPr lang="de-DE" dirty="0"/>
              <a:t>. Das Elektron tunnelt durch den Potentialwall, der durch das äußere elektrische Feld </a:t>
            </a:r>
            <a:r>
              <a:rPr lang="de-DE" dirty="0" err="1"/>
              <a:t>verkippt</a:t>
            </a:r>
            <a:r>
              <a:rPr lang="de-DE" dirty="0"/>
              <a:t> wurde – diese spezielle Art von Tunneln nennt man auch </a:t>
            </a:r>
            <a:r>
              <a:rPr lang="de-DE" b="1" dirty="0"/>
              <a:t>„Fowler-Nordheim-Tunneln“</a:t>
            </a:r>
            <a:r>
              <a:rPr lang="de-DE" dirty="0"/>
              <a:t> (benannt nach </a:t>
            </a:r>
            <a:r>
              <a:rPr lang="de-DE" dirty="0">
                <a:hlinkClick r:id="rId6" tooltip="Ralph Howard Fowler"/>
              </a:rPr>
              <a:t>Ralph Howard Fowler</a:t>
            </a:r>
            <a:r>
              <a:rPr lang="de-DE" dirty="0"/>
              <a:t> und </a:t>
            </a:r>
            <a:r>
              <a:rPr lang="de-DE" dirty="0">
                <a:hlinkClick r:id="rId7" tooltip="Lothar Nordheim"/>
              </a:rPr>
              <a:t>Lothar Nordheim</a:t>
            </a:r>
            <a:r>
              <a:rPr lang="de-DE" dirty="0"/>
              <a:t>).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84</a:t>
            </a:fld>
            <a:endParaRPr lang="de-DE" altLang="de-DE"/>
          </a:p>
        </p:txBody>
      </p:sp>
      <p:cxnSp>
        <p:nvCxnSpPr>
          <p:cNvPr id="20" name="Gerade Verbindung 19"/>
          <p:cNvCxnSpPr/>
          <p:nvPr/>
        </p:nvCxnSpPr>
        <p:spPr bwMode="auto">
          <a:xfrm flipH="1">
            <a:off x="304800" y="5867400"/>
            <a:ext cx="1981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 flipV="1">
            <a:off x="2286000" y="4876800"/>
            <a:ext cx="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 flipH="1" flipV="1">
            <a:off x="2286000" y="4876800"/>
            <a:ext cx="144780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87"/>
          <p:cNvCxnSpPr/>
          <p:nvPr/>
        </p:nvCxnSpPr>
        <p:spPr bwMode="auto">
          <a:xfrm flipH="1">
            <a:off x="304800" y="5410200"/>
            <a:ext cx="1981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hteck 23"/>
          <p:cNvSpPr/>
          <p:nvPr/>
        </p:nvSpPr>
        <p:spPr bwMode="auto">
          <a:xfrm>
            <a:off x="3733800" y="5791200"/>
            <a:ext cx="533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269754" y="5867400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Kristall</a:t>
            </a:r>
            <a:endParaRPr lang="de-DE" dirty="0"/>
          </a:p>
        </p:txBody>
      </p:sp>
      <p:sp>
        <p:nvSpPr>
          <p:cNvPr id="97" name="Textfeld 96"/>
          <p:cNvSpPr txBox="1"/>
          <p:nvPr/>
        </p:nvSpPr>
        <p:spPr>
          <a:xfrm>
            <a:off x="2240411" y="4572000"/>
            <a:ext cx="735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Vakuum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 bwMode="auto">
          <a:xfrm>
            <a:off x="1676400" y="5181600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/>
          <p:cNvCxnSpPr/>
          <p:nvPr/>
        </p:nvCxnSpPr>
        <p:spPr bwMode="auto">
          <a:xfrm>
            <a:off x="2819400" y="51816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lussdiagramm: Verzögerung 6"/>
          <p:cNvSpPr/>
          <p:nvPr/>
        </p:nvSpPr>
        <p:spPr bwMode="auto">
          <a:xfrm rot="16200000">
            <a:off x="2628900" y="5067300"/>
            <a:ext cx="152400" cy="76200"/>
          </a:xfrm>
          <a:prstGeom prst="flowChartDelay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Flussdiagramm: Verzögerung 18"/>
          <p:cNvSpPr/>
          <p:nvPr/>
        </p:nvSpPr>
        <p:spPr bwMode="auto">
          <a:xfrm rot="16200000">
            <a:off x="2171700" y="5067300"/>
            <a:ext cx="152400" cy="76200"/>
          </a:xfrm>
          <a:prstGeom prst="flowChartDelay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 Verbindung 8"/>
          <p:cNvCxnSpPr>
            <a:stCxn id="7" idx="3"/>
            <a:endCxn id="19" idx="3"/>
          </p:cNvCxnSpPr>
          <p:nvPr/>
        </p:nvCxnSpPr>
        <p:spPr bwMode="auto">
          <a:xfrm flipH="1">
            <a:off x="2247900" y="5029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 flipH="1">
            <a:off x="2286000" y="5181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 flipV="1">
            <a:off x="1905000" y="56388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 flipH="1" flipV="1">
            <a:off x="1600200" y="5181600"/>
            <a:ext cx="30480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 flipV="1">
            <a:off x="1600200" y="480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feld 29"/>
          <p:cNvSpPr txBox="1"/>
          <p:nvPr/>
        </p:nvSpPr>
        <p:spPr>
          <a:xfrm>
            <a:off x="3720918" y="5867400"/>
            <a:ext cx="51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Gate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2286000" y="5562600"/>
            <a:ext cx="1308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Potentialbarriere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68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EEPROM – verschiedene Möglichkeiten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316913" y="6453188"/>
            <a:ext cx="792162" cy="215900"/>
          </a:xfrm>
        </p:spPr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85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70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Variante 1</a:t>
            </a:r>
            <a:br>
              <a:rPr lang="de-DE" altLang="de-DE" dirty="0" smtClean="0"/>
            </a:br>
            <a:r>
              <a:rPr lang="en-US" dirty="0" smtClean="0"/>
              <a:t>Erase </a:t>
            </a:r>
            <a:r>
              <a:rPr lang="en-US" dirty="0"/>
              <a:t>and program based on tunnel effect</a:t>
            </a:r>
            <a:endParaRPr lang="de-DE" alt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316913" y="6453188"/>
            <a:ext cx="792162" cy="215900"/>
          </a:xfrm>
        </p:spPr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86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18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Erase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dirty="0" smtClean="0"/>
              <a:t>EEPROM (erase and program based on tunnel effect)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87</a:t>
            </a:fld>
            <a:endParaRPr lang="de-DE" altLang="de-DE"/>
          </a:p>
        </p:txBody>
      </p:sp>
      <p:cxnSp>
        <p:nvCxnSpPr>
          <p:cNvPr id="82" name="Gerade Verbindung 81"/>
          <p:cNvCxnSpPr/>
          <p:nvPr/>
        </p:nvCxnSpPr>
        <p:spPr bwMode="auto">
          <a:xfrm flipH="1" flipV="1">
            <a:off x="3581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609600" y="2438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Gerade Verbindung 113"/>
          <p:cNvCxnSpPr/>
          <p:nvPr/>
        </p:nvCxnSpPr>
        <p:spPr bwMode="auto">
          <a:xfrm flipH="1" flipV="1">
            <a:off x="3581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>
            <a:off x="609600" y="46482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H="1" flipV="1">
            <a:off x="2057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 flipH="1" flipV="1">
            <a:off x="2057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100" name="Gerade Verbindung 99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bgerundetes Rechteck 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uppieren 92"/>
          <p:cNvGrpSpPr/>
          <p:nvPr/>
        </p:nvGrpSpPr>
        <p:grpSpPr>
          <a:xfrm>
            <a:off x="3124200" y="2133600"/>
            <a:ext cx="838200" cy="1676400"/>
            <a:chOff x="7010400" y="2819400"/>
            <a:chExt cx="838200" cy="16764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Abgerundetes Rechteck 15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6" name="Gerade Verbindung 15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uppieren 157"/>
          <p:cNvGrpSpPr/>
          <p:nvPr/>
        </p:nvGrpSpPr>
        <p:grpSpPr>
          <a:xfrm>
            <a:off x="3124200" y="4343400"/>
            <a:ext cx="838200" cy="1676400"/>
            <a:chOff x="7010400" y="2819400"/>
            <a:chExt cx="838200" cy="1676400"/>
          </a:xfrm>
        </p:grpSpPr>
        <p:cxnSp>
          <p:nvCxnSpPr>
            <p:cNvPr id="159" name="Gerade Verbindung 158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64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0" name="Abgerundetes Rechteck 169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1" name="Gerade Verbindung 170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Gerade Verbindung 171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Abgerundetes Rechteck 18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86" name="Gerade Verbindung 18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7" name="Gerade Verbindung 76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2133600" y="19050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685800" y="1828800"/>
            <a:ext cx="1475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Schalter-Transistor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260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Erase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EEPROM </a:t>
            </a:r>
            <a:r>
              <a:rPr lang="de-DE" dirty="0" smtClean="0"/>
              <a:t>(</a:t>
            </a:r>
            <a:r>
              <a:rPr lang="en-US" dirty="0"/>
              <a:t>erase and program based on tunnel effect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88</a:t>
            </a:fld>
            <a:endParaRPr lang="de-DE" altLang="de-DE"/>
          </a:p>
        </p:txBody>
      </p:sp>
      <p:cxnSp>
        <p:nvCxnSpPr>
          <p:cNvPr id="51" name="Gerade Verbindung 50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609600" y="2438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>
            <a:off x="609600" y="46482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H="1" flipV="1">
            <a:off x="2057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09600" y="2590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HV</a:t>
            </a:r>
            <a:endParaRPr lang="de-DE" dirty="0"/>
          </a:p>
        </p:txBody>
      </p:sp>
      <p:sp>
        <p:nvSpPr>
          <p:cNvPr id="72" name="Textfeld 71"/>
          <p:cNvSpPr txBox="1"/>
          <p:nvPr/>
        </p:nvSpPr>
        <p:spPr>
          <a:xfrm>
            <a:off x="609600" y="4800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HV</a:t>
            </a:r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100" name="Gerade Verbindung 99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bgerundetes Rechteck 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8" name="Gruppieren 187"/>
          <p:cNvGrpSpPr/>
          <p:nvPr/>
        </p:nvGrpSpPr>
        <p:grpSpPr>
          <a:xfrm>
            <a:off x="3124200" y="2133600"/>
            <a:ext cx="838200" cy="1676400"/>
            <a:chOff x="7010400" y="2819400"/>
            <a:chExt cx="838200" cy="1676400"/>
          </a:xfrm>
        </p:grpSpPr>
        <p:cxnSp>
          <p:nvCxnSpPr>
            <p:cNvPr id="189" name="Gerade Verbindung 188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Gerade Verbindung 189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1" name="Gerade Verbindung 190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Gerade Verbindung 192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Gerade Verbindung 193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Gerade Verbindung 194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" name="Gerade Verbindung 195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Gerade Verbindung 196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0" name="Abgerundetes Rechteck 199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01" name="Gerade Verbindung 200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3" name="Gerade Verbindung 202"/>
          <p:cNvCxnSpPr/>
          <p:nvPr/>
        </p:nvCxnSpPr>
        <p:spPr bwMode="auto">
          <a:xfrm flipH="1" flipV="1">
            <a:off x="3581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 flipH="1" flipV="1">
            <a:off x="2057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5" name="Gruppieren 204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206" name="Gerade Verbindung 205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" name="Gerade Verbindung 210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" name="Gerade Verbindung 211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3" name="Gerade Verbindung 212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4" name="Gerade Verbindung 213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" name="Gerade Verbindung 214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6" name="Gerade Verbindung 215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7" name="Abgerundetes Rechteck 216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18" name="Gerade Verbindung 217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" name="Gerade Verbindung 218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0" name="Gruppieren 219"/>
          <p:cNvGrpSpPr/>
          <p:nvPr/>
        </p:nvGrpSpPr>
        <p:grpSpPr>
          <a:xfrm>
            <a:off x="3124200" y="4343400"/>
            <a:ext cx="838200" cy="1676400"/>
            <a:chOff x="7010400" y="2819400"/>
            <a:chExt cx="838200" cy="1676400"/>
          </a:xfrm>
        </p:grpSpPr>
        <p:cxnSp>
          <p:nvCxnSpPr>
            <p:cNvPr id="221" name="Gerade Verbindung 220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" name="Gerade Verbindung 221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3" name="Gerade Verbindung 22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" name="Gerade Verbindung 22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" name="Gerade Verbindung 22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" name="Gerade Verbindung 22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" name="Gerade Verbindung 22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8" name="Gerade Verbindung 22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9" name="Gerade Verbindung 22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0" name="Gerade Verbindung 229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1" name="Gerade Verbindung 230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2" name="Abgerundetes Rechteck 231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33" name="Gerade Verbindung 232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4" name="Gerade Verbindung 233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5" name="Gerade Verbindung 234"/>
          <p:cNvCxnSpPr/>
          <p:nvPr/>
        </p:nvCxnSpPr>
        <p:spPr bwMode="auto">
          <a:xfrm flipH="1" flipV="1">
            <a:off x="3581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1253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Erase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EEPROM </a:t>
            </a:r>
            <a:r>
              <a:rPr lang="de-DE" dirty="0" smtClean="0"/>
              <a:t>(</a:t>
            </a:r>
            <a:r>
              <a:rPr lang="en-US" dirty="0"/>
              <a:t>erase and program based on tunnel effect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89</a:t>
            </a:fld>
            <a:endParaRPr lang="de-DE" altLang="de-DE"/>
          </a:p>
        </p:txBody>
      </p:sp>
      <p:cxnSp>
        <p:nvCxnSpPr>
          <p:cNvPr id="51" name="Gerade Verbindung 50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609600" y="2438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>
            <a:off x="609600" y="46482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H="1" flipV="1">
            <a:off x="2057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09600" y="2590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HV</a:t>
            </a:r>
            <a:endParaRPr lang="de-DE" dirty="0"/>
          </a:p>
        </p:txBody>
      </p:sp>
      <p:sp>
        <p:nvSpPr>
          <p:cNvPr id="72" name="Textfeld 71"/>
          <p:cNvSpPr txBox="1"/>
          <p:nvPr/>
        </p:nvSpPr>
        <p:spPr>
          <a:xfrm>
            <a:off x="609600" y="4800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HV</a:t>
            </a:r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100" name="Gerade Verbindung 99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bgerundetes Rechteck 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8" name="Gruppieren 187"/>
          <p:cNvGrpSpPr/>
          <p:nvPr/>
        </p:nvGrpSpPr>
        <p:grpSpPr>
          <a:xfrm>
            <a:off x="3124200" y="2133600"/>
            <a:ext cx="838200" cy="1676400"/>
            <a:chOff x="7010400" y="2819400"/>
            <a:chExt cx="838200" cy="1676400"/>
          </a:xfrm>
        </p:grpSpPr>
        <p:cxnSp>
          <p:nvCxnSpPr>
            <p:cNvPr id="189" name="Gerade Verbindung 188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Gerade Verbindung 189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1" name="Gerade Verbindung 190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Gerade Verbindung 192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Gerade Verbindung 193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Gerade Verbindung 194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" name="Gerade Verbindung 195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Gerade Verbindung 196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0" name="Abgerundetes Rechteck 199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01" name="Gerade Verbindung 200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3" name="Gerade Verbindung 202"/>
          <p:cNvCxnSpPr/>
          <p:nvPr/>
        </p:nvCxnSpPr>
        <p:spPr bwMode="auto">
          <a:xfrm flipH="1" flipV="1">
            <a:off x="3581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 flipH="1" flipV="1">
            <a:off x="2057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5" name="Gruppieren 204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206" name="Gerade Verbindung 205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" name="Gerade Verbindung 210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" name="Gerade Verbindung 211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3" name="Gerade Verbindung 212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4" name="Gerade Verbindung 213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" name="Gerade Verbindung 214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6" name="Gerade Verbindung 215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7" name="Abgerundetes Rechteck 216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18" name="Gerade Verbindung 217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" name="Gerade Verbindung 218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0" name="Gruppieren 219"/>
          <p:cNvGrpSpPr/>
          <p:nvPr/>
        </p:nvGrpSpPr>
        <p:grpSpPr>
          <a:xfrm>
            <a:off x="3124200" y="4343400"/>
            <a:ext cx="838200" cy="1676400"/>
            <a:chOff x="7010400" y="2819400"/>
            <a:chExt cx="838200" cy="1676400"/>
          </a:xfrm>
        </p:grpSpPr>
        <p:cxnSp>
          <p:nvCxnSpPr>
            <p:cNvPr id="221" name="Gerade Verbindung 220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" name="Gerade Verbindung 221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3" name="Gerade Verbindung 22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" name="Gerade Verbindung 22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" name="Gerade Verbindung 22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" name="Gerade Verbindung 22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" name="Gerade Verbindung 22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8" name="Gerade Verbindung 22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9" name="Gerade Verbindung 22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0" name="Gerade Verbindung 229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1" name="Gerade Verbindung 230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2" name="Abgerundetes Rechteck 231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33" name="Gerade Verbindung 232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4" name="Gerade Verbindung 233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5" name="Gerade Verbindung 234"/>
          <p:cNvCxnSpPr/>
          <p:nvPr/>
        </p:nvCxnSpPr>
        <p:spPr bwMode="auto">
          <a:xfrm flipH="1" flipV="1">
            <a:off x="3581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Abgerundetes Rechteck 76"/>
          <p:cNvSpPr/>
          <p:nvPr/>
        </p:nvSpPr>
        <p:spPr bwMode="auto">
          <a:xfrm>
            <a:off x="1828800" y="2971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Abgerundetes Rechteck 77"/>
          <p:cNvSpPr/>
          <p:nvPr/>
        </p:nvSpPr>
        <p:spPr bwMode="auto">
          <a:xfrm>
            <a:off x="3352800" y="2971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9" name="Abgerundetes Rechteck 78"/>
          <p:cNvSpPr/>
          <p:nvPr/>
        </p:nvSpPr>
        <p:spPr bwMode="auto">
          <a:xfrm>
            <a:off x="3352800" y="5181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" name="Abgerundetes Rechteck 79"/>
          <p:cNvSpPr/>
          <p:nvPr/>
        </p:nvSpPr>
        <p:spPr bwMode="auto">
          <a:xfrm>
            <a:off x="1828800" y="5181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 flipH="1">
            <a:off x="1905000" y="32766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1905000" y="3276600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Elektronen tunneln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1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SRAM befindet sich im Zustand Q=0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62484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990600" y="2971800"/>
            <a:ext cx="6248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50292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48006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Gerade Verbindung 80"/>
          <p:cNvCxnSpPr/>
          <p:nvPr/>
        </p:nvCxnSpPr>
        <p:spPr bwMode="auto">
          <a:xfrm>
            <a:off x="4800600" y="4724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/>
          <p:nvPr/>
        </p:nvCxnSpPr>
        <p:spPr bwMode="auto">
          <a:xfrm>
            <a:off x="48006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50292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8768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419600" y="49530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96"/>
          <p:cNvCxnSpPr/>
          <p:nvPr/>
        </p:nvCxnSpPr>
        <p:spPr bwMode="auto">
          <a:xfrm>
            <a:off x="50292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0292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50292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4419600" y="37338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419600" y="37338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 rot="5400000">
            <a:off x="5334000" y="3429000"/>
            <a:ext cx="609600" cy="1219200"/>
            <a:chOff x="3657600" y="3962400"/>
            <a:chExt cx="609600" cy="1219200"/>
          </a:xfrm>
        </p:grpSpPr>
        <p:cxnSp>
          <p:nvCxnSpPr>
            <p:cNvPr id="121" name="Gerade Verbindung 120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 flipV="1">
            <a:off x="5638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 Verbindung 129"/>
          <p:cNvCxnSpPr/>
          <p:nvPr/>
        </p:nvCxnSpPr>
        <p:spPr bwMode="auto">
          <a:xfrm flipH="1">
            <a:off x="3200400" y="4343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H="1">
            <a:off x="32004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H="1">
            <a:off x="3200400" y="518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 flipH="1">
            <a:off x="30480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3505200" y="4953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 flipH="1">
            <a:off x="3200400" y="3124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 flipH="1">
            <a:off x="3429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 flipH="1">
            <a:off x="3200400" y="3505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 flipH="1">
            <a:off x="3200400" y="3962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3200400" y="3124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87"/>
          <p:cNvCxnSpPr/>
          <p:nvPr/>
        </p:nvCxnSpPr>
        <p:spPr bwMode="auto">
          <a:xfrm flipH="1">
            <a:off x="3200400" y="3962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rade Verbindung 188"/>
          <p:cNvCxnSpPr/>
          <p:nvPr/>
        </p:nvCxnSpPr>
        <p:spPr bwMode="auto">
          <a:xfrm flipH="1">
            <a:off x="35052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 flipH="1">
            <a:off x="2895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Gerade Verbindung 190"/>
          <p:cNvCxnSpPr/>
          <p:nvPr/>
        </p:nvCxnSpPr>
        <p:spPr bwMode="auto">
          <a:xfrm>
            <a:off x="3657600" y="3733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Ellipse 191"/>
          <p:cNvSpPr/>
          <p:nvPr/>
        </p:nvSpPr>
        <p:spPr bwMode="auto">
          <a:xfrm flipH="1">
            <a:off x="3505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3" name="Gerade Verbindung 192"/>
          <p:cNvCxnSpPr/>
          <p:nvPr/>
        </p:nvCxnSpPr>
        <p:spPr bwMode="auto">
          <a:xfrm flipH="1">
            <a:off x="3048000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193"/>
          <p:cNvCxnSpPr/>
          <p:nvPr/>
        </p:nvCxnSpPr>
        <p:spPr bwMode="auto">
          <a:xfrm flipH="1">
            <a:off x="3810000" y="3733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Gruppieren 194"/>
          <p:cNvGrpSpPr/>
          <p:nvPr/>
        </p:nvGrpSpPr>
        <p:grpSpPr>
          <a:xfrm rot="16200000" flipH="1">
            <a:off x="2286000" y="3429000"/>
            <a:ext cx="609600" cy="1219200"/>
            <a:chOff x="3657600" y="3962400"/>
            <a:chExt cx="609600" cy="1219200"/>
          </a:xfrm>
        </p:grpSpPr>
        <p:cxnSp>
          <p:nvCxnSpPr>
            <p:cNvPr id="197" name="Gerade Verbindung 196"/>
            <p:cNvCxnSpPr/>
            <p:nvPr/>
          </p:nvCxnSpPr>
          <p:spPr bwMode="auto">
            <a:xfrm>
              <a:off x="40386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40386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800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Gerade Verbindung 199"/>
            <p:cNvCxnSpPr/>
            <p:nvPr/>
          </p:nvCxnSpPr>
          <p:spPr bwMode="auto">
            <a:xfrm>
              <a:off x="42672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>
              <a:off x="3962400" y="4343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4267200" y="3962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 flipH="1">
              <a:off x="3657600" y="4572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6" name="Gerade Verbindung 195"/>
          <p:cNvCxnSpPr/>
          <p:nvPr/>
        </p:nvCxnSpPr>
        <p:spPr bwMode="auto">
          <a:xfrm flipH="1" flipV="1">
            <a:off x="2590800" y="29718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1981200" y="25146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00400" y="4191000"/>
            <a:ext cx="121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3810000" y="4495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>
            <a:off x="30480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70"/>
          <p:cNvCxnSpPr/>
          <p:nvPr/>
        </p:nvCxnSpPr>
        <p:spPr bwMode="auto">
          <a:xfrm>
            <a:off x="4876800" y="31242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feld 62"/>
          <p:cNvSpPr txBox="1"/>
          <p:nvPr/>
        </p:nvSpPr>
        <p:spPr>
          <a:xfrm>
            <a:off x="3919953" y="3810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4495800" y="4191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65" name="Textfeld 64"/>
          <p:cNvSpPr txBox="1"/>
          <p:nvPr/>
        </p:nvSpPr>
        <p:spPr>
          <a:xfrm>
            <a:off x="5105400" y="44196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3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Erase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EEPROM </a:t>
            </a:r>
            <a:r>
              <a:rPr lang="de-DE" dirty="0" smtClean="0"/>
              <a:t>(</a:t>
            </a:r>
            <a:r>
              <a:rPr lang="en-US" dirty="0"/>
              <a:t>erase and program based on tunnel effect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90</a:t>
            </a:fld>
            <a:endParaRPr lang="de-DE" altLang="de-DE"/>
          </a:p>
        </p:txBody>
      </p:sp>
      <p:cxnSp>
        <p:nvCxnSpPr>
          <p:cNvPr id="82" name="Gerade Verbindung 81"/>
          <p:cNvCxnSpPr/>
          <p:nvPr/>
        </p:nvCxnSpPr>
        <p:spPr bwMode="auto">
          <a:xfrm flipH="1" flipV="1">
            <a:off x="3581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609600" y="2438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Gerade Verbindung 113"/>
          <p:cNvCxnSpPr/>
          <p:nvPr/>
        </p:nvCxnSpPr>
        <p:spPr bwMode="auto">
          <a:xfrm flipH="1" flipV="1">
            <a:off x="3581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>
            <a:off x="609600" y="46482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H="1" flipV="1">
            <a:off x="2057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 flipH="1" flipV="1">
            <a:off x="2057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100" name="Gerade Verbindung 99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bgerundetes Rechteck 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uppieren 92"/>
          <p:cNvGrpSpPr/>
          <p:nvPr/>
        </p:nvGrpSpPr>
        <p:grpSpPr>
          <a:xfrm>
            <a:off x="3124200" y="2133600"/>
            <a:ext cx="838200" cy="1676400"/>
            <a:chOff x="7010400" y="2819400"/>
            <a:chExt cx="838200" cy="16764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Abgerundetes Rechteck 15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6" name="Gerade Verbindung 15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uppieren 157"/>
          <p:cNvGrpSpPr/>
          <p:nvPr/>
        </p:nvGrpSpPr>
        <p:grpSpPr>
          <a:xfrm>
            <a:off x="3124200" y="4343400"/>
            <a:ext cx="838200" cy="1676400"/>
            <a:chOff x="7010400" y="2819400"/>
            <a:chExt cx="838200" cy="1676400"/>
          </a:xfrm>
        </p:grpSpPr>
        <p:cxnSp>
          <p:nvCxnSpPr>
            <p:cNvPr id="159" name="Gerade Verbindung 158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64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0" name="Abgerundetes Rechteck 169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1" name="Gerade Verbindung 170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Gerade Verbindung 171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Abgerundetes Rechteck 18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86" name="Gerade Verbindung 18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8" name="Abgerundetes Rechteck 77"/>
          <p:cNvSpPr/>
          <p:nvPr/>
        </p:nvSpPr>
        <p:spPr bwMode="auto">
          <a:xfrm>
            <a:off x="1828800" y="2971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9" name="Abgerundetes Rechteck 78"/>
          <p:cNvSpPr/>
          <p:nvPr/>
        </p:nvSpPr>
        <p:spPr bwMode="auto">
          <a:xfrm>
            <a:off x="3352800" y="2971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" name="Abgerundetes Rechteck 79"/>
          <p:cNvSpPr/>
          <p:nvPr/>
        </p:nvSpPr>
        <p:spPr bwMode="auto">
          <a:xfrm>
            <a:off x="3352800" y="5181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1" name="Abgerundetes Rechteck 80"/>
          <p:cNvSpPr/>
          <p:nvPr/>
        </p:nvSpPr>
        <p:spPr bwMode="auto">
          <a:xfrm>
            <a:off x="1828800" y="5181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3" name="Gerade Verbindung 82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3962400" y="1600200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Not </a:t>
            </a:r>
            <a:r>
              <a:rPr lang="de-DE" dirty="0" err="1" smtClean="0"/>
              <a:t>used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 bwMode="auto">
          <a:xfrm>
            <a:off x="1828800" y="2209800"/>
            <a:ext cx="609600" cy="533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5" name="Ellipse 84"/>
          <p:cNvSpPr/>
          <p:nvPr/>
        </p:nvSpPr>
        <p:spPr bwMode="auto">
          <a:xfrm>
            <a:off x="3276600" y="2209800"/>
            <a:ext cx="609600" cy="533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1828800" y="4419600"/>
            <a:ext cx="609600" cy="533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7" name="Ellipse 86"/>
          <p:cNvSpPr/>
          <p:nvPr/>
        </p:nvSpPr>
        <p:spPr bwMode="auto">
          <a:xfrm>
            <a:off x="3276600" y="4419600"/>
            <a:ext cx="609600" cy="533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>
            <a:off x="2438400" y="1828800"/>
            <a:ext cx="1066800" cy="533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mit Pfeil 87"/>
          <p:cNvCxnSpPr/>
          <p:nvPr/>
        </p:nvCxnSpPr>
        <p:spPr bwMode="auto">
          <a:xfrm flipH="1">
            <a:off x="3886200" y="1828800"/>
            <a:ext cx="1066800" cy="533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mit Pfeil 88"/>
          <p:cNvCxnSpPr/>
          <p:nvPr/>
        </p:nvCxnSpPr>
        <p:spPr bwMode="auto">
          <a:xfrm flipH="1">
            <a:off x="3886200" y="1828800"/>
            <a:ext cx="1066800" cy="2743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mit Pfeil 89"/>
          <p:cNvCxnSpPr/>
          <p:nvPr/>
        </p:nvCxnSpPr>
        <p:spPr bwMode="auto">
          <a:xfrm flipH="1">
            <a:off x="2438400" y="1828800"/>
            <a:ext cx="1066800" cy="2743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0845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EEPROM </a:t>
            </a:r>
            <a:r>
              <a:rPr lang="de-DE" dirty="0" smtClean="0"/>
              <a:t>(</a:t>
            </a:r>
            <a:r>
              <a:rPr lang="en-US" dirty="0"/>
              <a:t>erase and program based on tunnel effect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91</a:t>
            </a:fld>
            <a:endParaRPr lang="de-DE" altLang="de-DE"/>
          </a:p>
        </p:txBody>
      </p:sp>
      <p:cxnSp>
        <p:nvCxnSpPr>
          <p:cNvPr id="82" name="Gerade Verbindung 81"/>
          <p:cNvCxnSpPr/>
          <p:nvPr/>
        </p:nvCxnSpPr>
        <p:spPr bwMode="auto">
          <a:xfrm flipH="1" flipV="1">
            <a:off x="3581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609600" y="2438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Gerade Verbindung 113"/>
          <p:cNvCxnSpPr/>
          <p:nvPr/>
        </p:nvCxnSpPr>
        <p:spPr bwMode="auto">
          <a:xfrm flipH="1" flipV="1">
            <a:off x="3581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>
            <a:off x="609600" y="46482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H="1" flipV="1">
            <a:off x="2057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 flipH="1" flipV="1">
            <a:off x="2057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100" name="Gerade Verbindung 99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bgerundetes Rechteck 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uppieren 92"/>
          <p:cNvGrpSpPr/>
          <p:nvPr/>
        </p:nvGrpSpPr>
        <p:grpSpPr>
          <a:xfrm>
            <a:off x="3124200" y="2133600"/>
            <a:ext cx="838200" cy="1676400"/>
            <a:chOff x="7010400" y="2819400"/>
            <a:chExt cx="838200" cy="16764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Abgerundetes Rechteck 15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6" name="Gerade Verbindung 15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uppieren 157"/>
          <p:cNvGrpSpPr/>
          <p:nvPr/>
        </p:nvGrpSpPr>
        <p:grpSpPr>
          <a:xfrm>
            <a:off x="3124200" y="4343400"/>
            <a:ext cx="838200" cy="1676400"/>
            <a:chOff x="7010400" y="2819400"/>
            <a:chExt cx="838200" cy="1676400"/>
          </a:xfrm>
        </p:grpSpPr>
        <p:cxnSp>
          <p:nvCxnSpPr>
            <p:cNvPr id="159" name="Gerade Verbindung 158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64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0" name="Abgerundetes Rechteck 169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1" name="Gerade Verbindung 170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Gerade Verbindung 171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Abgerundetes Rechteck 18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86" name="Gerade Verbindung 18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7" name="Gerade Verbindung 76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Abgerundetes Rechteck 74"/>
          <p:cNvSpPr/>
          <p:nvPr/>
        </p:nvSpPr>
        <p:spPr bwMode="auto">
          <a:xfrm>
            <a:off x="1828800" y="2971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Abgerundetes Rechteck 75"/>
          <p:cNvSpPr/>
          <p:nvPr/>
        </p:nvSpPr>
        <p:spPr bwMode="auto">
          <a:xfrm>
            <a:off x="3352800" y="2971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9" name="Abgerundetes Rechteck 78"/>
          <p:cNvSpPr/>
          <p:nvPr/>
        </p:nvSpPr>
        <p:spPr bwMode="auto">
          <a:xfrm>
            <a:off x="3352800" y="5181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" name="Abgerundetes Rechteck 79"/>
          <p:cNvSpPr/>
          <p:nvPr/>
        </p:nvSpPr>
        <p:spPr bwMode="auto">
          <a:xfrm>
            <a:off x="1828800" y="5181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202952" y="2133600"/>
            <a:ext cx="1061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Program-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83" name="Textfeld 82"/>
          <p:cNvSpPr txBox="1"/>
          <p:nvPr/>
        </p:nvSpPr>
        <p:spPr>
          <a:xfrm>
            <a:off x="314361" y="2667000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84" name="Textfeld 83"/>
          <p:cNvSpPr txBox="1"/>
          <p:nvPr/>
        </p:nvSpPr>
        <p:spPr>
          <a:xfrm>
            <a:off x="2548207" y="5867400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Bit-</a:t>
            </a:r>
            <a:r>
              <a:rPr lang="de-DE" dirty="0" err="1" smtClean="0"/>
              <a:t>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04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EEPROM </a:t>
            </a:r>
            <a:r>
              <a:rPr lang="de-DE" dirty="0" smtClean="0"/>
              <a:t>(</a:t>
            </a:r>
            <a:r>
              <a:rPr lang="en-US" dirty="0"/>
              <a:t>erase and program based on tunnel effect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92</a:t>
            </a:fld>
            <a:endParaRPr lang="de-DE" altLang="de-DE"/>
          </a:p>
        </p:txBody>
      </p: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609600" y="2438400"/>
            <a:ext cx="6172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>
            <a:off x="609600" y="46482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76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Gerade Verbindung 100"/>
          <p:cNvCxnSpPr/>
          <p:nvPr/>
        </p:nvCxnSpPr>
        <p:spPr bwMode="auto">
          <a:xfrm>
            <a:off x="2209800" y="2590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 Verbindung 102"/>
          <p:cNvCxnSpPr/>
          <p:nvPr/>
        </p:nvCxnSpPr>
        <p:spPr bwMode="auto">
          <a:xfrm>
            <a:off x="1981200" y="2971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Gerade Verbindung 103"/>
          <p:cNvCxnSpPr/>
          <p:nvPr/>
        </p:nvCxnSpPr>
        <p:spPr bwMode="auto">
          <a:xfrm>
            <a:off x="1981200" y="2971800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>
            <a:off x="1981200" y="3429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 Verbindung 105"/>
          <p:cNvCxnSpPr/>
          <p:nvPr/>
        </p:nvCxnSpPr>
        <p:spPr bwMode="auto">
          <a:xfrm>
            <a:off x="2209800" y="2590800"/>
            <a:ext cx="0" cy="381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106"/>
          <p:cNvCxnSpPr/>
          <p:nvPr/>
        </p:nvCxnSpPr>
        <p:spPr bwMode="auto">
          <a:xfrm>
            <a:off x="2209800" y="3429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1752600" y="2971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Gerade Verbindung 110"/>
          <p:cNvCxnSpPr/>
          <p:nvPr/>
        </p:nvCxnSpPr>
        <p:spPr bwMode="auto">
          <a:xfrm>
            <a:off x="2209800" y="2133600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 Verbindung 111"/>
          <p:cNvCxnSpPr/>
          <p:nvPr/>
        </p:nvCxnSpPr>
        <p:spPr bwMode="auto">
          <a:xfrm>
            <a:off x="2057400" y="3810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Abgerundetes Rechteck 4"/>
          <p:cNvSpPr/>
          <p:nvPr/>
        </p:nvSpPr>
        <p:spPr bwMode="auto">
          <a:xfrm>
            <a:off x="1828800" y="2971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 flipH="1">
            <a:off x="16002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 flipV="1">
            <a:off x="1600200" y="2895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Abgerundetes Rechteck 74"/>
          <p:cNvSpPr/>
          <p:nvPr/>
        </p:nvSpPr>
        <p:spPr bwMode="auto">
          <a:xfrm>
            <a:off x="1828800" y="2971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8" name="Gerade Verbindung 117"/>
          <p:cNvCxnSpPr/>
          <p:nvPr/>
        </p:nvCxnSpPr>
        <p:spPr bwMode="auto">
          <a:xfrm flipH="1" flipV="1">
            <a:off x="3581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uppieren 16"/>
          <p:cNvGrpSpPr/>
          <p:nvPr/>
        </p:nvGrpSpPr>
        <p:grpSpPr>
          <a:xfrm>
            <a:off x="3124200" y="4343400"/>
            <a:ext cx="838200" cy="1676400"/>
            <a:chOff x="3124200" y="4343400"/>
            <a:chExt cx="838200" cy="1676400"/>
          </a:xfrm>
        </p:grpSpPr>
        <p:cxnSp>
          <p:nvCxnSpPr>
            <p:cNvPr id="119" name="Gerade Verbindung 118"/>
            <p:cNvCxnSpPr/>
            <p:nvPr/>
          </p:nvCxnSpPr>
          <p:spPr bwMode="auto">
            <a:xfrm>
              <a:off x="3733800" y="4343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Gerade Verbindung 119"/>
            <p:cNvCxnSpPr/>
            <p:nvPr/>
          </p:nvCxnSpPr>
          <p:spPr bwMode="auto">
            <a:xfrm>
              <a:off x="3733800" y="4800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Gerade Verbindung 120"/>
            <p:cNvCxnSpPr/>
            <p:nvPr/>
          </p:nvCxnSpPr>
          <p:spPr bwMode="auto">
            <a:xfrm>
              <a:off x="3505200" y="5181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35052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3505200" y="563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37338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733800" y="5638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3276600" y="5181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37338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>
              <a:off x="3810000" y="4343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3581400" y="6019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0" name="Abgerundetes Rechteck 129"/>
            <p:cNvSpPr/>
            <p:nvPr/>
          </p:nvSpPr>
          <p:spPr bwMode="auto">
            <a:xfrm>
              <a:off x="3352800" y="5181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1" name="Gerade Verbindung 130"/>
            <p:cNvCxnSpPr/>
            <p:nvPr/>
          </p:nvCxnSpPr>
          <p:spPr bwMode="auto">
            <a:xfrm flipH="1">
              <a:off x="3124200" y="5410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 flipV="1">
              <a:off x="3124200" y="5105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" name="Abgerundetes Rechteck 132"/>
            <p:cNvSpPr/>
            <p:nvPr/>
          </p:nvSpPr>
          <p:spPr bwMode="auto">
            <a:xfrm>
              <a:off x="3352800" y="5181600"/>
              <a:ext cx="76200" cy="457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35" name="Gerade Verbindung 134"/>
          <p:cNvCxnSpPr/>
          <p:nvPr/>
        </p:nvCxnSpPr>
        <p:spPr bwMode="auto">
          <a:xfrm flipH="1" flipV="1">
            <a:off x="2057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>
            <a:off x="2209800" y="4800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1981200" y="518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>
            <a:off x="19812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>
            <a:off x="1981200" y="5638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>
            <a:off x="2209800" y="480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>
            <a:off x="2209800" y="5638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>
            <a:off x="1752600" y="518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>
            <a:off x="2057400" y="6019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1" name="Abgerundetes Rechteck 190"/>
          <p:cNvSpPr/>
          <p:nvPr/>
        </p:nvSpPr>
        <p:spPr bwMode="auto">
          <a:xfrm>
            <a:off x="1828800" y="5181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2" name="Gerade Verbindung 191"/>
          <p:cNvCxnSpPr/>
          <p:nvPr/>
        </p:nvCxnSpPr>
        <p:spPr bwMode="auto">
          <a:xfrm flipH="1">
            <a:off x="1600200" y="5410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Gerade Verbindung 192"/>
          <p:cNvCxnSpPr/>
          <p:nvPr/>
        </p:nvCxnSpPr>
        <p:spPr bwMode="auto">
          <a:xfrm flipV="1">
            <a:off x="1600200" y="5105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" name="Abgerundetes Rechteck 193"/>
          <p:cNvSpPr/>
          <p:nvPr/>
        </p:nvSpPr>
        <p:spPr bwMode="auto">
          <a:xfrm>
            <a:off x="1828800" y="5181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5" name="Gerade Verbindung 224"/>
          <p:cNvCxnSpPr/>
          <p:nvPr/>
        </p:nvCxnSpPr>
        <p:spPr bwMode="auto">
          <a:xfrm>
            <a:off x="2209800" y="2286000"/>
            <a:ext cx="0" cy="304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225"/>
          <p:cNvCxnSpPr/>
          <p:nvPr/>
        </p:nvCxnSpPr>
        <p:spPr bwMode="auto">
          <a:xfrm>
            <a:off x="2209800" y="2133600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1" name="Gruppieren 230"/>
          <p:cNvGrpSpPr/>
          <p:nvPr/>
        </p:nvGrpSpPr>
        <p:grpSpPr>
          <a:xfrm>
            <a:off x="3124200" y="2133600"/>
            <a:ext cx="838200" cy="1676400"/>
            <a:chOff x="3124200" y="4343400"/>
            <a:chExt cx="838200" cy="1676400"/>
          </a:xfrm>
        </p:grpSpPr>
        <p:cxnSp>
          <p:nvCxnSpPr>
            <p:cNvPr id="232" name="Gerade Verbindung 231"/>
            <p:cNvCxnSpPr/>
            <p:nvPr/>
          </p:nvCxnSpPr>
          <p:spPr bwMode="auto">
            <a:xfrm>
              <a:off x="3733800" y="4343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" name="Gerade Verbindung 232"/>
            <p:cNvCxnSpPr/>
            <p:nvPr/>
          </p:nvCxnSpPr>
          <p:spPr bwMode="auto">
            <a:xfrm>
              <a:off x="3733800" y="4800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4" name="Gerade Verbindung 233"/>
            <p:cNvCxnSpPr/>
            <p:nvPr/>
          </p:nvCxnSpPr>
          <p:spPr bwMode="auto">
            <a:xfrm>
              <a:off x="3505200" y="5181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" name="Gerade Verbindung 234"/>
            <p:cNvCxnSpPr/>
            <p:nvPr/>
          </p:nvCxnSpPr>
          <p:spPr bwMode="auto">
            <a:xfrm>
              <a:off x="35052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" name="Gerade Verbindung 235"/>
            <p:cNvCxnSpPr/>
            <p:nvPr/>
          </p:nvCxnSpPr>
          <p:spPr bwMode="auto">
            <a:xfrm>
              <a:off x="3505200" y="563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7" name="Gerade Verbindung 236"/>
            <p:cNvCxnSpPr/>
            <p:nvPr/>
          </p:nvCxnSpPr>
          <p:spPr bwMode="auto">
            <a:xfrm>
              <a:off x="37338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" name="Gerade Verbindung 237"/>
            <p:cNvCxnSpPr/>
            <p:nvPr/>
          </p:nvCxnSpPr>
          <p:spPr bwMode="auto">
            <a:xfrm>
              <a:off x="3733800" y="5638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9" name="Gerade Verbindung 238"/>
            <p:cNvCxnSpPr/>
            <p:nvPr/>
          </p:nvCxnSpPr>
          <p:spPr bwMode="auto">
            <a:xfrm>
              <a:off x="3276600" y="5181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0" name="Gerade Verbindung 239"/>
            <p:cNvCxnSpPr/>
            <p:nvPr/>
          </p:nvCxnSpPr>
          <p:spPr bwMode="auto">
            <a:xfrm>
              <a:off x="37338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" name="Gerade Verbindung 240"/>
            <p:cNvCxnSpPr/>
            <p:nvPr/>
          </p:nvCxnSpPr>
          <p:spPr bwMode="auto">
            <a:xfrm>
              <a:off x="3810000" y="4343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2" name="Gerade Verbindung 241"/>
            <p:cNvCxnSpPr/>
            <p:nvPr/>
          </p:nvCxnSpPr>
          <p:spPr bwMode="auto">
            <a:xfrm>
              <a:off x="3581400" y="6019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3" name="Abgerundetes Rechteck 242"/>
            <p:cNvSpPr/>
            <p:nvPr/>
          </p:nvSpPr>
          <p:spPr bwMode="auto">
            <a:xfrm>
              <a:off x="3352800" y="5181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44" name="Gerade Verbindung 243"/>
            <p:cNvCxnSpPr/>
            <p:nvPr/>
          </p:nvCxnSpPr>
          <p:spPr bwMode="auto">
            <a:xfrm flipH="1">
              <a:off x="3124200" y="5410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" name="Gerade Verbindung 244"/>
            <p:cNvCxnSpPr/>
            <p:nvPr/>
          </p:nvCxnSpPr>
          <p:spPr bwMode="auto">
            <a:xfrm flipV="1">
              <a:off x="3124200" y="5105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6" name="Abgerundetes Rechteck 245"/>
            <p:cNvSpPr/>
            <p:nvPr/>
          </p:nvSpPr>
          <p:spPr bwMode="auto">
            <a:xfrm>
              <a:off x="3352800" y="5181600"/>
              <a:ext cx="76200" cy="457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9" name="Gerade Verbindung 18"/>
          <p:cNvCxnSpPr/>
          <p:nvPr/>
        </p:nvCxnSpPr>
        <p:spPr bwMode="auto">
          <a:xfrm flipV="1">
            <a:off x="3733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2209800" y="4343400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2209800" y="4343400"/>
            <a:ext cx="0" cy="2286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Abgerundetes Rechteck 3"/>
          <p:cNvSpPr/>
          <p:nvPr/>
        </p:nvSpPr>
        <p:spPr bwMode="auto">
          <a:xfrm>
            <a:off x="1143000" y="1905000"/>
            <a:ext cx="3733800" cy="2133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 flipH="1">
            <a:off x="4876800" y="1295400"/>
            <a:ext cx="114300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6117642" y="11430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0 1</a:t>
            </a:r>
            <a:endParaRPr lang="de-DE" dirty="0"/>
          </a:p>
        </p:txBody>
      </p:sp>
      <p:sp>
        <p:nvSpPr>
          <p:cNvPr id="82" name="Textfeld 81"/>
          <p:cNvSpPr txBox="1"/>
          <p:nvPr/>
        </p:nvSpPr>
        <p:spPr>
          <a:xfrm>
            <a:off x="1676400" y="24384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HV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1828800" y="31242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feld 82"/>
          <p:cNvSpPr txBox="1"/>
          <p:nvPr/>
        </p:nvSpPr>
        <p:spPr>
          <a:xfrm>
            <a:off x="1752600" y="3124200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Elektronen tunneln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 bwMode="auto">
          <a:xfrm>
            <a:off x="1447800" y="1905000"/>
            <a:ext cx="1524000" cy="2133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02952" y="2133600"/>
            <a:ext cx="1061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Program-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84" name="Textfeld 83"/>
          <p:cNvSpPr txBox="1"/>
          <p:nvPr/>
        </p:nvSpPr>
        <p:spPr>
          <a:xfrm>
            <a:off x="314361" y="2667000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85" name="Textfeld 84"/>
          <p:cNvSpPr txBox="1"/>
          <p:nvPr/>
        </p:nvSpPr>
        <p:spPr>
          <a:xfrm>
            <a:off x="2548207" y="5867400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Bit-</a:t>
            </a:r>
            <a:r>
              <a:rPr lang="de-DE" dirty="0" err="1" smtClean="0"/>
              <a:t>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86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EEPROM </a:t>
            </a:r>
            <a:r>
              <a:rPr lang="de-DE" dirty="0" smtClean="0"/>
              <a:t>(</a:t>
            </a:r>
            <a:r>
              <a:rPr lang="en-US" dirty="0"/>
              <a:t>erase and program based on tunnel effect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93</a:t>
            </a:fld>
            <a:endParaRPr lang="de-DE" altLang="de-DE"/>
          </a:p>
        </p:txBody>
      </p: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609600" y="2438400"/>
            <a:ext cx="6172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>
            <a:off x="609600" y="46482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76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Gerade Verbindung 100"/>
          <p:cNvCxnSpPr/>
          <p:nvPr/>
        </p:nvCxnSpPr>
        <p:spPr bwMode="auto">
          <a:xfrm>
            <a:off x="2209800" y="2590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 Verbindung 102"/>
          <p:cNvCxnSpPr/>
          <p:nvPr/>
        </p:nvCxnSpPr>
        <p:spPr bwMode="auto">
          <a:xfrm>
            <a:off x="1981200" y="2971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Gerade Verbindung 103"/>
          <p:cNvCxnSpPr/>
          <p:nvPr/>
        </p:nvCxnSpPr>
        <p:spPr bwMode="auto">
          <a:xfrm>
            <a:off x="1981200" y="2971800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>
            <a:off x="1981200" y="3429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Gerade Verbindung 105"/>
          <p:cNvCxnSpPr/>
          <p:nvPr/>
        </p:nvCxnSpPr>
        <p:spPr bwMode="auto">
          <a:xfrm>
            <a:off x="2209800" y="2590800"/>
            <a:ext cx="0" cy="381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106"/>
          <p:cNvCxnSpPr/>
          <p:nvPr/>
        </p:nvCxnSpPr>
        <p:spPr bwMode="auto">
          <a:xfrm>
            <a:off x="2209800" y="3429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1752600" y="2971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Gerade Verbindung 110"/>
          <p:cNvCxnSpPr/>
          <p:nvPr/>
        </p:nvCxnSpPr>
        <p:spPr bwMode="auto">
          <a:xfrm>
            <a:off x="2209800" y="2133600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 Verbindung 111"/>
          <p:cNvCxnSpPr/>
          <p:nvPr/>
        </p:nvCxnSpPr>
        <p:spPr bwMode="auto">
          <a:xfrm>
            <a:off x="2057400" y="3810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Abgerundetes Rechteck 4"/>
          <p:cNvSpPr/>
          <p:nvPr/>
        </p:nvSpPr>
        <p:spPr bwMode="auto">
          <a:xfrm>
            <a:off x="1828800" y="2971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 flipH="1">
            <a:off x="16002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 flipV="1">
            <a:off x="1600200" y="2895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 flipH="1" flipV="1">
            <a:off x="3581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uppieren 16"/>
          <p:cNvGrpSpPr/>
          <p:nvPr/>
        </p:nvGrpSpPr>
        <p:grpSpPr>
          <a:xfrm>
            <a:off x="3124200" y="4343400"/>
            <a:ext cx="838200" cy="1676400"/>
            <a:chOff x="3124200" y="4343400"/>
            <a:chExt cx="838200" cy="1676400"/>
          </a:xfrm>
        </p:grpSpPr>
        <p:cxnSp>
          <p:nvCxnSpPr>
            <p:cNvPr id="119" name="Gerade Verbindung 118"/>
            <p:cNvCxnSpPr/>
            <p:nvPr/>
          </p:nvCxnSpPr>
          <p:spPr bwMode="auto">
            <a:xfrm>
              <a:off x="3733800" y="4343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Gerade Verbindung 119"/>
            <p:cNvCxnSpPr/>
            <p:nvPr/>
          </p:nvCxnSpPr>
          <p:spPr bwMode="auto">
            <a:xfrm>
              <a:off x="3733800" y="4800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Gerade Verbindung 120"/>
            <p:cNvCxnSpPr/>
            <p:nvPr/>
          </p:nvCxnSpPr>
          <p:spPr bwMode="auto">
            <a:xfrm>
              <a:off x="3505200" y="5181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>
              <a:off x="35052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>
              <a:off x="3505200" y="563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37338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3733800" y="5638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3276600" y="5181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37338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>
              <a:off x="3810000" y="4343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3581400" y="6019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0" name="Abgerundetes Rechteck 129"/>
            <p:cNvSpPr/>
            <p:nvPr/>
          </p:nvSpPr>
          <p:spPr bwMode="auto">
            <a:xfrm>
              <a:off x="3352800" y="5181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1" name="Gerade Verbindung 130"/>
            <p:cNvCxnSpPr/>
            <p:nvPr/>
          </p:nvCxnSpPr>
          <p:spPr bwMode="auto">
            <a:xfrm flipH="1">
              <a:off x="3124200" y="5410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/>
          </p:nvCxnSpPr>
          <p:spPr bwMode="auto">
            <a:xfrm flipV="1">
              <a:off x="3124200" y="5105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" name="Abgerundetes Rechteck 132"/>
            <p:cNvSpPr/>
            <p:nvPr/>
          </p:nvSpPr>
          <p:spPr bwMode="auto">
            <a:xfrm>
              <a:off x="3352800" y="5181600"/>
              <a:ext cx="76200" cy="457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35" name="Gerade Verbindung 134"/>
          <p:cNvCxnSpPr/>
          <p:nvPr/>
        </p:nvCxnSpPr>
        <p:spPr bwMode="auto">
          <a:xfrm flipH="1" flipV="1">
            <a:off x="2057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>
            <a:off x="2209800" y="4800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1981200" y="518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>
            <a:off x="19812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>
            <a:off x="1981200" y="5638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>
            <a:off x="2209800" y="480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>
            <a:off x="2209800" y="5638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>
            <a:off x="1752600" y="518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>
            <a:off x="2057400" y="6019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1" name="Abgerundetes Rechteck 190"/>
          <p:cNvSpPr/>
          <p:nvPr/>
        </p:nvSpPr>
        <p:spPr bwMode="auto">
          <a:xfrm>
            <a:off x="1828800" y="5181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2" name="Gerade Verbindung 191"/>
          <p:cNvCxnSpPr/>
          <p:nvPr/>
        </p:nvCxnSpPr>
        <p:spPr bwMode="auto">
          <a:xfrm flipH="1">
            <a:off x="1600200" y="5410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Gerade Verbindung 192"/>
          <p:cNvCxnSpPr/>
          <p:nvPr/>
        </p:nvCxnSpPr>
        <p:spPr bwMode="auto">
          <a:xfrm flipV="1">
            <a:off x="1600200" y="5105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" name="Abgerundetes Rechteck 193"/>
          <p:cNvSpPr/>
          <p:nvPr/>
        </p:nvSpPr>
        <p:spPr bwMode="auto">
          <a:xfrm>
            <a:off x="1828800" y="5181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5" name="Gerade Verbindung 224"/>
          <p:cNvCxnSpPr/>
          <p:nvPr/>
        </p:nvCxnSpPr>
        <p:spPr bwMode="auto">
          <a:xfrm>
            <a:off x="2209800" y="2286000"/>
            <a:ext cx="0" cy="304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225"/>
          <p:cNvCxnSpPr/>
          <p:nvPr/>
        </p:nvCxnSpPr>
        <p:spPr bwMode="auto">
          <a:xfrm>
            <a:off x="2209800" y="2133600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1" name="Gruppieren 230"/>
          <p:cNvGrpSpPr/>
          <p:nvPr/>
        </p:nvGrpSpPr>
        <p:grpSpPr>
          <a:xfrm>
            <a:off x="3124200" y="2133600"/>
            <a:ext cx="838200" cy="1676400"/>
            <a:chOff x="3124200" y="4343400"/>
            <a:chExt cx="838200" cy="1676400"/>
          </a:xfrm>
        </p:grpSpPr>
        <p:cxnSp>
          <p:nvCxnSpPr>
            <p:cNvPr id="232" name="Gerade Verbindung 231"/>
            <p:cNvCxnSpPr/>
            <p:nvPr/>
          </p:nvCxnSpPr>
          <p:spPr bwMode="auto">
            <a:xfrm>
              <a:off x="3733800" y="4343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" name="Gerade Verbindung 232"/>
            <p:cNvCxnSpPr/>
            <p:nvPr/>
          </p:nvCxnSpPr>
          <p:spPr bwMode="auto">
            <a:xfrm>
              <a:off x="3733800" y="4800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4" name="Gerade Verbindung 233"/>
            <p:cNvCxnSpPr/>
            <p:nvPr/>
          </p:nvCxnSpPr>
          <p:spPr bwMode="auto">
            <a:xfrm>
              <a:off x="3505200" y="5181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" name="Gerade Verbindung 234"/>
            <p:cNvCxnSpPr/>
            <p:nvPr/>
          </p:nvCxnSpPr>
          <p:spPr bwMode="auto">
            <a:xfrm>
              <a:off x="35052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" name="Gerade Verbindung 235"/>
            <p:cNvCxnSpPr/>
            <p:nvPr/>
          </p:nvCxnSpPr>
          <p:spPr bwMode="auto">
            <a:xfrm>
              <a:off x="3505200" y="563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7" name="Gerade Verbindung 236"/>
            <p:cNvCxnSpPr/>
            <p:nvPr/>
          </p:nvCxnSpPr>
          <p:spPr bwMode="auto">
            <a:xfrm>
              <a:off x="37338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" name="Gerade Verbindung 237"/>
            <p:cNvCxnSpPr/>
            <p:nvPr/>
          </p:nvCxnSpPr>
          <p:spPr bwMode="auto">
            <a:xfrm>
              <a:off x="3733800" y="5638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9" name="Gerade Verbindung 238"/>
            <p:cNvCxnSpPr/>
            <p:nvPr/>
          </p:nvCxnSpPr>
          <p:spPr bwMode="auto">
            <a:xfrm>
              <a:off x="3276600" y="5181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0" name="Gerade Verbindung 239"/>
            <p:cNvCxnSpPr/>
            <p:nvPr/>
          </p:nvCxnSpPr>
          <p:spPr bwMode="auto">
            <a:xfrm>
              <a:off x="37338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" name="Gerade Verbindung 240"/>
            <p:cNvCxnSpPr/>
            <p:nvPr/>
          </p:nvCxnSpPr>
          <p:spPr bwMode="auto">
            <a:xfrm>
              <a:off x="3810000" y="4343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2" name="Gerade Verbindung 241"/>
            <p:cNvCxnSpPr/>
            <p:nvPr/>
          </p:nvCxnSpPr>
          <p:spPr bwMode="auto">
            <a:xfrm>
              <a:off x="3581400" y="6019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3" name="Abgerundetes Rechteck 242"/>
            <p:cNvSpPr/>
            <p:nvPr/>
          </p:nvSpPr>
          <p:spPr bwMode="auto">
            <a:xfrm>
              <a:off x="3352800" y="5181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44" name="Gerade Verbindung 243"/>
            <p:cNvCxnSpPr/>
            <p:nvPr/>
          </p:nvCxnSpPr>
          <p:spPr bwMode="auto">
            <a:xfrm flipH="1">
              <a:off x="3124200" y="5410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" name="Gerade Verbindung 244"/>
            <p:cNvCxnSpPr/>
            <p:nvPr/>
          </p:nvCxnSpPr>
          <p:spPr bwMode="auto">
            <a:xfrm flipV="1">
              <a:off x="3124200" y="5105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6" name="Abgerundetes Rechteck 245"/>
            <p:cNvSpPr/>
            <p:nvPr/>
          </p:nvSpPr>
          <p:spPr bwMode="auto">
            <a:xfrm>
              <a:off x="3352800" y="5181600"/>
              <a:ext cx="76200" cy="457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9" name="Gerade Verbindung 18"/>
          <p:cNvCxnSpPr/>
          <p:nvPr/>
        </p:nvCxnSpPr>
        <p:spPr bwMode="auto">
          <a:xfrm flipV="1">
            <a:off x="3733800" y="236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2209800" y="4343400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2209800" y="4343400"/>
            <a:ext cx="0" cy="2286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Abgerundetes Rechteck 80"/>
          <p:cNvSpPr/>
          <p:nvPr/>
        </p:nvSpPr>
        <p:spPr bwMode="auto">
          <a:xfrm>
            <a:off x="1143000" y="1905000"/>
            <a:ext cx="3733800" cy="2133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2" name="Gerade Verbindung mit Pfeil 81"/>
          <p:cNvCxnSpPr/>
          <p:nvPr/>
        </p:nvCxnSpPr>
        <p:spPr bwMode="auto">
          <a:xfrm flipH="1">
            <a:off x="4876800" y="1295400"/>
            <a:ext cx="114300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feld 82"/>
          <p:cNvSpPr txBox="1"/>
          <p:nvPr/>
        </p:nvSpPr>
        <p:spPr>
          <a:xfrm>
            <a:off x="6117642" y="11430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0 1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676400" y="24384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HV</a:t>
            </a:r>
            <a:endParaRPr lang="de-DE" dirty="0"/>
          </a:p>
        </p:txBody>
      </p:sp>
      <p:sp>
        <p:nvSpPr>
          <p:cNvPr id="84" name="Ellipse 83"/>
          <p:cNvSpPr/>
          <p:nvPr/>
        </p:nvSpPr>
        <p:spPr bwMode="auto">
          <a:xfrm>
            <a:off x="1447800" y="1905000"/>
            <a:ext cx="1524000" cy="2133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202952" y="2133600"/>
            <a:ext cx="1061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Program-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86" name="Textfeld 85"/>
          <p:cNvSpPr txBox="1"/>
          <p:nvPr/>
        </p:nvSpPr>
        <p:spPr>
          <a:xfrm>
            <a:off x="314361" y="2667000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87" name="Textfeld 86"/>
          <p:cNvSpPr txBox="1"/>
          <p:nvPr/>
        </p:nvSpPr>
        <p:spPr>
          <a:xfrm>
            <a:off x="2548207" y="5867400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Bit-</a:t>
            </a:r>
            <a:r>
              <a:rPr lang="de-DE" dirty="0" err="1" smtClean="0"/>
              <a:t>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645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EEPROM </a:t>
            </a:r>
            <a:r>
              <a:rPr lang="de-DE" dirty="0" smtClean="0"/>
              <a:t>(</a:t>
            </a:r>
            <a:r>
              <a:rPr lang="en-US" dirty="0"/>
              <a:t>erase and program based on tunnel effect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94</a:t>
            </a:fld>
            <a:endParaRPr lang="de-DE" altLang="de-DE"/>
          </a:p>
        </p:txBody>
      </p:sp>
      <p:cxnSp>
        <p:nvCxnSpPr>
          <p:cNvPr id="82" name="Gerade Verbindung 81"/>
          <p:cNvCxnSpPr/>
          <p:nvPr/>
        </p:nvCxnSpPr>
        <p:spPr bwMode="auto">
          <a:xfrm flipH="1" flipV="1">
            <a:off x="3581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609600" y="2438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Gerade Verbindung 113"/>
          <p:cNvCxnSpPr/>
          <p:nvPr/>
        </p:nvCxnSpPr>
        <p:spPr bwMode="auto">
          <a:xfrm flipH="1" flipV="1">
            <a:off x="3581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>
            <a:off x="609600" y="46482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H="1" flipV="1">
            <a:off x="2057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 flipH="1" flipV="1">
            <a:off x="2057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100" name="Gerade Verbindung 99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bgerundetes Rechteck 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uppieren 92"/>
          <p:cNvGrpSpPr/>
          <p:nvPr/>
        </p:nvGrpSpPr>
        <p:grpSpPr>
          <a:xfrm>
            <a:off x="3124200" y="2133600"/>
            <a:ext cx="838200" cy="1676400"/>
            <a:chOff x="7010400" y="2819400"/>
            <a:chExt cx="838200" cy="16764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Abgerundetes Rechteck 15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6" name="Gerade Verbindung 15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uppieren 157"/>
          <p:cNvGrpSpPr/>
          <p:nvPr/>
        </p:nvGrpSpPr>
        <p:grpSpPr>
          <a:xfrm>
            <a:off x="3124200" y="4343400"/>
            <a:ext cx="838200" cy="1676400"/>
            <a:chOff x="7010400" y="2819400"/>
            <a:chExt cx="838200" cy="1676400"/>
          </a:xfrm>
        </p:grpSpPr>
        <p:cxnSp>
          <p:nvCxnSpPr>
            <p:cNvPr id="159" name="Gerade Verbindung 158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64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0" name="Abgerundetes Rechteck 169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1" name="Gerade Verbindung 170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Gerade Verbindung 171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Abgerundetes Rechteck 18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86" name="Gerade Verbindung 18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7" name="Gerade Verbindung 76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Abgerundetes Rechteck 75"/>
          <p:cNvSpPr/>
          <p:nvPr/>
        </p:nvSpPr>
        <p:spPr bwMode="auto">
          <a:xfrm>
            <a:off x="3352800" y="2971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9" name="Abgerundetes Rechteck 78"/>
          <p:cNvSpPr/>
          <p:nvPr/>
        </p:nvSpPr>
        <p:spPr bwMode="auto">
          <a:xfrm>
            <a:off x="3352800" y="5181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" name="Abgerundetes Rechteck 79"/>
          <p:cNvSpPr/>
          <p:nvPr/>
        </p:nvSpPr>
        <p:spPr bwMode="auto">
          <a:xfrm>
            <a:off x="1828800" y="5181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202952" y="2133600"/>
            <a:ext cx="1061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Program-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83" name="Textfeld 82"/>
          <p:cNvSpPr txBox="1"/>
          <p:nvPr/>
        </p:nvSpPr>
        <p:spPr>
          <a:xfrm>
            <a:off x="314361" y="2667000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84" name="Textfeld 83"/>
          <p:cNvSpPr txBox="1"/>
          <p:nvPr/>
        </p:nvSpPr>
        <p:spPr>
          <a:xfrm>
            <a:off x="2548207" y="5867400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Bit-</a:t>
            </a:r>
            <a:r>
              <a:rPr lang="de-DE" dirty="0" err="1" smtClean="0"/>
              <a:t>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520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uppieren 145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147" name="Gerade Verbindung 146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155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8" name="Abgerundetes Rechteck 157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9" name="Gerade Verbindung 15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EEPROM </a:t>
            </a:r>
            <a:r>
              <a:rPr lang="de-DE" dirty="0" smtClean="0"/>
              <a:t>(</a:t>
            </a:r>
            <a:r>
              <a:rPr lang="en-US" dirty="0"/>
              <a:t>erase and program based on tunnel effect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95</a:t>
            </a:fld>
            <a:endParaRPr lang="de-DE" altLang="de-DE"/>
          </a:p>
        </p:txBody>
      </p: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609600" y="4648200"/>
            <a:ext cx="6172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>
            <a:off x="609600" y="2438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76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 Verbindung 102"/>
          <p:cNvCxnSpPr/>
          <p:nvPr/>
        </p:nvCxnSpPr>
        <p:spPr bwMode="auto">
          <a:xfrm>
            <a:off x="1981200" y="2971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>
            <a:off x="1981200" y="3429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106"/>
          <p:cNvCxnSpPr/>
          <p:nvPr/>
        </p:nvCxnSpPr>
        <p:spPr bwMode="auto">
          <a:xfrm>
            <a:off x="2209800" y="3429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1752600" y="2971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 Verbindung 111"/>
          <p:cNvCxnSpPr/>
          <p:nvPr/>
        </p:nvCxnSpPr>
        <p:spPr bwMode="auto">
          <a:xfrm>
            <a:off x="2057400" y="3810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Abgerundetes Rechteck 4"/>
          <p:cNvSpPr/>
          <p:nvPr/>
        </p:nvSpPr>
        <p:spPr bwMode="auto">
          <a:xfrm>
            <a:off x="1828800" y="2971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 flipH="1">
            <a:off x="16002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 flipV="1">
            <a:off x="1600200" y="2895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V="1">
            <a:off x="22098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>
            <a:off x="2209800" y="4800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1981200" y="518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>
            <a:off x="19812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>
            <a:off x="1981200" y="5638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>
            <a:off x="2209800" y="480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>
            <a:off x="2209800" y="5638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>
            <a:off x="1752600" y="518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>
            <a:off x="2057400" y="6019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1" name="Abgerundetes Rechteck 190"/>
          <p:cNvSpPr/>
          <p:nvPr/>
        </p:nvSpPr>
        <p:spPr bwMode="auto">
          <a:xfrm>
            <a:off x="1828800" y="5181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2" name="Gerade Verbindung 191"/>
          <p:cNvCxnSpPr/>
          <p:nvPr/>
        </p:nvCxnSpPr>
        <p:spPr bwMode="auto">
          <a:xfrm flipH="1">
            <a:off x="1600200" y="5410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Gerade Verbindung 192"/>
          <p:cNvCxnSpPr/>
          <p:nvPr/>
        </p:nvCxnSpPr>
        <p:spPr bwMode="auto">
          <a:xfrm flipV="1">
            <a:off x="1600200" y="5105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" name="Abgerundetes Rechteck 193"/>
          <p:cNvSpPr/>
          <p:nvPr/>
        </p:nvSpPr>
        <p:spPr bwMode="auto">
          <a:xfrm>
            <a:off x="1828800" y="5181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31" name="Gruppieren 230"/>
          <p:cNvGrpSpPr/>
          <p:nvPr/>
        </p:nvGrpSpPr>
        <p:grpSpPr>
          <a:xfrm>
            <a:off x="3124200" y="2133600"/>
            <a:ext cx="838200" cy="1676400"/>
            <a:chOff x="3124200" y="4343400"/>
            <a:chExt cx="838200" cy="1676400"/>
          </a:xfrm>
        </p:grpSpPr>
        <p:cxnSp>
          <p:nvCxnSpPr>
            <p:cNvPr id="232" name="Gerade Verbindung 231"/>
            <p:cNvCxnSpPr/>
            <p:nvPr/>
          </p:nvCxnSpPr>
          <p:spPr bwMode="auto">
            <a:xfrm>
              <a:off x="3733800" y="4343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" name="Gerade Verbindung 232"/>
            <p:cNvCxnSpPr/>
            <p:nvPr/>
          </p:nvCxnSpPr>
          <p:spPr bwMode="auto">
            <a:xfrm>
              <a:off x="3733800" y="4800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4" name="Gerade Verbindung 233"/>
            <p:cNvCxnSpPr/>
            <p:nvPr/>
          </p:nvCxnSpPr>
          <p:spPr bwMode="auto">
            <a:xfrm>
              <a:off x="3505200" y="5181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" name="Gerade Verbindung 234"/>
            <p:cNvCxnSpPr/>
            <p:nvPr/>
          </p:nvCxnSpPr>
          <p:spPr bwMode="auto">
            <a:xfrm>
              <a:off x="35052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" name="Gerade Verbindung 235"/>
            <p:cNvCxnSpPr/>
            <p:nvPr/>
          </p:nvCxnSpPr>
          <p:spPr bwMode="auto">
            <a:xfrm>
              <a:off x="3505200" y="563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7" name="Gerade Verbindung 236"/>
            <p:cNvCxnSpPr/>
            <p:nvPr/>
          </p:nvCxnSpPr>
          <p:spPr bwMode="auto">
            <a:xfrm>
              <a:off x="37338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" name="Gerade Verbindung 237"/>
            <p:cNvCxnSpPr/>
            <p:nvPr/>
          </p:nvCxnSpPr>
          <p:spPr bwMode="auto">
            <a:xfrm>
              <a:off x="3733800" y="5638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9" name="Gerade Verbindung 238"/>
            <p:cNvCxnSpPr/>
            <p:nvPr/>
          </p:nvCxnSpPr>
          <p:spPr bwMode="auto">
            <a:xfrm>
              <a:off x="3276600" y="5181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0" name="Gerade Verbindung 239"/>
            <p:cNvCxnSpPr/>
            <p:nvPr/>
          </p:nvCxnSpPr>
          <p:spPr bwMode="auto">
            <a:xfrm>
              <a:off x="37338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" name="Gerade Verbindung 240"/>
            <p:cNvCxnSpPr/>
            <p:nvPr/>
          </p:nvCxnSpPr>
          <p:spPr bwMode="auto">
            <a:xfrm>
              <a:off x="3810000" y="4343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2" name="Gerade Verbindung 241"/>
            <p:cNvCxnSpPr/>
            <p:nvPr/>
          </p:nvCxnSpPr>
          <p:spPr bwMode="auto">
            <a:xfrm>
              <a:off x="3581400" y="6019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3" name="Abgerundetes Rechteck 242"/>
            <p:cNvSpPr/>
            <p:nvPr/>
          </p:nvSpPr>
          <p:spPr bwMode="auto">
            <a:xfrm>
              <a:off x="3352800" y="5181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44" name="Gerade Verbindung 243"/>
            <p:cNvCxnSpPr/>
            <p:nvPr/>
          </p:nvCxnSpPr>
          <p:spPr bwMode="auto">
            <a:xfrm flipH="1">
              <a:off x="3124200" y="5410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" name="Gerade Verbindung 244"/>
            <p:cNvCxnSpPr/>
            <p:nvPr/>
          </p:nvCxnSpPr>
          <p:spPr bwMode="auto">
            <a:xfrm flipV="1">
              <a:off x="3124200" y="5105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6" name="Abgerundetes Rechteck 245"/>
            <p:cNvSpPr/>
            <p:nvPr/>
          </p:nvSpPr>
          <p:spPr bwMode="auto">
            <a:xfrm>
              <a:off x="3352800" y="5181600"/>
              <a:ext cx="76200" cy="457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7" name="Gerade Verbindung 26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6" name="Gruppieren 75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81" name="Gerade Verbindung 80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" name="Abgerundetes Rechteck 92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4" name="Gerade Verbindung 93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7" name="Gerade Verbindung 96"/>
          <p:cNvCxnSpPr/>
          <p:nvPr/>
        </p:nvCxnSpPr>
        <p:spPr bwMode="auto">
          <a:xfrm>
            <a:off x="3733800" y="4800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Gerade Verbindung 97"/>
          <p:cNvCxnSpPr/>
          <p:nvPr/>
        </p:nvCxnSpPr>
        <p:spPr bwMode="auto">
          <a:xfrm>
            <a:off x="3505200" y="518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3505200" y="5181600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Gerade Verbindung 99"/>
          <p:cNvCxnSpPr/>
          <p:nvPr/>
        </p:nvCxnSpPr>
        <p:spPr bwMode="auto">
          <a:xfrm>
            <a:off x="3505200" y="5638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101"/>
          <p:cNvCxnSpPr/>
          <p:nvPr/>
        </p:nvCxnSpPr>
        <p:spPr bwMode="auto">
          <a:xfrm>
            <a:off x="3733800" y="4800600"/>
            <a:ext cx="0" cy="381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Gerade Verbindung 108"/>
          <p:cNvCxnSpPr/>
          <p:nvPr/>
        </p:nvCxnSpPr>
        <p:spPr bwMode="auto">
          <a:xfrm>
            <a:off x="3733800" y="5638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109"/>
          <p:cNvCxnSpPr/>
          <p:nvPr/>
        </p:nvCxnSpPr>
        <p:spPr bwMode="auto">
          <a:xfrm>
            <a:off x="3276600" y="518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3733800" y="4343400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Gerade Verbindung 113"/>
          <p:cNvCxnSpPr/>
          <p:nvPr/>
        </p:nvCxnSpPr>
        <p:spPr bwMode="auto">
          <a:xfrm>
            <a:off x="3581400" y="6019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Abgerundetes Rechteck 115"/>
          <p:cNvSpPr/>
          <p:nvPr/>
        </p:nvSpPr>
        <p:spPr bwMode="auto">
          <a:xfrm>
            <a:off x="3352800" y="5181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7" name="Gerade Verbindung 116"/>
          <p:cNvCxnSpPr/>
          <p:nvPr/>
        </p:nvCxnSpPr>
        <p:spPr bwMode="auto">
          <a:xfrm flipH="1">
            <a:off x="3124200" y="5410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V="1">
            <a:off x="3124200" y="5105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6" name="Abgerundetes Rechteck 135"/>
          <p:cNvSpPr/>
          <p:nvPr/>
        </p:nvSpPr>
        <p:spPr bwMode="auto">
          <a:xfrm>
            <a:off x="3352800" y="5181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4" name="Gerade Verbindung 143"/>
          <p:cNvCxnSpPr/>
          <p:nvPr/>
        </p:nvCxnSpPr>
        <p:spPr bwMode="auto">
          <a:xfrm>
            <a:off x="3733800" y="4495800"/>
            <a:ext cx="0" cy="304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>
            <a:off x="3733800" y="4343400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Gerade Verbindung 160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Gerade Verbindung 161"/>
          <p:cNvCxnSpPr/>
          <p:nvPr/>
        </p:nvCxnSpPr>
        <p:spPr bwMode="auto">
          <a:xfrm flipH="1" flipV="1">
            <a:off x="3581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Gerade Verbindung 162"/>
          <p:cNvCxnSpPr/>
          <p:nvPr/>
        </p:nvCxnSpPr>
        <p:spPr bwMode="auto">
          <a:xfrm flipH="1" flipV="1">
            <a:off x="2057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" name="Abgerundetes Rechteck 163"/>
          <p:cNvSpPr/>
          <p:nvPr/>
        </p:nvSpPr>
        <p:spPr bwMode="auto">
          <a:xfrm>
            <a:off x="1143000" y="4114800"/>
            <a:ext cx="3733800" cy="2133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5" name="Gerade Verbindung mit Pfeil 164"/>
          <p:cNvCxnSpPr/>
          <p:nvPr/>
        </p:nvCxnSpPr>
        <p:spPr bwMode="auto">
          <a:xfrm flipH="1">
            <a:off x="4876800" y="3505200"/>
            <a:ext cx="114300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" name="Textfeld 165"/>
          <p:cNvSpPr txBox="1"/>
          <p:nvPr/>
        </p:nvSpPr>
        <p:spPr>
          <a:xfrm>
            <a:off x="6117642" y="3352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1 0</a:t>
            </a:r>
            <a:endParaRPr lang="de-DE" dirty="0"/>
          </a:p>
        </p:txBody>
      </p:sp>
      <p:sp>
        <p:nvSpPr>
          <p:cNvPr id="101" name="Ellipse 100"/>
          <p:cNvSpPr/>
          <p:nvPr/>
        </p:nvSpPr>
        <p:spPr bwMode="auto">
          <a:xfrm>
            <a:off x="2971800" y="4114800"/>
            <a:ext cx="1524000" cy="2133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4" name="Gerade Verbindung mit Pfeil 103"/>
          <p:cNvCxnSpPr/>
          <p:nvPr/>
        </p:nvCxnSpPr>
        <p:spPr bwMode="auto">
          <a:xfrm>
            <a:off x="3429000" y="52578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Textfeld 105"/>
          <p:cNvSpPr txBox="1"/>
          <p:nvPr/>
        </p:nvSpPr>
        <p:spPr>
          <a:xfrm>
            <a:off x="3352800" y="5257800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Elektronen tunneln</a:t>
            </a:r>
            <a:endParaRPr lang="de-DE" dirty="0"/>
          </a:p>
        </p:txBody>
      </p:sp>
      <p:sp>
        <p:nvSpPr>
          <p:cNvPr id="111" name="Textfeld 110"/>
          <p:cNvSpPr txBox="1"/>
          <p:nvPr/>
        </p:nvSpPr>
        <p:spPr>
          <a:xfrm>
            <a:off x="202952" y="2133600"/>
            <a:ext cx="1061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Program-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118" name="Textfeld 117"/>
          <p:cNvSpPr txBox="1"/>
          <p:nvPr/>
        </p:nvSpPr>
        <p:spPr>
          <a:xfrm>
            <a:off x="314361" y="2667000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119" name="Textfeld 118"/>
          <p:cNvSpPr txBox="1"/>
          <p:nvPr/>
        </p:nvSpPr>
        <p:spPr>
          <a:xfrm>
            <a:off x="2548207" y="5867400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Bit-</a:t>
            </a:r>
            <a:r>
              <a:rPr lang="de-DE" dirty="0" err="1" smtClean="0"/>
              <a:t>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359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uppieren 145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147" name="Gerade Verbindung 146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155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8" name="Abgerundetes Rechteck 157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9" name="Gerade Verbindung 15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EEPROM </a:t>
            </a:r>
            <a:r>
              <a:rPr lang="de-DE" dirty="0" smtClean="0"/>
              <a:t>(</a:t>
            </a:r>
            <a:r>
              <a:rPr lang="en-US" dirty="0"/>
              <a:t>erase and program based on tunnel effect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96</a:t>
            </a:fld>
            <a:endParaRPr lang="de-DE" altLang="de-DE"/>
          </a:p>
        </p:txBody>
      </p: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609600" y="4648200"/>
            <a:ext cx="6172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>
            <a:off x="609600" y="2438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76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 Verbindung 102"/>
          <p:cNvCxnSpPr/>
          <p:nvPr/>
        </p:nvCxnSpPr>
        <p:spPr bwMode="auto">
          <a:xfrm>
            <a:off x="1981200" y="2971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>
            <a:off x="1981200" y="3429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106"/>
          <p:cNvCxnSpPr/>
          <p:nvPr/>
        </p:nvCxnSpPr>
        <p:spPr bwMode="auto">
          <a:xfrm>
            <a:off x="2209800" y="3429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1752600" y="2971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 Verbindung 111"/>
          <p:cNvCxnSpPr/>
          <p:nvPr/>
        </p:nvCxnSpPr>
        <p:spPr bwMode="auto">
          <a:xfrm>
            <a:off x="2057400" y="3810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Abgerundetes Rechteck 4"/>
          <p:cNvSpPr/>
          <p:nvPr/>
        </p:nvSpPr>
        <p:spPr bwMode="auto">
          <a:xfrm>
            <a:off x="1828800" y="29718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 flipH="1">
            <a:off x="1600200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 flipV="1">
            <a:off x="1600200" y="2895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 flipV="1">
            <a:off x="22098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136"/>
          <p:cNvCxnSpPr/>
          <p:nvPr/>
        </p:nvCxnSpPr>
        <p:spPr bwMode="auto">
          <a:xfrm>
            <a:off x="2209800" y="4800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Gerade Verbindung 137"/>
          <p:cNvCxnSpPr/>
          <p:nvPr/>
        </p:nvCxnSpPr>
        <p:spPr bwMode="auto">
          <a:xfrm>
            <a:off x="1981200" y="518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Gerade Verbindung 138"/>
          <p:cNvCxnSpPr/>
          <p:nvPr/>
        </p:nvCxnSpPr>
        <p:spPr bwMode="auto">
          <a:xfrm>
            <a:off x="19812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>
            <a:off x="1981200" y="5638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>
            <a:off x="2209800" y="480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>
            <a:off x="2209800" y="5638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>
            <a:off x="1752600" y="518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rade Verbindung 189"/>
          <p:cNvCxnSpPr/>
          <p:nvPr/>
        </p:nvCxnSpPr>
        <p:spPr bwMode="auto">
          <a:xfrm>
            <a:off x="2057400" y="6019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1" name="Abgerundetes Rechteck 190"/>
          <p:cNvSpPr/>
          <p:nvPr/>
        </p:nvSpPr>
        <p:spPr bwMode="auto">
          <a:xfrm>
            <a:off x="1828800" y="5181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2" name="Gerade Verbindung 191"/>
          <p:cNvCxnSpPr/>
          <p:nvPr/>
        </p:nvCxnSpPr>
        <p:spPr bwMode="auto">
          <a:xfrm flipH="1">
            <a:off x="1600200" y="5410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Gerade Verbindung 192"/>
          <p:cNvCxnSpPr/>
          <p:nvPr/>
        </p:nvCxnSpPr>
        <p:spPr bwMode="auto">
          <a:xfrm flipV="1">
            <a:off x="1600200" y="5105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" name="Abgerundetes Rechteck 193"/>
          <p:cNvSpPr/>
          <p:nvPr/>
        </p:nvSpPr>
        <p:spPr bwMode="auto">
          <a:xfrm>
            <a:off x="1828800" y="5181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31" name="Gruppieren 230"/>
          <p:cNvGrpSpPr/>
          <p:nvPr/>
        </p:nvGrpSpPr>
        <p:grpSpPr>
          <a:xfrm>
            <a:off x="3124200" y="2133600"/>
            <a:ext cx="838200" cy="1676400"/>
            <a:chOff x="3124200" y="4343400"/>
            <a:chExt cx="838200" cy="1676400"/>
          </a:xfrm>
        </p:grpSpPr>
        <p:cxnSp>
          <p:nvCxnSpPr>
            <p:cNvPr id="232" name="Gerade Verbindung 231"/>
            <p:cNvCxnSpPr/>
            <p:nvPr/>
          </p:nvCxnSpPr>
          <p:spPr bwMode="auto">
            <a:xfrm>
              <a:off x="3733800" y="4343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" name="Gerade Verbindung 232"/>
            <p:cNvCxnSpPr/>
            <p:nvPr/>
          </p:nvCxnSpPr>
          <p:spPr bwMode="auto">
            <a:xfrm>
              <a:off x="3733800" y="4800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4" name="Gerade Verbindung 233"/>
            <p:cNvCxnSpPr/>
            <p:nvPr/>
          </p:nvCxnSpPr>
          <p:spPr bwMode="auto">
            <a:xfrm>
              <a:off x="3505200" y="5181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" name="Gerade Verbindung 234"/>
            <p:cNvCxnSpPr/>
            <p:nvPr/>
          </p:nvCxnSpPr>
          <p:spPr bwMode="auto">
            <a:xfrm>
              <a:off x="3505200" y="5181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" name="Gerade Verbindung 235"/>
            <p:cNvCxnSpPr/>
            <p:nvPr/>
          </p:nvCxnSpPr>
          <p:spPr bwMode="auto">
            <a:xfrm>
              <a:off x="3505200" y="5638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7" name="Gerade Verbindung 236"/>
            <p:cNvCxnSpPr/>
            <p:nvPr/>
          </p:nvCxnSpPr>
          <p:spPr bwMode="auto">
            <a:xfrm>
              <a:off x="3733800" y="4800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" name="Gerade Verbindung 237"/>
            <p:cNvCxnSpPr/>
            <p:nvPr/>
          </p:nvCxnSpPr>
          <p:spPr bwMode="auto">
            <a:xfrm>
              <a:off x="3733800" y="5638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9" name="Gerade Verbindung 238"/>
            <p:cNvCxnSpPr/>
            <p:nvPr/>
          </p:nvCxnSpPr>
          <p:spPr bwMode="auto">
            <a:xfrm>
              <a:off x="3276600" y="5181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0" name="Gerade Verbindung 239"/>
            <p:cNvCxnSpPr/>
            <p:nvPr/>
          </p:nvCxnSpPr>
          <p:spPr bwMode="auto">
            <a:xfrm>
              <a:off x="3733800" y="4343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" name="Gerade Verbindung 240"/>
            <p:cNvCxnSpPr/>
            <p:nvPr/>
          </p:nvCxnSpPr>
          <p:spPr bwMode="auto">
            <a:xfrm>
              <a:off x="3810000" y="4343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2" name="Gerade Verbindung 241"/>
            <p:cNvCxnSpPr/>
            <p:nvPr/>
          </p:nvCxnSpPr>
          <p:spPr bwMode="auto">
            <a:xfrm>
              <a:off x="3581400" y="6019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3" name="Abgerundetes Rechteck 242"/>
            <p:cNvSpPr/>
            <p:nvPr/>
          </p:nvSpPr>
          <p:spPr bwMode="auto">
            <a:xfrm>
              <a:off x="3352800" y="5181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44" name="Gerade Verbindung 243"/>
            <p:cNvCxnSpPr/>
            <p:nvPr/>
          </p:nvCxnSpPr>
          <p:spPr bwMode="auto">
            <a:xfrm flipH="1">
              <a:off x="3124200" y="5410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" name="Gerade Verbindung 244"/>
            <p:cNvCxnSpPr/>
            <p:nvPr/>
          </p:nvCxnSpPr>
          <p:spPr bwMode="auto">
            <a:xfrm flipV="1">
              <a:off x="3124200" y="5105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6" name="Abgerundetes Rechteck 245"/>
            <p:cNvSpPr/>
            <p:nvPr/>
          </p:nvSpPr>
          <p:spPr bwMode="auto">
            <a:xfrm>
              <a:off x="3352800" y="5181600"/>
              <a:ext cx="76200" cy="457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7" name="Gerade Verbindung 26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6" name="Gruppieren 75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81" name="Gerade Verbindung 80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" name="Abgerundetes Rechteck 92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4" name="Gerade Verbindung 93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7" name="Gerade Verbindung 96"/>
          <p:cNvCxnSpPr/>
          <p:nvPr/>
        </p:nvCxnSpPr>
        <p:spPr bwMode="auto">
          <a:xfrm>
            <a:off x="3733800" y="4800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Gerade Verbindung 97"/>
          <p:cNvCxnSpPr/>
          <p:nvPr/>
        </p:nvCxnSpPr>
        <p:spPr bwMode="auto">
          <a:xfrm>
            <a:off x="3505200" y="518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3505200" y="5181600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Gerade Verbindung 99"/>
          <p:cNvCxnSpPr/>
          <p:nvPr/>
        </p:nvCxnSpPr>
        <p:spPr bwMode="auto">
          <a:xfrm>
            <a:off x="3505200" y="5638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101"/>
          <p:cNvCxnSpPr/>
          <p:nvPr/>
        </p:nvCxnSpPr>
        <p:spPr bwMode="auto">
          <a:xfrm>
            <a:off x="3733800" y="4800600"/>
            <a:ext cx="0" cy="381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Gerade Verbindung 108"/>
          <p:cNvCxnSpPr/>
          <p:nvPr/>
        </p:nvCxnSpPr>
        <p:spPr bwMode="auto">
          <a:xfrm>
            <a:off x="3733800" y="5638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109"/>
          <p:cNvCxnSpPr/>
          <p:nvPr/>
        </p:nvCxnSpPr>
        <p:spPr bwMode="auto">
          <a:xfrm>
            <a:off x="3276600" y="518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3733800" y="4343400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Gerade Verbindung 113"/>
          <p:cNvCxnSpPr/>
          <p:nvPr/>
        </p:nvCxnSpPr>
        <p:spPr bwMode="auto">
          <a:xfrm>
            <a:off x="3581400" y="6019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Abgerundetes Rechteck 115"/>
          <p:cNvSpPr/>
          <p:nvPr/>
        </p:nvSpPr>
        <p:spPr bwMode="auto">
          <a:xfrm>
            <a:off x="3352800" y="5181600"/>
            <a:ext cx="76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7" name="Gerade Verbindung 116"/>
          <p:cNvCxnSpPr/>
          <p:nvPr/>
        </p:nvCxnSpPr>
        <p:spPr bwMode="auto">
          <a:xfrm flipH="1">
            <a:off x="3124200" y="5410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133"/>
          <p:cNvCxnSpPr/>
          <p:nvPr/>
        </p:nvCxnSpPr>
        <p:spPr bwMode="auto">
          <a:xfrm flipV="1">
            <a:off x="3124200" y="5105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>
            <a:off x="3733800" y="4495800"/>
            <a:ext cx="0" cy="304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>
            <a:off x="3733800" y="4343400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Gerade Verbindung 160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Gerade Verbindung 161"/>
          <p:cNvCxnSpPr/>
          <p:nvPr/>
        </p:nvCxnSpPr>
        <p:spPr bwMode="auto">
          <a:xfrm flipH="1" flipV="1">
            <a:off x="3581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Gerade Verbindung 162"/>
          <p:cNvCxnSpPr/>
          <p:nvPr/>
        </p:nvCxnSpPr>
        <p:spPr bwMode="auto">
          <a:xfrm flipH="1" flipV="1">
            <a:off x="2057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Abgerundetes Rechteck 100"/>
          <p:cNvSpPr/>
          <p:nvPr/>
        </p:nvSpPr>
        <p:spPr bwMode="auto">
          <a:xfrm>
            <a:off x="1143000" y="4114800"/>
            <a:ext cx="3733800" cy="2133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4" name="Gerade Verbindung mit Pfeil 103"/>
          <p:cNvCxnSpPr/>
          <p:nvPr/>
        </p:nvCxnSpPr>
        <p:spPr bwMode="auto">
          <a:xfrm flipH="1">
            <a:off x="4876800" y="3505200"/>
            <a:ext cx="114300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Textfeld 105"/>
          <p:cNvSpPr txBox="1"/>
          <p:nvPr/>
        </p:nvSpPr>
        <p:spPr>
          <a:xfrm>
            <a:off x="6117642" y="3352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1 0</a:t>
            </a:r>
            <a:endParaRPr lang="de-DE" dirty="0"/>
          </a:p>
        </p:txBody>
      </p:sp>
      <p:sp>
        <p:nvSpPr>
          <p:cNvPr id="111" name="Ellipse 110"/>
          <p:cNvSpPr/>
          <p:nvPr/>
        </p:nvSpPr>
        <p:spPr bwMode="auto">
          <a:xfrm>
            <a:off x="2971800" y="4114800"/>
            <a:ext cx="1524000" cy="2133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0" name="Textfeld 119"/>
          <p:cNvSpPr txBox="1"/>
          <p:nvPr/>
        </p:nvSpPr>
        <p:spPr>
          <a:xfrm>
            <a:off x="202952" y="2133600"/>
            <a:ext cx="1061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Program-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121" name="Textfeld 120"/>
          <p:cNvSpPr txBox="1"/>
          <p:nvPr/>
        </p:nvSpPr>
        <p:spPr>
          <a:xfrm>
            <a:off x="314361" y="2667000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122" name="Textfeld 121"/>
          <p:cNvSpPr txBox="1"/>
          <p:nvPr/>
        </p:nvSpPr>
        <p:spPr>
          <a:xfrm>
            <a:off x="2548207" y="5867400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Bit-</a:t>
            </a:r>
            <a:r>
              <a:rPr lang="de-DE" dirty="0" err="1" smtClean="0"/>
              <a:t>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962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EEPROM </a:t>
            </a:r>
            <a:r>
              <a:rPr lang="de-DE" dirty="0" smtClean="0"/>
              <a:t>(</a:t>
            </a:r>
            <a:r>
              <a:rPr lang="en-US" dirty="0"/>
              <a:t>erase and program based on tunnel effect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97</a:t>
            </a:fld>
            <a:endParaRPr lang="de-DE" altLang="de-DE"/>
          </a:p>
        </p:txBody>
      </p:sp>
      <p:cxnSp>
        <p:nvCxnSpPr>
          <p:cNvPr id="82" name="Gerade Verbindung 81"/>
          <p:cNvCxnSpPr/>
          <p:nvPr/>
        </p:nvCxnSpPr>
        <p:spPr bwMode="auto">
          <a:xfrm flipH="1" flipV="1">
            <a:off x="3581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609600" y="2438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Gerade Verbindung 113"/>
          <p:cNvCxnSpPr/>
          <p:nvPr/>
        </p:nvCxnSpPr>
        <p:spPr bwMode="auto">
          <a:xfrm flipH="1" flipV="1">
            <a:off x="3581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>
            <a:off x="609600" y="46482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H="1" flipV="1">
            <a:off x="2057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 flipH="1" flipV="1">
            <a:off x="2057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100" name="Gerade Verbindung 99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bgerundetes Rechteck 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uppieren 92"/>
          <p:cNvGrpSpPr/>
          <p:nvPr/>
        </p:nvGrpSpPr>
        <p:grpSpPr>
          <a:xfrm>
            <a:off x="3124200" y="2133600"/>
            <a:ext cx="838200" cy="1676400"/>
            <a:chOff x="7010400" y="2819400"/>
            <a:chExt cx="838200" cy="16764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Abgerundetes Rechteck 15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6" name="Gerade Verbindung 15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uppieren 157"/>
          <p:cNvGrpSpPr/>
          <p:nvPr/>
        </p:nvGrpSpPr>
        <p:grpSpPr>
          <a:xfrm>
            <a:off x="3124200" y="4343400"/>
            <a:ext cx="838200" cy="1676400"/>
            <a:chOff x="7010400" y="2819400"/>
            <a:chExt cx="838200" cy="1676400"/>
          </a:xfrm>
        </p:grpSpPr>
        <p:cxnSp>
          <p:nvCxnSpPr>
            <p:cNvPr id="159" name="Gerade Verbindung 158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64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0" name="Abgerundetes Rechteck 169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1" name="Gerade Verbindung 170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Gerade Verbindung 171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Abgerundetes Rechteck 18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86" name="Gerade Verbindung 18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7" name="Gerade Verbindung 76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Abgerundetes Rechteck 75"/>
          <p:cNvSpPr/>
          <p:nvPr/>
        </p:nvSpPr>
        <p:spPr bwMode="auto">
          <a:xfrm>
            <a:off x="3352800" y="2971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" name="Abgerundetes Rechteck 79"/>
          <p:cNvSpPr/>
          <p:nvPr/>
        </p:nvSpPr>
        <p:spPr bwMode="auto">
          <a:xfrm>
            <a:off x="1828800" y="5181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202952" y="2133600"/>
            <a:ext cx="1061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Program-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81" name="Textfeld 80"/>
          <p:cNvSpPr txBox="1"/>
          <p:nvPr/>
        </p:nvSpPr>
        <p:spPr>
          <a:xfrm>
            <a:off x="314361" y="2667000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83" name="Textfeld 82"/>
          <p:cNvSpPr txBox="1"/>
          <p:nvPr/>
        </p:nvSpPr>
        <p:spPr>
          <a:xfrm>
            <a:off x="2548207" y="5867400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Bit-</a:t>
            </a:r>
            <a:r>
              <a:rPr lang="de-DE" dirty="0" err="1" smtClean="0"/>
              <a:t>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71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Variante 2</a:t>
            </a:r>
            <a:br>
              <a:rPr lang="de-DE" altLang="de-DE" dirty="0" smtClean="0"/>
            </a:br>
            <a:r>
              <a:rPr lang="en-US" dirty="0" smtClean="0"/>
              <a:t>Erase </a:t>
            </a:r>
            <a:r>
              <a:rPr lang="en-US" dirty="0"/>
              <a:t>based on tunnel effect, program based on hot carriers injection</a:t>
            </a:r>
            <a:endParaRPr lang="de-DE" alt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316913" y="6453188"/>
            <a:ext cx="792162" cy="215900"/>
          </a:xfrm>
        </p:spPr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98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19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Erase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/>
              <a:t>EEPROM </a:t>
            </a:r>
            <a:r>
              <a:rPr lang="de-DE" dirty="0" smtClean="0"/>
              <a:t>(</a:t>
            </a:r>
            <a:r>
              <a:rPr lang="en-US" dirty="0"/>
              <a:t>erase </a:t>
            </a:r>
            <a:r>
              <a:rPr lang="en-US" dirty="0" smtClean="0"/>
              <a:t>based </a:t>
            </a:r>
            <a:r>
              <a:rPr lang="en-US" dirty="0"/>
              <a:t>on tunnel </a:t>
            </a:r>
            <a:r>
              <a:rPr lang="en-US" dirty="0" smtClean="0"/>
              <a:t>effect, program based on hot carriers injection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99</a:t>
            </a:fld>
            <a:endParaRPr lang="de-DE" altLang="de-DE"/>
          </a:p>
        </p:txBody>
      </p:sp>
      <p:cxnSp>
        <p:nvCxnSpPr>
          <p:cNvPr id="82" name="Gerade Verbindung 81"/>
          <p:cNvCxnSpPr/>
          <p:nvPr/>
        </p:nvCxnSpPr>
        <p:spPr bwMode="auto">
          <a:xfrm flipH="1" flipV="1">
            <a:off x="3581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2438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962400" y="1371600"/>
            <a:ext cx="0" cy="472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609600" y="2438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Gerade Verbindung 113"/>
          <p:cNvCxnSpPr/>
          <p:nvPr/>
        </p:nvCxnSpPr>
        <p:spPr bwMode="auto">
          <a:xfrm flipH="1" flipV="1">
            <a:off x="3581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>
            <a:off x="609600" y="46482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H="1" flipV="1">
            <a:off x="2057400" y="23622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 flipH="1" flipV="1">
            <a:off x="2057400" y="45720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/>
          <p:cNvGrpSpPr/>
          <p:nvPr/>
        </p:nvGrpSpPr>
        <p:grpSpPr>
          <a:xfrm>
            <a:off x="1600200" y="2133600"/>
            <a:ext cx="838200" cy="1676400"/>
            <a:chOff x="7010400" y="2819400"/>
            <a:chExt cx="838200" cy="1676400"/>
          </a:xfrm>
        </p:grpSpPr>
        <p:cxnSp>
          <p:nvCxnSpPr>
            <p:cNvPr id="100" name="Gerade Verbindung 99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bgerundetes Rechteck 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uppieren 92"/>
          <p:cNvGrpSpPr/>
          <p:nvPr/>
        </p:nvGrpSpPr>
        <p:grpSpPr>
          <a:xfrm>
            <a:off x="3124200" y="2133600"/>
            <a:ext cx="838200" cy="1676400"/>
            <a:chOff x="7010400" y="2819400"/>
            <a:chExt cx="838200" cy="16764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Abgerundetes Rechteck 15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6" name="Gerade Verbindung 15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uppieren 157"/>
          <p:cNvGrpSpPr/>
          <p:nvPr/>
        </p:nvGrpSpPr>
        <p:grpSpPr>
          <a:xfrm>
            <a:off x="3124200" y="4343400"/>
            <a:ext cx="838200" cy="1676400"/>
            <a:chOff x="7010400" y="2819400"/>
            <a:chExt cx="838200" cy="1676400"/>
          </a:xfrm>
        </p:grpSpPr>
        <p:cxnSp>
          <p:nvCxnSpPr>
            <p:cNvPr id="159" name="Gerade Verbindung 158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Gerade Verbindung 164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0" name="Abgerundetes Rechteck 169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1" name="Gerade Verbindung 170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Gerade Verbindung 171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3" name="Gruppieren 172"/>
          <p:cNvGrpSpPr/>
          <p:nvPr/>
        </p:nvGrpSpPr>
        <p:grpSpPr>
          <a:xfrm>
            <a:off x="1600200" y="4343400"/>
            <a:ext cx="838200" cy="1676400"/>
            <a:chOff x="7010400" y="2819400"/>
            <a:chExt cx="838200" cy="16764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7620000" y="2819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Gerade Verbindung 174"/>
            <p:cNvCxnSpPr/>
            <p:nvPr/>
          </p:nvCxnSpPr>
          <p:spPr bwMode="auto">
            <a:xfrm>
              <a:off x="7620000" y="32766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>
              <a:off x="73914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>
              <a:off x="7391400" y="36576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7391400" y="4114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7620000" y="32766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7620000" y="4114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Gerade Verbindung 180"/>
            <p:cNvCxnSpPr/>
            <p:nvPr/>
          </p:nvCxnSpPr>
          <p:spPr bwMode="auto">
            <a:xfrm>
              <a:off x="7162800" y="3657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>
              <a:off x="7620000" y="28194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78486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7467600" y="4495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Abgerundetes Rechteck 184"/>
            <p:cNvSpPr/>
            <p:nvPr/>
          </p:nvSpPr>
          <p:spPr bwMode="auto">
            <a:xfrm>
              <a:off x="7239000" y="3657600"/>
              <a:ext cx="76200" cy="457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86" name="Gerade Verbindung 185"/>
            <p:cNvCxnSpPr/>
            <p:nvPr/>
          </p:nvCxnSpPr>
          <p:spPr bwMode="auto">
            <a:xfrm flipH="1">
              <a:off x="7010400" y="3886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 flipV="1">
              <a:off x="7010400" y="35814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7" name="Gerade Verbindung 76"/>
          <p:cNvCxnSpPr/>
          <p:nvPr/>
        </p:nvCxnSpPr>
        <p:spPr bwMode="auto">
          <a:xfrm>
            <a:off x="609600" y="28956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609600" y="51054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Abgerundetes Rechteck 80"/>
          <p:cNvSpPr/>
          <p:nvPr/>
        </p:nvSpPr>
        <p:spPr bwMode="auto">
          <a:xfrm>
            <a:off x="1828800" y="2971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3" name="Abgerundetes Rechteck 82"/>
          <p:cNvSpPr/>
          <p:nvPr/>
        </p:nvSpPr>
        <p:spPr bwMode="auto">
          <a:xfrm>
            <a:off x="3352800" y="29718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4" name="Abgerundetes Rechteck 83"/>
          <p:cNvSpPr/>
          <p:nvPr/>
        </p:nvSpPr>
        <p:spPr bwMode="auto">
          <a:xfrm>
            <a:off x="3352800" y="5181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5" name="Abgerundetes Rechteck 84"/>
          <p:cNvSpPr/>
          <p:nvPr/>
        </p:nvSpPr>
        <p:spPr bwMode="auto">
          <a:xfrm>
            <a:off x="1828800" y="5181600"/>
            <a:ext cx="76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202952" y="2133600"/>
            <a:ext cx="1061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Program-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86" name="Textfeld 85"/>
          <p:cNvSpPr txBox="1"/>
          <p:nvPr/>
        </p:nvSpPr>
        <p:spPr>
          <a:xfrm>
            <a:off x="314361" y="2667000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Read-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87" name="Textfeld 86"/>
          <p:cNvSpPr txBox="1"/>
          <p:nvPr/>
        </p:nvSpPr>
        <p:spPr>
          <a:xfrm>
            <a:off x="2548207" y="5867400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Bit-</a:t>
            </a:r>
            <a:r>
              <a:rPr lang="de-DE" dirty="0" err="1" smtClean="0"/>
              <a:t>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784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SSMALL2_2">
  <a:themeElements>
    <a:clrScheme name="SDSSMALL2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DSSMALL2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DSSMALL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SDSSMALL2_2</Template>
  <TotalTime>0</TotalTime>
  <Words>3697</Words>
  <Application>Microsoft Office PowerPoint</Application>
  <PresentationFormat>Bildschirmpräsentation (4:3)</PresentationFormat>
  <Paragraphs>2219</Paragraphs>
  <Slides>149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149</vt:i4>
      </vt:variant>
    </vt:vector>
  </HeadingPairs>
  <TitlesOfParts>
    <vt:vector size="153" baseType="lpstr">
      <vt:lpstr>Arial</vt:lpstr>
      <vt:lpstr>Times New Roman</vt:lpstr>
      <vt:lpstr>Wingdings</vt:lpstr>
      <vt:lpstr>SDSSMALL2_2</vt:lpstr>
      <vt:lpstr>Design digitaler Schaltkreise</vt:lpstr>
      <vt:lpstr>Speicherelemente - Klassifizierung</vt:lpstr>
      <vt:lpstr>Einfache Struktur</vt:lpstr>
      <vt:lpstr>Komplexere Struktur</vt:lpstr>
      <vt:lpstr>SRAM</vt:lpstr>
      <vt:lpstr>SRAM</vt:lpstr>
      <vt:lpstr>SRAM</vt:lpstr>
      <vt:lpstr>SRAM</vt:lpstr>
      <vt:lpstr>SRAM</vt:lpstr>
      <vt:lpstr>Program</vt:lpstr>
      <vt:lpstr>Program</vt:lpstr>
      <vt:lpstr>Program</vt:lpstr>
      <vt:lpstr>Program</vt:lpstr>
      <vt:lpstr>Program</vt:lpstr>
      <vt:lpstr>Program</vt:lpstr>
      <vt:lpstr>Read</vt:lpstr>
      <vt:lpstr>Read</vt:lpstr>
      <vt:lpstr>Read</vt:lpstr>
      <vt:lpstr>Read</vt:lpstr>
      <vt:lpstr>Read</vt:lpstr>
      <vt:lpstr>Read</vt:lpstr>
      <vt:lpstr>Read</vt:lpstr>
      <vt:lpstr>Read mit Precharge</vt:lpstr>
      <vt:lpstr>Read mit Precharge</vt:lpstr>
      <vt:lpstr>Read mit Precharge</vt:lpstr>
      <vt:lpstr>Read mit Precharge</vt:lpstr>
      <vt:lpstr>Read mit Precharge</vt:lpstr>
      <vt:lpstr>Layout</vt:lpstr>
      <vt:lpstr>Layout</vt:lpstr>
      <vt:lpstr>Layout</vt:lpstr>
      <vt:lpstr>Layout</vt:lpstr>
      <vt:lpstr>Layout</vt:lpstr>
      <vt:lpstr>Layout</vt:lpstr>
      <vt:lpstr>Layout</vt:lpstr>
      <vt:lpstr>Layout</vt:lpstr>
      <vt:lpstr>Layout</vt:lpstr>
      <vt:lpstr>Layout</vt:lpstr>
      <vt:lpstr>Layout 2</vt:lpstr>
      <vt:lpstr>Layout 2</vt:lpstr>
      <vt:lpstr>DRAM</vt:lpstr>
      <vt:lpstr>DRAM – Variante 1</vt:lpstr>
      <vt:lpstr>Write</vt:lpstr>
      <vt:lpstr>Write</vt:lpstr>
      <vt:lpstr>Write</vt:lpstr>
      <vt:lpstr>Store</vt:lpstr>
      <vt:lpstr>Store</vt:lpstr>
      <vt:lpstr>Read</vt:lpstr>
      <vt:lpstr>Read</vt:lpstr>
      <vt:lpstr>Read</vt:lpstr>
      <vt:lpstr>Read</vt:lpstr>
      <vt:lpstr>DRAM – Variante 2</vt:lpstr>
      <vt:lpstr>Write</vt:lpstr>
      <vt:lpstr>Write</vt:lpstr>
      <vt:lpstr>Write</vt:lpstr>
      <vt:lpstr>Read</vt:lpstr>
      <vt:lpstr>Read</vt:lpstr>
      <vt:lpstr>Read</vt:lpstr>
      <vt:lpstr>Read</vt:lpstr>
      <vt:lpstr>Refresh</vt:lpstr>
      <vt:lpstr>Refresh</vt:lpstr>
      <vt:lpstr>Implementierung in Silizium</vt:lpstr>
      <vt:lpstr>Implementierung in Silizium</vt:lpstr>
      <vt:lpstr>Implementierung in Silizium</vt:lpstr>
      <vt:lpstr>Implementierung in Silizium</vt:lpstr>
      <vt:lpstr>Permanentspeicher (non-volatile)</vt:lpstr>
      <vt:lpstr>Programmierung</vt:lpstr>
      <vt:lpstr>Programmierung</vt:lpstr>
      <vt:lpstr>Programmierung</vt:lpstr>
      <vt:lpstr>Programmierung</vt:lpstr>
      <vt:lpstr>Programmierung</vt:lpstr>
      <vt:lpstr>Lesen</vt:lpstr>
      <vt:lpstr>Lesen</vt:lpstr>
      <vt:lpstr>Lesen</vt:lpstr>
      <vt:lpstr>Lesen</vt:lpstr>
      <vt:lpstr>EPROM, EEPROM und FLASH</vt:lpstr>
      <vt:lpstr>Lesen</vt:lpstr>
      <vt:lpstr>Lesen</vt:lpstr>
      <vt:lpstr>Lesen</vt:lpstr>
      <vt:lpstr>…</vt:lpstr>
      <vt:lpstr>Programmierung - Tunneleffekt</vt:lpstr>
      <vt:lpstr>Löschen - Tunneleffekt</vt:lpstr>
      <vt:lpstr>Programmierung – hot carrier injection</vt:lpstr>
      <vt:lpstr>Theorie</vt:lpstr>
      <vt:lpstr>Theorie</vt:lpstr>
      <vt:lpstr>EEPROM – verschiedene Möglichkeiten</vt:lpstr>
      <vt:lpstr>Variante 1 Erase and program based on tunnel effect</vt:lpstr>
      <vt:lpstr>Erase</vt:lpstr>
      <vt:lpstr>Erase</vt:lpstr>
      <vt:lpstr>Erase</vt:lpstr>
      <vt:lpstr>Erase</vt:lpstr>
      <vt:lpstr>Program</vt:lpstr>
      <vt:lpstr>Program</vt:lpstr>
      <vt:lpstr>Program</vt:lpstr>
      <vt:lpstr>Program</vt:lpstr>
      <vt:lpstr>Program</vt:lpstr>
      <vt:lpstr>Program</vt:lpstr>
      <vt:lpstr>Program</vt:lpstr>
      <vt:lpstr>Variante 2 Erase based on tunnel effect, program based on hot carriers injection</vt:lpstr>
      <vt:lpstr>Erase</vt:lpstr>
      <vt:lpstr>Erase</vt:lpstr>
      <vt:lpstr>Erase</vt:lpstr>
      <vt:lpstr>Program particular bit</vt:lpstr>
      <vt:lpstr>Program particular bit</vt:lpstr>
      <vt:lpstr>Program particular bit</vt:lpstr>
      <vt:lpstr>Program particular bit</vt:lpstr>
      <vt:lpstr>Variante 3 1 Transistor EEPROM (erase based on tunnel effect, program based on hot carriers injection)</vt:lpstr>
      <vt:lpstr>Erase</vt:lpstr>
      <vt:lpstr>Erase</vt:lpstr>
      <vt:lpstr>Erase</vt:lpstr>
      <vt:lpstr>Erase</vt:lpstr>
      <vt:lpstr>Program</vt:lpstr>
      <vt:lpstr>Program</vt:lpstr>
      <vt:lpstr>Program</vt:lpstr>
      <vt:lpstr>Program</vt:lpstr>
      <vt:lpstr>FLASH Speicher</vt:lpstr>
      <vt:lpstr>Read</vt:lpstr>
      <vt:lpstr>Read</vt:lpstr>
      <vt:lpstr>Read</vt:lpstr>
      <vt:lpstr>Erase</vt:lpstr>
      <vt:lpstr>Erase</vt:lpstr>
      <vt:lpstr>Erase</vt:lpstr>
      <vt:lpstr>Erase</vt:lpstr>
      <vt:lpstr>Program</vt:lpstr>
      <vt:lpstr>Program</vt:lpstr>
      <vt:lpstr>Program</vt:lpstr>
      <vt:lpstr>Program</vt:lpstr>
      <vt:lpstr>Ferroelectric RAM</vt:lpstr>
      <vt:lpstr>Ferroelectric SRAM</vt:lpstr>
      <vt:lpstr>Ferroelectric RAM</vt:lpstr>
      <vt:lpstr>Ferroelectric RAM</vt:lpstr>
      <vt:lpstr>Ferroelectric RAM</vt:lpstr>
      <vt:lpstr>Ferroelectric RAM</vt:lpstr>
      <vt:lpstr>Ferroelectric RAM</vt:lpstr>
      <vt:lpstr>Ferroelectric RAM</vt:lpstr>
      <vt:lpstr>Ferroelectric RAM</vt:lpstr>
      <vt:lpstr>Ferroelectric RAM</vt:lpstr>
      <vt:lpstr>Ferroelectric RAM</vt:lpstr>
      <vt:lpstr>Ferroelectric RAM</vt:lpstr>
      <vt:lpstr>Ferroelectric RAM</vt:lpstr>
      <vt:lpstr>Ferroelectric RAM</vt:lpstr>
      <vt:lpstr>Ferroelectric RAM</vt:lpstr>
      <vt:lpstr>Ferroelectric RAM</vt:lpstr>
      <vt:lpstr>Ferroelectric RAM</vt:lpstr>
      <vt:lpstr>Ferroelectric RAM</vt:lpstr>
      <vt:lpstr>Ferroelectric RAM</vt:lpstr>
      <vt:lpstr>Ferroelectric RAM</vt:lpstr>
      <vt:lpstr>Ferroelectric RAM</vt:lpstr>
      <vt:lpstr>Ferroelectric RAM</vt:lpstr>
      <vt:lpstr>Ferroelectric RAM</vt:lpstr>
    </vt:vector>
  </TitlesOfParts>
  <Company>University Mannheim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Ivan Peric</dc:creator>
  <cp:lastModifiedBy>Peric, Ivan (IPE)</cp:lastModifiedBy>
  <cp:revision>1703</cp:revision>
  <dcterms:created xsi:type="dcterms:W3CDTF">2010-08-30T10:07:17Z</dcterms:created>
  <dcterms:modified xsi:type="dcterms:W3CDTF">2019-08-01T19:42:57Z</dcterms:modified>
</cp:coreProperties>
</file>